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3" r:id="rId2"/>
    <p:sldMasterId id="2147483667" r:id="rId3"/>
  </p:sldMasterIdLst>
  <p:notesMasterIdLst>
    <p:notesMasterId r:id="rId34"/>
  </p:notesMasterIdLst>
  <p:sldIdLst>
    <p:sldId id="256" r:id="rId4"/>
    <p:sldId id="274" r:id="rId5"/>
    <p:sldId id="418" r:id="rId6"/>
    <p:sldId id="329" r:id="rId7"/>
    <p:sldId id="536" r:id="rId8"/>
    <p:sldId id="447" r:id="rId9"/>
    <p:sldId id="486" r:id="rId10"/>
    <p:sldId id="487" r:id="rId11"/>
    <p:sldId id="400" r:id="rId12"/>
    <p:sldId id="413" r:id="rId13"/>
    <p:sldId id="492" r:id="rId14"/>
    <p:sldId id="521" r:id="rId15"/>
    <p:sldId id="537" r:id="rId16"/>
    <p:sldId id="538" r:id="rId17"/>
    <p:sldId id="539" r:id="rId18"/>
    <p:sldId id="523" r:id="rId19"/>
    <p:sldId id="540" r:id="rId20"/>
    <p:sldId id="542" r:id="rId21"/>
    <p:sldId id="541" r:id="rId22"/>
    <p:sldId id="522" r:id="rId23"/>
    <p:sldId id="544" r:id="rId24"/>
    <p:sldId id="533" r:id="rId25"/>
    <p:sldId id="489" r:id="rId26"/>
    <p:sldId id="546" r:id="rId27"/>
    <p:sldId id="548" r:id="rId28"/>
    <p:sldId id="547" r:id="rId29"/>
    <p:sldId id="545" r:id="rId30"/>
    <p:sldId id="549" r:id="rId31"/>
    <p:sldId id="370" r:id="rId32"/>
    <p:sldId id="272" r:id="rId33"/>
  </p:sldIdLst>
  <p:sldSz cx="9144000" cy="5143500" type="screen16x9"/>
  <p:notesSz cx="6858000" cy="9144000"/>
  <p:embeddedFontLst>
    <p:embeddedFont>
      <p:font typeface="Helvetica" panose="020B0604020202020204" pitchFamily="34" charset="0"/>
      <p:regular r:id="rId35"/>
      <p:bold r:id="rId36"/>
      <p:italic r:id="rId37"/>
      <p:boldItalic r:id="rId38"/>
    </p:embeddedFont>
    <p:embeddedFont>
      <p:font typeface="Helvetica Neue" panose="020B0604020202020204" charset="0"/>
      <p:regular r:id="rId39"/>
      <p:bold r:id="rId40"/>
      <p:italic r:id="rId41"/>
      <p:boldItalic r:id="rId42"/>
    </p:embeddedFont>
    <p:embeddedFont>
      <p:font typeface="Ink Free" panose="03080402000500000000" pitchFamily="66"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8" roundtripDataSignature="AMtx7mgIQWtj1xtR1O4eVgep4g6VQik9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6AA9"/>
    <a:srgbClr val="2270AA"/>
    <a:srgbClr val="2371AA"/>
    <a:srgbClr val="14669D"/>
    <a:srgbClr val="022624"/>
    <a:srgbClr val="D7CA85"/>
    <a:srgbClr val="12659C"/>
    <a:srgbClr val="795A45"/>
    <a:srgbClr val="EDF0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F34DB4C-8F9F-4031-8EC6-0B126F8A54F6}">
  <a:tblStyle styleId="{4F34DB4C-8F9F-4031-8EC6-0B126F8A54F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237" autoAdjust="0"/>
    <p:restoredTop sz="94660"/>
  </p:normalViewPr>
  <p:slideViewPr>
    <p:cSldViewPr snapToGrid="0">
      <p:cViewPr varScale="1">
        <p:scale>
          <a:sx n="146" d="100"/>
          <a:sy n="146" d="100"/>
        </p:scale>
        <p:origin x="11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79"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font" Target="fonts/font9.fntdata"/><Relationship Id="rId8" Type="http://schemas.openxmlformats.org/officeDocument/2006/relationships/slide" Target="slides/slide5.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20" Type="http://schemas.openxmlformats.org/officeDocument/2006/relationships/slide" Target="slides/slide17.xml"/><Relationship Id="rId41"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FC7C8C-402A-48C1-8FB6-5960E610656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012F4FC6-55BC-4404-81F8-D35421BCB072}">
      <dgm:prSet phldrT="[Text]" custT="1"/>
      <dgm:spPr/>
      <dgm:t>
        <a:bodyPr/>
        <a:lstStyle/>
        <a:p>
          <a:r>
            <a:rPr lang="en-US" sz="1800" b="1" dirty="0"/>
            <a:t>Laura Sheehan</a:t>
          </a:r>
        </a:p>
        <a:p>
          <a:r>
            <a:rPr lang="en-US" sz="1400" dirty="0"/>
            <a:t>Manager of Research Admin</a:t>
          </a:r>
        </a:p>
      </dgm:t>
    </dgm:pt>
    <dgm:pt modelId="{DE188078-19E6-4A48-AB52-676489C1E2D1}" type="parTrans" cxnId="{A932617C-CF23-4FF5-823D-53B0A9A3350D}">
      <dgm:prSet/>
      <dgm:spPr/>
      <dgm:t>
        <a:bodyPr/>
        <a:lstStyle/>
        <a:p>
          <a:endParaRPr lang="en-US"/>
        </a:p>
      </dgm:t>
    </dgm:pt>
    <dgm:pt modelId="{74636C17-2026-4866-9C54-C80B23492CC2}" type="sibTrans" cxnId="{A932617C-CF23-4FF5-823D-53B0A9A3350D}">
      <dgm:prSet/>
      <dgm:spPr/>
      <dgm:t>
        <a:bodyPr/>
        <a:lstStyle/>
        <a:p>
          <a:endParaRPr lang="en-US"/>
        </a:p>
      </dgm:t>
    </dgm:pt>
    <dgm:pt modelId="{63E363A6-CC72-469B-AF46-12015AB4681A}">
      <dgm:prSet phldrT="[Text]" custT="1"/>
      <dgm:spPr/>
      <dgm:t>
        <a:bodyPr/>
        <a:lstStyle/>
        <a:p>
          <a:r>
            <a:rPr lang="en-US" sz="1800" b="1" dirty="0"/>
            <a:t>TBD</a:t>
          </a:r>
        </a:p>
        <a:p>
          <a:r>
            <a:rPr lang="en-US" sz="1400" dirty="0"/>
            <a:t>Post-Award Fund Manager</a:t>
          </a:r>
        </a:p>
      </dgm:t>
    </dgm:pt>
    <dgm:pt modelId="{37116BA9-6DB5-4288-9F78-357ADE5315E7}" type="parTrans" cxnId="{856AF107-4D02-442E-80DE-9745056090AE}">
      <dgm:prSet/>
      <dgm:spPr/>
      <dgm:t>
        <a:bodyPr/>
        <a:lstStyle/>
        <a:p>
          <a:endParaRPr lang="en-US"/>
        </a:p>
      </dgm:t>
    </dgm:pt>
    <dgm:pt modelId="{17AFD533-CB02-4EBB-993E-D78B0E210511}" type="sibTrans" cxnId="{856AF107-4D02-442E-80DE-9745056090AE}">
      <dgm:prSet/>
      <dgm:spPr/>
      <dgm:t>
        <a:bodyPr/>
        <a:lstStyle/>
        <a:p>
          <a:endParaRPr lang="en-US"/>
        </a:p>
      </dgm:t>
    </dgm:pt>
    <dgm:pt modelId="{A7D9075F-E0CF-4B37-A97C-294186CD8F0E}">
      <dgm:prSet phldrT="[Text]" custT="1"/>
      <dgm:spPr/>
      <dgm:t>
        <a:bodyPr/>
        <a:lstStyle/>
        <a:p>
          <a:r>
            <a:rPr lang="en-US" sz="1800" b="1" dirty="0"/>
            <a:t>TBD</a:t>
          </a:r>
        </a:p>
        <a:p>
          <a:r>
            <a:rPr lang="en-US" sz="1400" dirty="0"/>
            <a:t>Post Award</a:t>
          </a:r>
        </a:p>
        <a:p>
          <a:r>
            <a:rPr lang="en-US" sz="1400" dirty="0"/>
            <a:t>Fund Manager</a:t>
          </a:r>
        </a:p>
      </dgm:t>
    </dgm:pt>
    <dgm:pt modelId="{7B85E6D6-6B41-47EF-8D03-8962B169CD2C}" type="parTrans" cxnId="{D4FB3C87-4557-42FA-9350-AFA1F842DF36}">
      <dgm:prSet/>
      <dgm:spPr/>
      <dgm:t>
        <a:bodyPr/>
        <a:lstStyle/>
        <a:p>
          <a:endParaRPr lang="en-US"/>
        </a:p>
      </dgm:t>
    </dgm:pt>
    <dgm:pt modelId="{2FA4D692-FBDF-4007-AFCC-81EEFB769D24}" type="sibTrans" cxnId="{D4FB3C87-4557-42FA-9350-AFA1F842DF36}">
      <dgm:prSet/>
      <dgm:spPr/>
      <dgm:t>
        <a:bodyPr/>
        <a:lstStyle/>
        <a:p>
          <a:endParaRPr lang="en-US"/>
        </a:p>
      </dgm:t>
    </dgm:pt>
    <dgm:pt modelId="{A1EBD803-4916-4794-834E-1E5F2A78C012}">
      <dgm:prSet phldrT="[Text]" custT="1"/>
      <dgm:spPr/>
      <dgm:t>
        <a:bodyPr/>
        <a:lstStyle/>
        <a:p>
          <a:r>
            <a:rPr lang="en-US" sz="1800" b="1" dirty="0"/>
            <a:t>Valencia Moody</a:t>
          </a:r>
        </a:p>
        <a:p>
          <a:r>
            <a:rPr lang="en-US" sz="1400" dirty="0"/>
            <a:t>Purchaser</a:t>
          </a:r>
        </a:p>
      </dgm:t>
    </dgm:pt>
    <dgm:pt modelId="{1ED7D571-80FA-4C66-BBA8-16F75AD4D6B1}" type="parTrans" cxnId="{0F449CAC-8423-4C2D-A10B-A17C18542468}">
      <dgm:prSet/>
      <dgm:spPr/>
      <dgm:t>
        <a:bodyPr/>
        <a:lstStyle/>
        <a:p>
          <a:endParaRPr lang="en-US"/>
        </a:p>
      </dgm:t>
    </dgm:pt>
    <dgm:pt modelId="{34F0159A-83F7-4266-9483-93339F66D798}" type="sibTrans" cxnId="{0F449CAC-8423-4C2D-A10B-A17C18542468}">
      <dgm:prSet/>
      <dgm:spPr/>
      <dgm:t>
        <a:bodyPr/>
        <a:lstStyle/>
        <a:p>
          <a:endParaRPr lang="en-US"/>
        </a:p>
      </dgm:t>
    </dgm:pt>
    <dgm:pt modelId="{3378C5CF-EFD6-452C-9E30-B1F42B52B3DD}">
      <dgm:prSet custT="1"/>
      <dgm:spPr/>
      <dgm:t>
        <a:bodyPr/>
        <a:lstStyle/>
        <a:p>
          <a:r>
            <a:rPr lang="en-US" sz="1800" b="1" dirty="0"/>
            <a:t>TBD</a:t>
          </a:r>
        </a:p>
        <a:p>
          <a:r>
            <a:rPr lang="en-US" sz="1400" dirty="0"/>
            <a:t>Pre-Award</a:t>
          </a:r>
        </a:p>
        <a:p>
          <a:r>
            <a:rPr lang="en-US" sz="1400" dirty="0"/>
            <a:t>Res Admin 2</a:t>
          </a:r>
        </a:p>
      </dgm:t>
    </dgm:pt>
    <dgm:pt modelId="{07A67738-C390-450D-B5D6-0829EF0492CE}" type="parTrans" cxnId="{004971F4-9DA1-4503-93E4-29C80CE60608}">
      <dgm:prSet/>
      <dgm:spPr/>
      <dgm:t>
        <a:bodyPr/>
        <a:lstStyle/>
        <a:p>
          <a:endParaRPr lang="en-US"/>
        </a:p>
      </dgm:t>
    </dgm:pt>
    <dgm:pt modelId="{8C0A193E-AFFD-47A2-B356-0C50AA6CFCBD}" type="sibTrans" cxnId="{004971F4-9DA1-4503-93E4-29C80CE60608}">
      <dgm:prSet/>
      <dgm:spPr/>
      <dgm:t>
        <a:bodyPr/>
        <a:lstStyle/>
        <a:p>
          <a:endParaRPr lang="en-US"/>
        </a:p>
      </dgm:t>
    </dgm:pt>
    <dgm:pt modelId="{5FD0CB44-2858-4B97-92D3-C7DCE6F05150}" type="pres">
      <dgm:prSet presAssocID="{C7FC7C8C-402A-48C1-8FB6-5960E6106568}" presName="hierChild1" presStyleCnt="0">
        <dgm:presLayoutVars>
          <dgm:orgChart val="1"/>
          <dgm:chPref val="1"/>
          <dgm:dir/>
          <dgm:animOne val="branch"/>
          <dgm:animLvl val="lvl"/>
          <dgm:resizeHandles/>
        </dgm:presLayoutVars>
      </dgm:prSet>
      <dgm:spPr/>
    </dgm:pt>
    <dgm:pt modelId="{F2901FB7-A8FB-4C96-AE8D-4D3340619B21}" type="pres">
      <dgm:prSet presAssocID="{012F4FC6-55BC-4404-81F8-D35421BCB072}" presName="hierRoot1" presStyleCnt="0">
        <dgm:presLayoutVars>
          <dgm:hierBranch val="init"/>
        </dgm:presLayoutVars>
      </dgm:prSet>
      <dgm:spPr/>
    </dgm:pt>
    <dgm:pt modelId="{07EB59A6-FFA9-4AD5-B479-7CA76AEFF346}" type="pres">
      <dgm:prSet presAssocID="{012F4FC6-55BC-4404-81F8-D35421BCB072}" presName="rootComposite1" presStyleCnt="0"/>
      <dgm:spPr/>
    </dgm:pt>
    <dgm:pt modelId="{D7F01369-4970-4F6B-8E8A-B1F86A9CB4BD}" type="pres">
      <dgm:prSet presAssocID="{012F4FC6-55BC-4404-81F8-D35421BCB072}" presName="rootText1" presStyleLbl="node0" presStyleIdx="0" presStyleCnt="1" custScaleX="156606" custScaleY="124284">
        <dgm:presLayoutVars>
          <dgm:chPref val="3"/>
        </dgm:presLayoutVars>
      </dgm:prSet>
      <dgm:spPr/>
    </dgm:pt>
    <dgm:pt modelId="{C2684A3F-C224-4BD9-B19E-D719F98CDA28}" type="pres">
      <dgm:prSet presAssocID="{012F4FC6-55BC-4404-81F8-D35421BCB072}" presName="rootConnector1" presStyleLbl="node1" presStyleIdx="0" presStyleCnt="0"/>
      <dgm:spPr/>
    </dgm:pt>
    <dgm:pt modelId="{7C86C019-2686-48AB-B67E-C34B7175211C}" type="pres">
      <dgm:prSet presAssocID="{012F4FC6-55BC-4404-81F8-D35421BCB072}" presName="hierChild2" presStyleCnt="0"/>
      <dgm:spPr/>
    </dgm:pt>
    <dgm:pt modelId="{D580F1E0-0A15-49D8-AAEE-256BF4F4E040}" type="pres">
      <dgm:prSet presAssocID="{37116BA9-6DB5-4288-9F78-357ADE5315E7}" presName="Name37" presStyleLbl="parChTrans1D2" presStyleIdx="0" presStyleCnt="4"/>
      <dgm:spPr/>
    </dgm:pt>
    <dgm:pt modelId="{3292D656-A6F5-444A-B402-A6AD4BD73DBD}" type="pres">
      <dgm:prSet presAssocID="{63E363A6-CC72-469B-AF46-12015AB4681A}" presName="hierRoot2" presStyleCnt="0">
        <dgm:presLayoutVars>
          <dgm:hierBranch val="init"/>
        </dgm:presLayoutVars>
      </dgm:prSet>
      <dgm:spPr/>
    </dgm:pt>
    <dgm:pt modelId="{AD92A143-94A4-495E-8EBE-61EDBCF8FFC9}" type="pres">
      <dgm:prSet presAssocID="{63E363A6-CC72-469B-AF46-12015AB4681A}" presName="rootComposite" presStyleCnt="0"/>
      <dgm:spPr/>
    </dgm:pt>
    <dgm:pt modelId="{1F904AD8-20A1-46FB-828D-3E7F276866FA}" type="pres">
      <dgm:prSet presAssocID="{63E363A6-CC72-469B-AF46-12015AB4681A}" presName="rootText" presStyleLbl="node2" presStyleIdx="0" presStyleCnt="4" custScaleY="113782">
        <dgm:presLayoutVars>
          <dgm:chPref val="3"/>
        </dgm:presLayoutVars>
      </dgm:prSet>
      <dgm:spPr/>
    </dgm:pt>
    <dgm:pt modelId="{0FECF475-EC4B-4CB8-871C-C27A33E7E78E}" type="pres">
      <dgm:prSet presAssocID="{63E363A6-CC72-469B-AF46-12015AB4681A}" presName="rootConnector" presStyleLbl="node2" presStyleIdx="0" presStyleCnt="4"/>
      <dgm:spPr/>
    </dgm:pt>
    <dgm:pt modelId="{414E625C-5351-4661-BA4C-CAC3F0404585}" type="pres">
      <dgm:prSet presAssocID="{63E363A6-CC72-469B-AF46-12015AB4681A}" presName="hierChild4" presStyleCnt="0"/>
      <dgm:spPr/>
    </dgm:pt>
    <dgm:pt modelId="{96AB3E6F-F728-42F2-B16B-E754AD173C47}" type="pres">
      <dgm:prSet presAssocID="{63E363A6-CC72-469B-AF46-12015AB4681A}" presName="hierChild5" presStyleCnt="0"/>
      <dgm:spPr/>
    </dgm:pt>
    <dgm:pt modelId="{19FE4A0F-4AEE-4239-B331-132EC92CD6D9}" type="pres">
      <dgm:prSet presAssocID="{7B85E6D6-6B41-47EF-8D03-8962B169CD2C}" presName="Name37" presStyleLbl="parChTrans1D2" presStyleIdx="1" presStyleCnt="4"/>
      <dgm:spPr/>
    </dgm:pt>
    <dgm:pt modelId="{3F2DFA53-BED0-4CBE-85E4-478A769C8C28}" type="pres">
      <dgm:prSet presAssocID="{A7D9075F-E0CF-4B37-A97C-294186CD8F0E}" presName="hierRoot2" presStyleCnt="0">
        <dgm:presLayoutVars>
          <dgm:hierBranch val="init"/>
        </dgm:presLayoutVars>
      </dgm:prSet>
      <dgm:spPr/>
    </dgm:pt>
    <dgm:pt modelId="{1DBF7BB5-50B1-408D-8AFB-14065461B1EE}" type="pres">
      <dgm:prSet presAssocID="{A7D9075F-E0CF-4B37-A97C-294186CD8F0E}" presName="rootComposite" presStyleCnt="0"/>
      <dgm:spPr/>
    </dgm:pt>
    <dgm:pt modelId="{9F76F3B8-93A0-41E4-BB42-2CC091000D21}" type="pres">
      <dgm:prSet presAssocID="{A7D9075F-E0CF-4B37-A97C-294186CD8F0E}" presName="rootText" presStyleLbl="node2" presStyleIdx="1" presStyleCnt="4" custScaleY="114607">
        <dgm:presLayoutVars>
          <dgm:chPref val="3"/>
        </dgm:presLayoutVars>
      </dgm:prSet>
      <dgm:spPr/>
    </dgm:pt>
    <dgm:pt modelId="{15B80391-598B-4AC3-AF3F-EB7831ADF547}" type="pres">
      <dgm:prSet presAssocID="{A7D9075F-E0CF-4B37-A97C-294186CD8F0E}" presName="rootConnector" presStyleLbl="node2" presStyleIdx="1" presStyleCnt="4"/>
      <dgm:spPr/>
    </dgm:pt>
    <dgm:pt modelId="{6C985EC3-2252-478D-8B05-FED70893D78E}" type="pres">
      <dgm:prSet presAssocID="{A7D9075F-E0CF-4B37-A97C-294186CD8F0E}" presName="hierChild4" presStyleCnt="0"/>
      <dgm:spPr/>
    </dgm:pt>
    <dgm:pt modelId="{18F5AFFC-135D-45D2-98FE-A17842DA6534}" type="pres">
      <dgm:prSet presAssocID="{A7D9075F-E0CF-4B37-A97C-294186CD8F0E}" presName="hierChild5" presStyleCnt="0"/>
      <dgm:spPr/>
    </dgm:pt>
    <dgm:pt modelId="{6DB76D16-62E5-4CC2-9A9C-09743F043247}" type="pres">
      <dgm:prSet presAssocID="{07A67738-C390-450D-B5D6-0829EF0492CE}" presName="Name37" presStyleLbl="parChTrans1D2" presStyleIdx="2" presStyleCnt="4"/>
      <dgm:spPr/>
    </dgm:pt>
    <dgm:pt modelId="{B83382C8-6A24-484F-BB56-5FCEDFB99F28}" type="pres">
      <dgm:prSet presAssocID="{3378C5CF-EFD6-452C-9E30-B1F42B52B3DD}" presName="hierRoot2" presStyleCnt="0">
        <dgm:presLayoutVars>
          <dgm:hierBranch val="init"/>
        </dgm:presLayoutVars>
      </dgm:prSet>
      <dgm:spPr/>
    </dgm:pt>
    <dgm:pt modelId="{6ADD8B49-339F-4605-8472-E9420A8B1158}" type="pres">
      <dgm:prSet presAssocID="{3378C5CF-EFD6-452C-9E30-B1F42B52B3DD}" presName="rootComposite" presStyleCnt="0"/>
      <dgm:spPr/>
    </dgm:pt>
    <dgm:pt modelId="{0CE6AA70-B915-4FF0-A324-FDB84E5A9E54}" type="pres">
      <dgm:prSet presAssocID="{3378C5CF-EFD6-452C-9E30-B1F42B52B3DD}" presName="rootText" presStyleLbl="node2" presStyleIdx="2" presStyleCnt="4" custScaleY="111113">
        <dgm:presLayoutVars>
          <dgm:chPref val="3"/>
        </dgm:presLayoutVars>
      </dgm:prSet>
      <dgm:spPr/>
    </dgm:pt>
    <dgm:pt modelId="{DF082C60-2523-4407-9218-EE4973CD880C}" type="pres">
      <dgm:prSet presAssocID="{3378C5CF-EFD6-452C-9E30-B1F42B52B3DD}" presName="rootConnector" presStyleLbl="node2" presStyleIdx="2" presStyleCnt="4"/>
      <dgm:spPr/>
    </dgm:pt>
    <dgm:pt modelId="{39517338-D9A6-4F0E-924C-8FD5136F7A2F}" type="pres">
      <dgm:prSet presAssocID="{3378C5CF-EFD6-452C-9E30-B1F42B52B3DD}" presName="hierChild4" presStyleCnt="0"/>
      <dgm:spPr/>
    </dgm:pt>
    <dgm:pt modelId="{71686ABA-571E-4E68-9176-1E98C9EC9837}" type="pres">
      <dgm:prSet presAssocID="{3378C5CF-EFD6-452C-9E30-B1F42B52B3DD}" presName="hierChild5" presStyleCnt="0"/>
      <dgm:spPr/>
    </dgm:pt>
    <dgm:pt modelId="{B32D8B70-8A7A-44CE-B326-411E69D3E67A}" type="pres">
      <dgm:prSet presAssocID="{1ED7D571-80FA-4C66-BBA8-16F75AD4D6B1}" presName="Name37" presStyleLbl="parChTrans1D2" presStyleIdx="3" presStyleCnt="4"/>
      <dgm:spPr/>
    </dgm:pt>
    <dgm:pt modelId="{B1B01D9F-8127-41EB-846A-1DBD4DF2A273}" type="pres">
      <dgm:prSet presAssocID="{A1EBD803-4916-4794-834E-1E5F2A78C012}" presName="hierRoot2" presStyleCnt="0">
        <dgm:presLayoutVars>
          <dgm:hierBranch val="init"/>
        </dgm:presLayoutVars>
      </dgm:prSet>
      <dgm:spPr/>
    </dgm:pt>
    <dgm:pt modelId="{CA9029C8-5196-4BE0-A2A9-5B8557F12D9C}" type="pres">
      <dgm:prSet presAssocID="{A1EBD803-4916-4794-834E-1E5F2A78C012}" presName="rootComposite" presStyleCnt="0"/>
      <dgm:spPr/>
    </dgm:pt>
    <dgm:pt modelId="{F4691DEB-E5C4-4EF0-AA9F-B2DF35F30818}" type="pres">
      <dgm:prSet presAssocID="{A1EBD803-4916-4794-834E-1E5F2A78C012}" presName="rootText" presStyleLbl="node2" presStyleIdx="3" presStyleCnt="4" custScaleY="115432">
        <dgm:presLayoutVars>
          <dgm:chPref val="3"/>
        </dgm:presLayoutVars>
      </dgm:prSet>
      <dgm:spPr/>
    </dgm:pt>
    <dgm:pt modelId="{F68A5326-3725-46C5-B811-635BDD9C5917}" type="pres">
      <dgm:prSet presAssocID="{A1EBD803-4916-4794-834E-1E5F2A78C012}" presName="rootConnector" presStyleLbl="node2" presStyleIdx="3" presStyleCnt="4"/>
      <dgm:spPr/>
    </dgm:pt>
    <dgm:pt modelId="{9DB20CE7-EE64-43B6-91C2-01ED219306B0}" type="pres">
      <dgm:prSet presAssocID="{A1EBD803-4916-4794-834E-1E5F2A78C012}" presName="hierChild4" presStyleCnt="0"/>
      <dgm:spPr/>
    </dgm:pt>
    <dgm:pt modelId="{A5049E63-AF4E-41A8-83DC-2D992538E0F9}" type="pres">
      <dgm:prSet presAssocID="{A1EBD803-4916-4794-834E-1E5F2A78C012}" presName="hierChild5" presStyleCnt="0"/>
      <dgm:spPr/>
    </dgm:pt>
    <dgm:pt modelId="{AF4757EA-887E-4FB7-855E-A2AAEA3580EB}" type="pres">
      <dgm:prSet presAssocID="{012F4FC6-55BC-4404-81F8-D35421BCB072}" presName="hierChild3" presStyleCnt="0"/>
      <dgm:spPr/>
    </dgm:pt>
  </dgm:ptLst>
  <dgm:cxnLst>
    <dgm:cxn modelId="{856AF107-4D02-442E-80DE-9745056090AE}" srcId="{012F4FC6-55BC-4404-81F8-D35421BCB072}" destId="{63E363A6-CC72-469B-AF46-12015AB4681A}" srcOrd="0" destOrd="0" parTransId="{37116BA9-6DB5-4288-9F78-357ADE5315E7}" sibTransId="{17AFD533-CB02-4EBB-993E-D78B0E210511}"/>
    <dgm:cxn modelId="{2D8CF417-733F-4E28-9DAF-EB351962BBED}" type="presOf" srcId="{63E363A6-CC72-469B-AF46-12015AB4681A}" destId="{0FECF475-EC4B-4CB8-871C-C27A33E7E78E}" srcOrd="1" destOrd="0" presId="urn:microsoft.com/office/officeart/2005/8/layout/orgChart1"/>
    <dgm:cxn modelId="{20F45219-3406-46E0-9D6E-0A2C506EFA77}" type="presOf" srcId="{A7D9075F-E0CF-4B37-A97C-294186CD8F0E}" destId="{9F76F3B8-93A0-41E4-BB42-2CC091000D21}" srcOrd="0" destOrd="0" presId="urn:microsoft.com/office/officeart/2005/8/layout/orgChart1"/>
    <dgm:cxn modelId="{89BF6B39-65DB-44B5-8677-277BD7E6BA5D}" type="presOf" srcId="{A1EBD803-4916-4794-834E-1E5F2A78C012}" destId="{F4691DEB-E5C4-4EF0-AA9F-B2DF35F30818}" srcOrd="0" destOrd="0" presId="urn:microsoft.com/office/officeart/2005/8/layout/orgChart1"/>
    <dgm:cxn modelId="{E16D5B3B-D7B4-41ED-B9BB-E9505CE497F7}" type="presOf" srcId="{012F4FC6-55BC-4404-81F8-D35421BCB072}" destId="{C2684A3F-C224-4BD9-B19E-D719F98CDA28}" srcOrd="1" destOrd="0" presId="urn:microsoft.com/office/officeart/2005/8/layout/orgChart1"/>
    <dgm:cxn modelId="{DBD9475D-B563-4C60-9307-FD221B090904}" type="presOf" srcId="{C7FC7C8C-402A-48C1-8FB6-5960E6106568}" destId="{5FD0CB44-2858-4B97-92D3-C7DCE6F05150}" srcOrd="0" destOrd="0" presId="urn:microsoft.com/office/officeart/2005/8/layout/orgChart1"/>
    <dgm:cxn modelId="{B9452572-82A2-4852-9613-3782E35C835E}" type="presOf" srcId="{7B85E6D6-6B41-47EF-8D03-8962B169CD2C}" destId="{19FE4A0F-4AEE-4239-B331-132EC92CD6D9}" srcOrd="0" destOrd="0" presId="urn:microsoft.com/office/officeart/2005/8/layout/orgChart1"/>
    <dgm:cxn modelId="{37C9D656-F1ED-48CA-BA82-D36A5EC13032}" type="presOf" srcId="{3378C5CF-EFD6-452C-9E30-B1F42B52B3DD}" destId="{0CE6AA70-B915-4FF0-A324-FDB84E5A9E54}" srcOrd="0" destOrd="0" presId="urn:microsoft.com/office/officeart/2005/8/layout/orgChart1"/>
    <dgm:cxn modelId="{A932617C-CF23-4FF5-823D-53B0A9A3350D}" srcId="{C7FC7C8C-402A-48C1-8FB6-5960E6106568}" destId="{012F4FC6-55BC-4404-81F8-D35421BCB072}" srcOrd="0" destOrd="0" parTransId="{DE188078-19E6-4A48-AB52-676489C1E2D1}" sibTransId="{74636C17-2026-4866-9C54-C80B23492CC2}"/>
    <dgm:cxn modelId="{F796397F-F724-4909-9E8D-B7E37365A43F}" type="presOf" srcId="{63E363A6-CC72-469B-AF46-12015AB4681A}" destId="{1F904AD8-20A1-46FB-828D-3E7F276866FA}" srcOrd="0" destOrd="0" presId="urn:microsoft.com/office/officeart/2005/8/layout/orgChart1"/>
    <dgm:cxn modelId="{D4FB3C87-4557-42FA-9350-AFA1F842DF36}" srcId="{012F4FC6-55BC-4404-81F8-D35421BCB072}" destId="{A7D9075F-E0CF-4B37-A97C-294186CD8F0E}" srcOrd="1" destOrd="0" parTransId="{7B85E6D6-6B41-47EF-8D03-8962B169CD2C}" sibTransId="{2FA4D692-FBDF-4007-AFCC-81EEFB769D24}"/>
    <dgm:cxn modelId="{A4C2A192-C0FA-4EC4-8944-AC638D44C044}" type="presOf" srcId="{37116BA9-6DB5-4288-9F78-357ADE5315E7}" destId="{D580F1E0-0A15-49D8-AAEE-256BF4F4E040}" srcOrd="0" destOrd="0" presId="urn:microsoft.com/office/officeart/2005/8/layout/orgChart1"/>
    <dgm:cxn modelId="{AE015AA0-3E98-4F67-868C-B47C976445B5}" type="presOf" srcId="{1ED7D571-80FA-4C66-BBA8-16F75AD4D6B1}" destId="{B32D8B70-8A7A-44CE-B326-411E69D3E67A}" srcOrd="0" destOrd="0" presId="urn:microsoft.com/office/officeart/2005/8/layout/orgChart1"/>
    <dgm:cxn modelId="{737DE3A1-046C-473F-84FD-A3C519A14591}" type="presOf" srcId="{A7D9075F-E0CF-4B37-A97C-294186CD8F0E}" destId="{15B80391-598B-4AC3-AF3F-EB7831ADF547}" srcOrd="1" destOrd="0" presId="urn:microsoft.com/office/officeart/2005/8/layout/orgChart1"/>
    <dgm:cxn modelId="{0F449CAC-8423-4C2D-A10B-A17C18542468}" srcId="{012F4FC6-55BC-4404-81F8-D35421BCB072}" destId="{A1EBD803-4916-4794-834E-1E5F2A78C012}" srcOrd="3" destOrd="0" parTransId="{1ED7D571-80FA-4C66-BBA8-16F75AD4D6B1}" sibTransId="{34F0159A-83F7-4266-9483-93339F66D798}"/>
    <dgm:cxn modelId="{6C7FD2AD-ECEC-4E25-8D1D-AB681E718282}" type="presOf" srcId="{07A67738-C390-450D-B5D6-0829EF0492CE}" destId="{6DB76D16-62E5-4CC2-9A9C-09743F043247}" srcOrd="0" destOrd="0" presId="urn:microsoft.com/office/officeart/2005/8/layout/orgChart1"/>
    <dgm:cxn modelId="{07762CC8-C2A9-496A-AD5B-6DCA5BEC0FAE}" type="presOf" srcId="{A1EBD803-4916-4794-834E-1E5F2A78C012}" destId="{F68A5326-3725-46C5-B811-635BDD9C5917}" srcOrd="1" destOrd="0" presId="urn:microsoft.com/office/officeart/2005/8/layout/orgChart1"/>
    <dgm:cxn modelId="{9696C4C9-36E8-4173-90D8-919B1FDE4206}" type="presOf" srcId="{012F4FC6-55BC-4404-81F8-D35421BCB072}" destId="{D7F01369-4970-4F6B-8E8A-B1F86A9CB4BD}" srcOrd="0" destOrd="0" presId="urn:microsoft.com/office/officeart/2005/8/layout/orgChart1"/>
    <dgm:cxn modelId="{004971F4-9DA1-4503-93E4-29C80CE60608}" srcId="{012F4FC6-55BC-4404-81F8-D35421BCB072}" destId="{3378C5CF-EFD6-452C-9E30-B1F42B52B3DD}" srcOrd="2" destOrd="0" parTransId="{07A67738-C390-450D-B5D6-0829EF0492CE}" sibTransId="{8C0A193E-AFFD-47A2-B356-0C50AA6CFCBD}"/>
    <dgm:cxn modelId="{9CA4D8F8-592C-4762-92DF-3FC01D70E344}" type="presOf" srcId="{3378C5CF-EFD6-452C-9E30-B1F42B52B3DD}" destId="{DF082C60-2523-4407-9218-EE4973CD880C}" srcOrd="1" destOrd="0" presId="urn:microsoft.com/office/officeart/2005/8/layout/orgChart1"/>
    <dgm:cxn modelId="{671199F3-4EC6-4D7C-B3AE-972D9A24569A}" type="presParOf" srcId="{5FD0CB44-2858-4B97-92D3-C7DCE6F05150}" destId="{F2901FB7-A8FB-4C96-AE8D-4D3340619B21}" srcOrd="0" destOrd="0" presId="urn:microsoft.com/office/officeart/2005/8/layout/orgChart1"/>
    <dgm:cxn modelId="{CDED78B8-426D-4E17-83A6-BEC8D2BAC54A}" type="presParOf" srcId="{F2901FB7-A8FB-4C96-AE8D-4D3340619B21}" destId="{07EB59A6-FFA9-4AD5-B479-7CA76AEFF346}" srcOrd="0" destOrd="0" presId="urn:microsoft.com/office/officeart/2005/8/layout/orgChart1"/>
    <dgm:cxn modelId="{A9D139F5-7022-48C0-AE79-1F2D171F6BA1}" type="presParOf" srcId="{07EB59A6-FFA9-4AD5-B479-7CA76AEFF346}" destId="{D7F01369-4970-4F6B-8E8A-B1F86A9CB4BD}" srcOrd="0" destOrd="0" presId="urn:microsoft.com/office/officeart/2005/8/layout/orgChart1"/>
    <dgm:cxn modelId="{95FCD2C5-82AD-4C1E-BC88-34AD5112F364}" type="presParOf" srcId="{07EB59A6-FFA9-4AD5-B479-7CA76AEFF346}" destId="{C2684A3F-C224-4BD9-B19E-D719F98CDA28}" srcOrd="1" destOrd="0" presId="urn:microsoft.com/office/officeart/2005/8/layout/orgChart1"/>
    <dgm:cxn modelId="{072DD72E-04C3-4D33-B5FC-9DE78694C59A}" type="presParOf" srcId="{F2901FB7-A8FB-4C96-AE8D-4D3340619B21}" destId="{7C86C019-2686-48AB-B67E-C34B7175211C}" srcOrd="1" destOrd="0" presId="urn:microsoft.com/office/officeart/2005/8/layout/orgChart1"/>
    <dgm:cxn modelId="{432E8414-5334-47BA-8581-5362E209F890}" type="presParOf" srcId="{7C86C019-2686-48AB-B67E-C34B7175211C}" destId="{D580F1E0-0A15-49D8-AAEE-256BF4F4E040}" srcOrd="0" destOrd="0" presId="urn:microsoft.com/office/officeart/2005/8/layout/orgChart1"/>
    <dgm:cxn modelId="{30D5576F-9B31-4740-A43D-FC491CB84E58}" type="presParOf" srcId="{7C86C019-2686-48AB-B67E-C34B7175211C}" destId="{3292D656-A6F5-444A-B402-A6AD4BD73DBD}" srcOrd="1" destOrd="0" presId="urn:microsoft.com/office/officeart/2005/8/layout/orgChart1"/>
    <dgm:cxn modelId="{63D9617F-376B-45C7-8170-F88365C93E8C}" type="presParOf" srcId="{3292D656-A6F5-444A-B402-A6AD4BD73DBD}" destId="{AD92A143-94A4-495E-8EBE-61EDBCF8FFC9}" srcOrd="0" destOrd="0" presId="urn:microsoft.com/office/officeart/2005/8/layout/orgChart1"/>
    <dgm:cxn modelId="{DB37674B-5EE0-4605-B464-9AF737E6EF4E}" type="presParOf" srcId="{AD92A143-94A4-495E-8EBE-61EDBCF8FFC9}" destId="{1F904AD8-20A1-46FB-828D-3E7F276866FA}" srcOrd="0" destOrd="0" presId="urn:microsoft.com/office/officeart/2005/8/layout/orgChart1"/>
    <dgm:cxn modelId="{5BF7EEFA-F864-4B6A-B6D8-9B9E3BF0C0B6}" type="presParOf" srcId="{AD92A143-94A4-495E-8EBE-61EDBCF8FFC9}" destId="{0FECF475-EC4B-4CB8-871C-C27A33E7E78E}" srcOrd="1" destOrd="0" presId="urn:microsoft.com/office/officeart/2005/8/layout/orgChart1"/>
    <dgm:cxn modelId="{28D4E726-C52F-492E-89DB-17DBF0B3EB46}" type="presParOf" srcId="{3292D656-A6F5-444A-B402-A6AD4BD73DBD}" destId="{414E625C-5351-4661-BA4C-CAC3F0404585}" srcOrd="1" destOrd="0" presId="urn:microsoft.com/office/officeart/2005/8/layout/orgChart1"/>
    <dgm:cxn modelId="{EDD6715D-DA71-4E67-9298-15F48CC6775A}" type="presParOf" srcId="{3292D656-A6F5-444A-B402-A6AD4BD73DBD}" destId="{96AB3E6F-F728-42F2-B16B-E754AD173C47}" srcOrd="2" destOrd="0" presId="urn:microsoft.com/office/officeart/2005/8/layout/orgChart1"/>
    <dgm:cxn modelId="{14C64F45-AD07-4580-94CF-E1994CAF7089}" type="presParOf" srcId="{7C86C019-2686-48AB-B67E-C34B7175211C}" destId="{19FE4A0F-4AEE-4239-B331-132EC92CD6D9}" srcOrd="2" destOrd="0" presId="urn:microsoft.com/office/officeart/2005/8/layout/orgChart1"/>
    <dgm:cxn modelId="{6E6E6C77-BD73-47FB-8401-8F9F3399F023}" type="presParOf" srcId="{7C86C019-2686-48AB-B67E-C34B7175211C}" destId="{3F2DFA53-BED0-4CBE-85E4-478A769C8C28}" srcOrd="3" destOrd="0" presId="urn:microsoft.com/office/officeart/2005/8/layout/orgChart1"/>
    <dgm:cxn modelId="{A549ABDC-889B-4670-A236-39D69E4DE445}" type="presParOf" srcId="{3F2DFA53-BED0-4CBE-85E4-478A769C8C28}" destId="{1DBF7BB5-50B1-408D-8AFB-14065461B1EE}" srcOrd="0" destOrd="0" presId="urn:microsoft.com/office/officeart/2005/8/layout/orgChart1"/>
    <dgm:cxn modelId="{F0D9BEF7-F6D6-430D-97E1-8A3E47970023}" type="presParOf" srcId="{1DBF7BB5-50B1-408D-8AFB-14065461B1EE}" destId="{9F76F3B8-93A0-41E4-BB42-2CC091000D21}" srcOrd="0" destOrd="0" presId="urn:microsoft.com/office/officeart/2005/8/layout/orgChart1"/>
    <dgm:cxn modelId="{E514B577-DBEE-48A2-B78F-D6AAF333EE4F}" type="presParOf" srcId="{1DBF7BB5-50B1-408D-8AFB-14065461B1EE}" destId="{15B80391-598B-4AC3-AF3F-EB7831ADF547}" srcOrd="1" destOrd="0" presId="urn:microsoft.com/office/officeart/2005/8/layout/orgChart1"/>
    <dgm:cxn modelId="{89CC647C-35DD-474D-BC0C-BF2F2AB42E3E}" type="presParOf" srcId="{3F2DFA53-BED0-4CBE-85E4-478A769C8C28}" destId="{6C985EC3-2252-478D-8B05-FED70893D78E}" srcOrd="1" destOrd="0" presId="urn:microsoft.com/office/officeart/2005/8/layout/orgChart1"/>
    <dgm:cxn modelId="{DD10EDE8-7F0A-40B3-8BC1-7F6566BE4B05}" type="presParOf" srcId="{3F2DFA53-BED0-4CBE-85E4-478A769C8C28}" destId="{18F5AFFC-135D-45D2-98FE-A17842DA6534}" srcOrd="2" destOrd="0" presId="urn:microsoft.com/office/officeart/2005/8/layout/orgChart1"/>
    <dgm:cxn modelId="{3B903173-5D7A-466C-962B-3D4311F5221B}" type="presParOf" srcId="{7C86C019-2686-48AB-B67E-C34B7175211C}" destId="{6DB76D16-62E5-4CC2-9A9C-09743F043247}" srcOrd="4" destOrd="0" presId="urn:microsoft.com/office/officeart/2005/8/layout/orgChart1"/>
    <dgm:cxn modelId="{ECF75DAC-3218-4923-95E0-4342479F1003}" type="presParOf" srcId="{7C86C019-2686-48AB-B67E-C34B7175211C}" destId="{B83382C8-6A24-484F-BB56-5FCEDFB99F28}" srcOrd="5" destOrd="0" presId="urn:microsoft.com/office/officeart/2005/8/layout/orgChart1"/>
    <dgm:cxn modelId="{FEAD754E-3BD7-47BD-B315-A2D31B2A2399}" type="presParOf" srcId="{B83382C8-6A24-484F-BB56-5FCEDFB99F28}" destId="{6ADD8B49-339F-4605-8472-E9420A8B1158}" srcOrd="0" destOrd="0" presId="urn:microsoft.com/office/officeart/2005/8/layout/orgChart1"/>
    <dgm:cxn modelId="{9EC2FB36-1BDF-4C88-AE60-437B73F99C65}" type="presParOf" srcId="{6ADD8B49-339F-4605-8472-E9420A8B1158}" destId="{0CE6AA70-B915-4FF0-A324-FDB84E5A9E54}" srcOrd="0" destOrd="0" presId="urn:microsoft.com/office/officeart/2005/8/layout/orgChart1"/>
    <dgm:cxn modelId="{F8BBC5A2-82F4-447F-9771-182F583CC90D}" type="presParOf" srcId="{6ADD8B49-339F-4605-8472-E9420A8B1158}" destId="{DF082C60-2523-4407-9218-EE4973CD880C}" srcOrd="1" destOrd="0" presId="urn:microsoft.com/office/officeart/2005/8/layout/orgChart1"/>
    <dgm:cxn modelId="{636F99BD-8E29-4029-AED0-1E4142CABE84}" type="presParOf" srcId="{B83382C8-6A24-484F-BB56-5FCEDFB99F28}" destId="{39517338-D9A6-4F0E-924C-8FD5136F7A2F}" srcOrd="1" destOrd="0" presId="urn:microsoft.com/office/officeart/2005/8/layout/orgChart1"/>
    <dgm:cxn modelId="{A8E9E768-2076-4A62-9F2C-4816BAA27C4D}" type="presParOf" srcId="{B83382C8-6A24-484F-BB56-5FCEDFB99F28}" destId="{71686ABA-571E-4E68-9176-1E98C9EC9837}" srcOrd="2" destOrd="0" presId="urn:microsoft.com/office/officeart/2005/8/layout/orgChart1"/>
    <dgm:cxn modelId="{84AFB71B-6BED-4C82-BCE5-6A9BAFF0CDB8}" type="presParOf" srcId="{7C86C019-2686-48AB-B67E-C34B7175211C}" destId="{B32D8B70-8A7A-44CE-B326-411E69D3E67A}" srcOrd="6" destOrd="0" presId="urn:microsoft.com/office/officeart/2005/8/layout/orgChart1"/>
    <dgm:cxn modelId="{279E3E4A-916E-4DD6-9547-D811DD3446C5}" type="presParOf" srcId="{7C86C019-2686-48AB-B67E-C34B7175211C}" destId="{B1B01D9F-8127-41EB-846A-1DBD4DF2A273}" srcOrd="7" destOrd="0" presId="urn:microsoft.com/office/officeart/2005/8/layout/orgChart1"/>
    <dgm:cxn modelId="{ACCBBDC5-700E-47F4-AF88-22CB08F738B5}" type="presParOf" srcId="{B1B01D9F-8127-41EB-846A-1DBD4DF2A273}" destId="{CA9029C8-5196-4BE0-A2A9-5B8557F12D9C}" srcOrd="0" destOrd="0" presId="urn:microsoft.com/office/officeart/2005/8/layout/orgChart1"/>
    <dgm:cxn modelId="{A65166F2-1922-4578-BA03-5B784A7803DF}" type="presParOf" srcId="{CA9029C8-5196-4BE0-A2A9-5B8557F12D9C}" destId="{F4691DEB-E5C4-4EF0-AA9F-B2DF35F30818}" srcOrd="0" destOrd="0" presId="urn:microsoft.com/office/officeart/2005/8/layout/orgChart1"/>
    <dgm:cxn modelId="{DD49FECD-296D-464C-8A22-8F8DB8679638}" type="presParOf" srcId="{CA9029C8-5196-4BE0-A2A9-5B8557F12D9C}" destId="{F68A5326-3725-46C5-B811-635BDD9C5917}" srcOrd="1" destOrd="0" presId="urn:microsoft.com/office/officeart/2005/8/layout/orgChart1"/>
    <dgm:cxn modelId="{5F496F7A-91C9-4FEB-8469-B9CD7E996273}" type="presParOf" srcId="{B1B01D9F-8127-41EB-846A-1DBD4DF2A273}" destId="{9DB20CE7-EE64-43B6-91C2-01ED219306B0}" srcOrd="1" destOrd="0" presId="urn:microsoft.com/office/officeart/2005/8/layout/orgChart1"/>
    <dgm:cxn modelId="{C022F979-6688-40FA-93B1-3C5C46CE6856}" type="presParOf" srcId="{B1B01D9F-8127-41EB-846A-1DBD4DF2A273}" destId="{A5049E63-AF4E-41A8-83DC-2D992538E0F9}" srcOrd="2" destOrd="0" presId="urn:microsoft.com/office/officeart/2005/8/layout/orgChart1"/>
    <dgm:cxn modelId="{6ECF0CF7-D031-4AE1-8A0B-5ADB4799A5D7}" type="presParOf" srcId="{F2901FB7-A8FB-4C96-AE8D-4D3340619B21}" destId="{AF4757EA-887E-4FB7-855E-A2AAEA3580E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D8B70-8A7A-44CE-B326-411E69D3E67A}">
      <dsp:nvSpPr>
        <dsp:cNvPr id="0" name=""/>
        <dsp:cNvSpPr/>
      </dsp:nvSpPr>
      <dsp:spPr>
        <a:xfrm>
          <a:off x="3886200" y="1904315"/>
          <a:ext cx="3043695" cy="352163"/>
        </a:xfrm>
        <a:custGeom>
          <a:avLst/>
          <a:gdLst/>
          <a:ahLst/>
          <a:cxnLst/>
          <a:rect l="0" t="0" r="0" b="0"/>
          <a:pathLst>
            <a:path>
              <a:moveTo>
                <a:pt x="0" y="0"/>
              </a:moveTo>
              <a:lnTo>
                <a:pt x="0" y="176081"/>
              </a:lnTo>
              <a:lnTo>
                <a:pt x="3043695" y="176081"/>
              </a:lnTo>
              <a:lnTo>
                <a:pt x="3043695" y="352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B76D16-62E5-4CC2-9A9C-09743F043247}">
      <dsp:nvSpPr>
        <dsp:cNvPr id="0" name=""/>
        <dsp:cNvSpPr/>
      </dsp:nvSpPr>
      <dsp:spPr>
        <a:xfrm>
          <a:off x="3886200" y="1904315"/>
          <a:ext cx="1014565" cy="352163"/>
        </a:xfrm>
        <a:custGeom>
          <a:avLst/>
          <a:gdLst/>
          <a:ahLst/>
          <a:cxnLst/>
          <a:rect l="0" t="0" r="0" b="0"/>
          <a:pathLst>
            <a:path>
              <a:moveTo>
                <a:pt x="0" y="0"/>
              </a:moveTo>
              <a:lnTo>
                <a:pt x="0" y="176081"/>
              </a:lnTo>
              <a:lnTo>
                <a:pt x="1014565" y="176081"/>
              </a:lnTo>
              <a:lnTo>
                <a:pt x="1014565" y="352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FE4A0F-4AEE-4239-B331-132EC92CD6D9}">
      <dsp:nvSpPr>
        <dsp:cNvPr id="0" name=""/>
        <dsp:cNvSpPr/>
      </dsp:nvSpPr>
      <dsp:spPr>
        <a:xfrm>
          <a:off x="2871634" y="1904315"/>
          <a:ext cx="1014565" cy="352163"/>
        </a:xfrm>
        <a:custGeom>
          <a:avLst/>
          <a:gdLst/>
          <a:ahLst/>
          <a:cxnLst/>
          <a:rect l="0" t="0" r="0" b="0"/>
          <a:pathLst>
            <a:path>
              <a:moveTo>
                <a:pt x="1014565" y="0"/>
              </a:moveTo>
              <a:lnTo>
                <a:pt x="1014565" y="176081"/>
              </a:lnTo>
              <a:lnTo>
                <a:pt x="0" y="176081"/>
              </a:lnTo>
              <a:lnTo>
                <a:pt x="0" y="352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80F1E0-0A15-49D8-AAEE-256BF4F4E040}">
      <dsp:nvSpPr>
        <dsp:cNvPr id="0" name=""/>
        <dsp:cNvSpPr/>
      </dsp:nvSpPr>
      <dsp:spPr>
        <a:xfrm>
          <a:off x="842504" y="1904315"/>
          <a:ext cx="3043695" cy="352163"/>
        </a:xfrm>
        <a:custGeom>
          <a:avLst/>
          <a:gdLst/>
          <a:ahLst/>
          <a:cxnLst/>
          <a:rect l="0" t="0" r="0" b="0"/>
          <a:pathLst>
            <a:path>
              <a:moveTo>
                <a:pt x="3043695" y="0"/>
              </a:moveTo>
              <a:lnTo>
                <a:pt x="3043695" y="176081"/>
              </a:lnTo>
              <a:lnTo>
                <a:pt x="0" y="176081"/>
              </a:lnTo>
              <a:lnTo>
                <a:pt x="0" y="3521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F01369-4970-4F6B-8E8A-B1F86A9CB4BD}">
      <dsp:nvSpPr>
        <dsp:cNvPr id="0" name=""/>
        <dsp:cNvSpPr/>
      </dsp:nvSpPr>
      <dsp:spPr>
        <a:xfrm>
          <a:off x="2573084" y="862214"/>
          <a:ext cx="2626231" cy="10421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Laura Sheehan</a:t>
          </a:r>
        </a:p>
        <a:p>
          <a:pPr marL="0" lvl="0" indent="0" algn="ctr" defTabSz="800100">
            <a:lnSpc>
              <a:spcPct val="90000"/>
            </a:lnSpc>
            <a:spcBef>
              <a:spcPct val="0"/>
            </a:spcBef>
            <a:spcAft>
              <a:spcPct val="35000"/>
            </a:spcAft>
            <a:buNone/>
          </a:pPr>
          <a:r>
            <a:rPr lang="en-US" sz="1400" kern="1200" dirty="0"/>
            <a:t>Manager of Research Admin</a:t>
          </a:r>
        </a:p>
      </dsp:txBody>
      <dsp:txXfrm>
        <a:off x="2573084" y="862214"/>
        <a:ext cx="2626231" cy="1042101"/>
      </dsp:txXfrm>
    </dsp:sp>
    <dsp:sp modelId="{1F904AD8-20A1-46FB-828D-3E7F276866FA}">
      <dsp:nvSpPr>
        <dsp:cNvPr id="0" name=""/>
        <dsp:cNvSpPr/>
      </dsp:nvSpPr>
      <dsp:spPr>
        <a:xfrm>
          <a:off x="4020" y="2256478"/>
          <a:ext cx="1676967" cy="9540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TBD</a:t>
          </a:r>
        </a:p>
        <a:p>
          <a:pPr marL="0" lvl="0" indent="0" algn="ctr" defTabSz="800100">
            <a:lnSpc>
              <a:spcPct val="90000"/>
            </a:lnSpc>
            <a:spcBef>
              <a:spcPct val="0"/>
            </a:spcBef>
            <a:spcAft>
              <a:spcPct val="35000"/>
            </a:spcAft>
            <a:buNone/>
          </a:pPr>
          <a:r>
            <a:rPr lang="en-US" sz="1400" kern="1200" dirty="0"/>
            <a:t>Post-Award Fund Manager</a:t>
          </a:r>
        </a:p>
      </dsp:txBody>
      <dsp:txXfrm>
        <a:off x="4020" y="2256478"/>
        <a:ext cx="1676967" cy="954043"/>
      </dsp:txXfrm>
    </dsp:sp>
    <dsp:sp modelId="{9F76F3B8-93A0-41E4-BB42-2CC091000D21}">
      <dsp:nvSpPr>
        <dsp:cNvPr id="0" name=""/>
        <dsp:cNvSpPr/>
      </dsp:nvSpPr>
      <dsp:spPr>
        <a:xfrm>
          <a:off x="2033151" y="2256478"/>
          <a:ext cx="1676967" cy="9609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TBD</a:t>
          </a:r>
        </a:p>
        <a:p>
          <a:pPr marL="0" lvl="0" indent="0" algn="ctr" defTabSz="800100">
            <a:lnSpc>
              <a:spcPct val="90000"/>
            </a:lnSpc>
            <a:spcBef>
              <a:spcPct val="0"/>
            </a:spcBef>
            <a:spcAft>
              <a:spcPct val="35000"/>
            </a:spcAft>
            <a:buNone/>
          </a:pPr>
          <a:r>
            <a:rPr lang="en-US" sz="1400" kern="1200" dirty="0"/>
            <a:t>Post Award</a:t>
          </a:r>
        </a:p>
        <a:p>
          <a:pPr marL="0" lvl="0" indent="0" algn="ctr" defTabSz="800100">
            <a:lnSpc>
              <a:spcPct val="90000"/>
            </a:lnSpc>
            <a:spcBef>
              <a:spcPct val="0"/>
            </a:spcBef>
            <a:spcAft>
              <a:spcPct val="35000"/>
            </a:spcAft>
            <a:buNone/>
          </a:pPr>
          <a:r>
            <a:rPr lang="en-US" sz="1400" kern="1200" dirty="0"/>
            <a:t>Fund Manager</a:t>
          </a:r>
        </a:p>
      </dsp:txBody>
      <dsp:txXfrm>
        <a:off x="2033151" y="2256478"/>
        <a:ext cx="1676967" cy="960961"/>
      </dsp:txXfrm>
    </dsp:sp>
    <dsp:sp modelId="{0CE6AA70-B915-4FF0-A324-FDB84E5A9E54}">
      <dsp:nvSpPr>
        <dsp:cNvPr id="0" name=""/>
        <dsp:cNvSpPr/>
      </dsp:nvSpPr>
      <dsp:spPr>
        <a:xfrm>
          <a:off x="4062281" y="2256478"/>
          <a:ext cx="1676967" cy="9316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TBD</a:t>
          </a:r>
        </a:p>
        <a:p>
          <a:pPr marL="0" lvl="0" indent="0" algn="ctr" defTabSz="800100">
            <a:lnSpc>
              <a:spcPct val="90000"/>
            </a:lnSpc>
            <a:spcBef>
              <a:spcPct val="0"/>
            </a:spcBef>
            <a:spcAft>
              <a:spcPct val="35000"/>
            </a:spcAft>
            <a:buNone/>
          </a:pPr>
          <a:r>
            <a:rPr lang="en-US" sz="1400" kern="1200" dirty="0"/>
            <a:t>Pre-Award</a:t>
          </a:r>
        </a:p>
        <a:p>
          <a:pPr marL="0" lvl="0" indent="0" algn="ctr" defTabSz="800100">
            <a:lnSpc>
              <a:spcPct val="90000"/>
            </a:lnSpc>
            <a:spcBef>
              <a:spcPct val="0"/>
            </a:spcBef>
            <a:spcAft>
              <a:spcPct val="35000"/>
            </a:spcAft>
            <a:buNone/>
          </a:pPr>
          <a:r>
            <a:rPr lang="en-US" sz="1400" kern="1200" dirty="0"/>
            <a:t>Res Admin 2</a:t>
          </a:r>
        </a:p>
      </dsp:txBody>
      <dsp:txXfrm>
        <a:off x="4062281" y="2256478"/>
        <a:ext cx="1676967" cy="931664"/>
      </dsp:txXfrm>
    </dsp:sp>
    <dsp:sp modelId="{F4691DEB-E5C4-4EF0-AA9F-B2DF35F30818}">
      <dsp:nvSpPr>
        <dsp:cNvPr id="0" name=""/>
        <dsp:cNvSpPr/>
      </dsp:nvSpPr>
      <dsp:spPr>
        <a:xfrm>
          <a:off x="6091412" y="2256478"/>
          <a:ext cx="1676967" cy="9678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Valencia Moody</a:t>
          </a:r>
        </a:p>
        <a:p>
          <a:pPr marL="0" lvl="0" indent="0" algn="ctr" defTabSz="800100">
            <a:lnSpc>
              <a:spcPct val="90000"/>
            </a:lnSpc>
            <a:spcBef>
              <a:spcPct val="0"/>
            </a:spcBef>
            <a:spcAft>
              <a:spcPct val="35000"/>
            </a:spcAft>
            <a:buNone/>
          </a:pPr>
          <a:r>
            <a:rPr lang="en-US" sz="1400" kern="1200" dirty="0"/>
            <a:t>Purchaser</a:t>
          </a:r>
        </a:p>
      </dsp:txBody>
      <dsp:txXfrm>
        <a:off x="6091412" y="2256478"/>
        <a:ext cx="1676967" cy="9678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0" name="Google Shape;1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8970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8" name="Google Shape;2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855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Opener">
  <p:cSld name="Title Opener">
    <p:spTree>
      <p:nvGrpSpPr>
        <p:cNvPr id="1" name="Shape 17"/>
        <p:cNvGrpSpPr/>
        <p:nvPr/>
      </p:nvGrpSpPr>
      <p:grpSpPr>
        <a:xfrm>
          <a:off x="0" y="0"/>
          <a:ext cx="0" cy="0"/>
          <a:chOff x="0" y="0"/>
          <a:chExt cx="0" cy="0"/>
        </a:xfrm>
      </p:grpSpPr>
      <p:sp>
        <p:nvSpPr>
          <p:cNvPr id="18" name="Google Shape;18;p27"/>
          <p:cNvSpPr/>
          <p:nvPr/>
        </p:nvSpPr>
        <p:spPr>
          <a:xfrm>
            <a:off x="640080" y="2409443"/>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19" name="Google Shape;19;p27"/>
          <p:cNvSpPr/>
          <p:nvPr/>
        </p:nvSpPr>
        <p:spPr>
          <a:xfrm>
            <a:off x="640080" y="1322135"/>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20" name="Google Shape;20;p27"/>
          <p:cNvSpPr txBox="1">
            <a:spLocks noGrp="1"/>
          </p:cNvSpPr>
          <p:nvPr>
            <p:ph type="body" idx="1"/>
          </p:nvPr>
        </p:nvSpPr>
        <p:spPr>
          <a:xfrm>
            <a:off x="640078" y="4378865"/>
            <a:ext cx="1188720"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1" name="Google Shape;21;p27"/>
          <p:cNvSpPr txBox="1">
            <a:spLocks noGrp="1"/>
          </p:cNvSpPr>
          <p:nvPr>
            <p:ph type="body" idx="2"/>
          </p:nvPr>
        </p:nvSpPr>
        <p:spPr>
          <a:xfrm>
            <a:off x="640078" y="4561745"/>
            <a:ext cx="1624612" cy="268792"/>
          </a:xfrm>
          <a:prstGeom prst="rect">
            <a:avLst/>
          </a:prstGeom>
          <a:noFill/>
          <a:ln>
            <a:noFill/>
          </a:ln>
        </p:spPr>
        <p:txBody>
          <a:bodyPr spcFirstLastPara="1" wrap="square" lIns="9125" tIns="0" rIns="0" bIns="0" anchor="b" anchorCtr="0">
            <a:spAutoFit/>
          </a:bodyPr>
          <a:lstStyle>
            <a:lvl1pPr marL="457200" lvl="0" indent="-228600" algn="l">
              <a:lnSpc>
                <a:spcPct val="90000"/>
              </a:lnSpc>
              <a:spcBef>
                <a:spcPts val="750"/>
              </a:spcBef>
              <a:spcAft>
                <a:spcPts val="0"/>
              </a:spcAft>
              <a:buClr>
                <a:schemeClr val="lt1"/>
              </a:buClr>
              <a:buSzPts val="1200"/>
              <a:buNone/>
              <a:defRPr sz="1200">
                <a:solidFill>
                  <a:schemeClr val="lt1"/>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27"/>
          <p:cNvSpPr txBox="1">
            <a:spLocks noGrp="1"/>
          </p:cNvSpPr>
          <p:nvPr>
            <p:ph type="body" idx="3"/>
          </p:nvPr>
        </p:nvSpPr>
        <p:spPr>
          <a:xfrm>
            <a:off x="640080" y="1645920"/>
            <a:ext cx="3383280" cy="213392"/>
          </a:xfrm>
          <a:prstGeom prst="rect">
            <a:avLst/>
          </a:prstGeom>
          <a:noFill/>
          <a:ln>
            <a:noFill/>
          </a:ln>
        </p:spPr>
        <p:txBody>
          <a:bodyPr spcFirstLastPara="1" wrap="square" lIns="18275" tIns="0" rIns="0" bIns="0" anchor="t" anchorCtr="0">
            <a:spAutoFit/>
          </a:bodyPr>
          <a:lstStyle>
            <a:lvl1pPr marL="457200" lvl="0" indent="-228600" algn="l">
              <a:lnSpc>
                <a:spcPct val="90000"/>
              </a:lnSpc>
              <a:spcBef>
                <a:spcPts val="750"/>
              </a:spcBef>
              <a:spcAft>
                <a:spcPts val="0"/>
              </a:spcAft>
              <a:buClr>
                <a:schemeClr val="lt1"/>
              </a:buClr>
              <a:buSzPts val="800"/>
              <a:buNone/>
              <a:defRPr sz="800" cap="none">
                <a:latin typeface="+mn-lt"/>
                <a:ea typeface="Helvetica Neue"/>
                <a:cs typeface="Helvetica Neue"/>
                <a:sym typeface="Helvetica Neue"/>
              </a:defRPr>
            </a:lvl1pPr>
            <a:lvl2pPr marL="914400" lvl="1" indent="-228600" algn="l">
              <a:lnSpc>
                <a:spcPct val="90000"/>
              </a:lnSpc>
              <a:spcBef>
                <a:spcPts val="375"/>
              </a:spcBef>
              <a:spcAft>
                <a:spcPts val="0"/>
              </a:spcAft>
              <a:buClr>
                <a:schemeClr val="lt1"/>
              </a:buClr>
              <a:buSzPts val="800"/>
              <a:buFont typeface="Arial"/>
              <a:buNone/>
              <a:defRPr sz="800">
                <a:latin typeface="Helvetica Neue"/>
                <a:ea typeface="Helvetica Neue"/>
                <a:cs typeface="Helvetica Neue"/>
                <a:sym typeface="Helvetica Neue"/>
              </a:defRPr>
            </a:lvl2pPr>
            <a:lvl3pPr marL="1371600" lvl="2"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3pPr>
            <a:lvl4pPr marL="1828800" lvl="3"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4pPr>
            <a:lvl5pPr marL="2286000" lvl="4" indent="-228600" algn="l">
              <a:lnSpc>
                <a:spcPct val="90000"/>
              </a:lnSpc>
              <a:spcBef>
                <a:spcPts val="375"/>
              </a:spcBef>
              <a:spcAft>
                <a:spcPts val="0"/>
              </a:spcAft>
              <a:buClr>
                <a:schemeClr val="lt1"/>
              </a:buClr>
              <a:buSzPts val="800"/>
              <a:buNone/>
              <a:defRPr sz="800">
                <a:latin typeface="Helvetica Neue"/>
                <a:ea typeface="Helvetica Neue"/>
                <a:cs typeface="Helvetica Neue"/>
                <a:sym typeface="Helvetica Neu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27"/>
          <p:cNvSpPr>
            <a:spLocks noGrp="1"/>
          </p:cNvSpPr>
          <p:nvPr>
            <p:ph type="pic" idx="4"/>
          </p:nvPr>
        </p:nvSpPr>
        <p:spPr>
          <a:xfrm>
            <a:off x="640079" y="442002"/>
            <a:ext cx="5759450" cy="370101"/>
          </a:xfrm>
          <a:prstGeom prst="rect">
            <a:avLst/>
          </a:prstGeom>
          <a:noFill/>
          <a:ln>
            <a:noFill/>
          </a:ln>
        </p:spPr>
      </p:sp>
      <p:sp>
        <p:nvSpPr>
          <p:cNvPr id="24" name="Google Shape;24;p27"/>
          <p:cNvSpPr txBox="1">
            <a:spLocks noGrp="1"/>
          </p:cNvSpPr>
          <p:nvPr>
            <p:ph type="body" idx="5"/>
          </p:nvPr>
        </p:nvSpPr>
        <p:spPr>
          <a:xfrm>
            <a:off x="3110248" y="3239110"/>
            <a:ext cx="5867974" cy="343412"/>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5" name="Google Shape;25;p27"/>
          <p:cNvSpPr txBox="1">
            <a:spLocks noGrp="1"/>
          </p:cNvSpPr>
          <p:nvPr>
            <p:ph type="body" idx="6"/>
          </p:nvPr>
        </p:nvSpPr>
        <p:spPr>
          <a:xfrm>
            <a:off x="3509494" y="3642860"/>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6" name="Google Shape;26;p27"/>
          <p:cNvSpPr txBox="1">
            <a:spLocks noGrp="1"/>
          </p:cNvSpPr>
          <p:nvPr>
            <p:ph type="body" idx="7"/>
          </p:nvPr>
        </p:nvSpPr>
        <p:spPr>
          <a:xfrm>
            <a:off x="3509494" y="4050407"/>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7" name="Google Shape;27;p27"/>
          <p:cNvSpPr txBox="1">
            <a:spLocks noGrp="1"/>
          </p:cNvSpPr>
          <p:nvPr>
            <p:ph type="body" idx="8"/>
          </p:nvPr>
        </p:nvSpPr>
        <p:spPr>
          <a:xfrm>
            <a:off x="3509494" y="4842153"/>
            <a:ext cx="5468728" cy="333384"/>
          </a:xfrm>
          <a:prstGeom prst="rect">
            <a:avLst/>
          </a:prstGeom>
          <a:noFill/>
          <a:ln>
            <a:noFill/>
          </a:ln>
        </p:spPr>
        <p:txBody>
          <a:bodyPr spcFirstLastPara="1" wrap="square" lIns="91425" tIns="45700" rIns="91425" bIns="45700" anchor="t" anchorCtr="0">
            <a:spAutoFit/>
          </a:bodyPr>
          <a:lstStyle>
            <a:lvl1pPr marL="457200" marR="0" lvl="0" indent="-228600" algn="l">
              <a:lnSpc>
                <a:spcPct val="90000"/>
              </a:lnSpc>
              <a:spcBef>
                <a:spcPts val="750"/>
              </a:spcBef>
              <a:spcAft>
                <a:spcPts val="0"/>
              </a:spcAft>
              <a:buClr>
                <a:srgbClr val="FFFF00"/>
              </a:buClr>
              <a:buSzPts val="1000"/>
              <a:buFont typeface="Arial"/>
              <a:buNone/>
              <a:defRPr sz="1000">
                <a:solidFill>
                  <a:srgbClr val="FFFF00"/>
                </a:solidFill>
                <a:latin typeface="+mn-lt"/>
              </a:defRPr>
            </a:lvl1pPr>
            <a:lvl2pPr marL="914400" lvl="1" indent="-342900" algn="l">
              <a:lnSpc>
                <a:spcPct val="90000"/>
              </a:lnSpc>
              <a:spcBef>
                <a:spcPts val="375"/>
              </a:spcBef>
              <a:spcAft>
                <a:spcPts val="0"/>
              </a:spcAft>
              <a:buClr>
                <a:schemeClr val="lt1"/>
              </a:buClr>
              <a:buSzPts val="1800"/>
              <a:buChar char="•"/>
              <a:defRPr/>
            </a:lvl2pPr>
            <a:lvl3pPr marL="1371600" lvl="2" indent="-342900" algn="l">
              <a:lnSpc>
                <a:spcPct val="90000"/>
              </a:lnSpc>
              <a:spcBef>
                <a:spcPts val="375"/>
              </a:spcBef>
              <a:spcAft>
                <a:spcPts val="0"/>
              </a:spcAft>
              <a:buClr>
                <a:schemeClr val="lt1"/>
              </a:buClr>
              <a:buSzPts val="1800"/>
              <a:buChar char="•"/>
              <a:defRPr/>
            </a:lvl3pPr>
            <a:lvl4pPr marL="1828800" lvl="3" indent="-342900" algn="l">
              <a:lnSpc>
                <a:spcPct val="90000"/>
              </a:lnSpc>
              <a:spcBef>
                <a:spcPts val="375"/>
              </a:spcBef>
              <a:spcAft>
                <a:spcPts val="0"/>
              </a:spcAft>
              <a:buClr>
                <a:schemeClr val="lt1"/>
              </a:buClr>
              <a:buSzPts val="1800"/>
              <a:buChar char="•"/>
              <a:defRPr/>
            </a:lvl4pPr>
            <a:lvl5pPr marL="2286000" lvl="4" indent="-342900" algn="l">
              <a:lnSpc>
                <a:spcPct val="90000"/>
              </a:lnSpc>
              <a:spcBef>
                <a:spcPts val="375"/>
              </a:spcBef>
              <a:spcAft>
                <a:spcPts val="0"/>
              </a:spcAft>
              <a:buClr>
                <a:schemeClr val="lt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27"/>
          <p:cNvSpPr txBox="1">
            <a:spLocks noGrp="1"/>
          </p:cNvSpPr>
          <p:nvPr>
            <p:ph type="body" idx="9"/>
          </p:nvPr>
        </p:nvSpPr>
        <p:spPr>
          <a:xfrm>
            <a:off x="640080" y="2145424"/>
            <a:ext cx="7772400" cy="601190"/>
          </a:xfrm>
          <a:prstGeom prst="rect">
            <a:avLst/>
          </a:prstGeom>
          <a:noFill/>
          <a:ln>
            <a:noFill/>
          </a:ln>
        </p:spPr>
        <p:txBody>
          <a:bodyPr spcFirstLastPara="1" wrap="square" lIns="0" tIns="0" rIns="0" bIns="0" anchor="ctr" anchorCtr="0">
            <a:spAutoFit/>
          </a:bodyPr>
          <a:lstStyle>
            <a:lvl1pPr marL="457200" lvl="0" indent="-228600" algn="l">
              <a:lnSpc>
                <a:spcPct val="90000"/>
              </a:lnSpc>
              <a:spcBef>
                <a:spcPts val="750"/>
              </a:spcBef>
              <a:spcAft>
                <a:spcPts val="0"/>
              </a:spcAft>
              <a:buClr>
                <a:schemeClr val="lt1"/>
              </a:buClr>
              <a:buSzPts val="3600"/>
              <a:buNone/>
              <a:defRPr sz="3600" b="1">
                <a:latin typeface="+mn-lt"/>
              </a:defRPr>
            </a:lvl1pPr>
            <a:lvl2pPr marL="914400" lvl="1" indent="-228600" algn="l">
              <a:lnSpc>
                <a:spcPct val="90000"/>
              </a:lnSpc>
              <a:spcBef>
                <a:spcPts val="375"/>
              </a:spcBef>
              <a:spcAft>
                <a:spcPts val="0"/>
              </a:spcAft>
              <a:buClr>
                <a:schemeClr val="lt1"/>
              </a:buClr>
              <a:buSzPts val="3600"/>
              <a:buNone/>
              <a:defRPr sz="3600" b="1"/>
            </a:lvl2pPr>
            <a:lvl3pPr marL="1371600" lvl="2" indent="-228600" algn="l">
              <a:lnSpc>
                <a:spcPct val="90000"/>
              </a:lnSpc>
              <a:spcBef>
                <a:spcPts val="375"/>
              </a:spcBef>
              <a:spcAft>
                <a:spcPts val="0"/>
              </a:spcAft>
              <a:buClr>
                <a:schemeClr val="lt1"/>
              </a:buClr>
              <a:buSzPts val="3600"/>
              <a:buNone/>
              <a:defRPr sz="3600" b="1"/>
            </a:lvl3pPr>
            <a:lvl4pPr marL="1828800" lvl="3" indent="-228600" algn="l">
              <a:lnSpc>
                <a:spcPct val="90000"/>
              </a:lnSpc>
              <a:spcBef>
                <a:spcPts val="375"/>
              </a:spcBef>
              <a:spcAft>
                <a:spcPts val="0"/>
              </a:spcAft>
              <a:buClr>
                <a:schemeClr val="lt1"/>
              </a:buClr>
              <a:buSzPts val="3600"/>
              <a:buNone/>
              <a:defRPr sz="3600" b="1"/>
            </a:lvl4pPr>
            <a:lvl5pPr marL="2286000" lvl="4" indent="-228600" algn="l">
              <a:lnSpc>
                <a:spcPct val="90000"/>
              </a:lnSpc>
              <a:spcBef>
                <a:spcPts val="375"/>
              </a:spcBef>
              <a:spcAft>
                <a:spcPts val="0"/>
              </a:spcAft>
              <a:buClr>
                <a:schemeClr val="lt1"/>
              </a:buClr>
              <a:buSzPts val="3600"/>
              <a:buNone/>
              <a:defRPr sz="3600" b="1"/>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dirty="0"/>
          </a:p>
        </p:txBody>
      </p:sp>
    </p:spTree>
  </p:cSld>
  <p:clrMapOvr>
    <a:masterClrMapping/>
  </p:clrMapOvr>
  <p:extLst>
    <p:ext uri="{DCECCB84-F9BA-43D5-87BE-67443E8EF086}">
      <p15:sldGuideLst xmlns:p15="http://schemas.microsoft.com/office/powerpoint/2012/main">
        <p15:guide id="1" orient="horz" pos="444">
          <p15:clr>
            <a:srgbClr val="FBAE40"/>
          </p15:clr>
        </p15:guide>
        <p15:guide id="2" orient="horz" pos="276">
          <p15:clr>
            <a:srgbClr val="FBAE40"/>
          </p15:clr>
        </p15:guide>
        <p15:guide id="3" pos="4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eader w/copy">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a:t>September 1,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8B117F2E-F782-844A-A783-F9F40B77A93D}"/>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a:t>
            </a:r>
          </a:p>
        </p:txBody>
      </p:sp>
    </p:spTree>
    <p:extLst>
      <p:ext uri="{BB962C8B-B14F-4D97-AF65-F5344CB8AC3E}">
        <p14:creationId xmlns:p14="http://schemas.microsoft.com/office/powerpoint/2010/main" val="1524931009"/>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w/bullet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1"/>
            <a:ext cx="6858000" cy="582788"/>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685800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5BB146B1-0B88-5443-B37C-799D96157DB2}" type="datetime4">
              <a:rPr lang="en-US" smtClean="0"/>
              <a:pPr/>
              <a:t>August 29,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Title 3">
            <a:extLst>
              <a:ext uri="{FF2B5EF4-FFF2-40B4-BE49-F238E27FC236}">
                <a16:creationId xmlns:a16="http://schemas.microsoft.com/office/drawing/2014/main" id="{34576D38-1D07-4944-9AE7-710415891258}"/>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bullets</a:t>
            </a:r>
          </a:p>
        </p:txBody>
      </p:sp>
      <p:sp>
        <p:nvSpPr>
          <p:cNvPr id="5" name="Text Placeholder 4">
            <a:extLst>
              <a:ext uri="{FF2B5EF4-FFF2-40B4-BE49-F238E27FC236}">
                <a16:creationId xmlns:a16="http://schemas.microsoft.com/office/drawing/2014/main" id="{0FFD0577-5F1A-6D46-A761-EF474AB9FB11}"/>
              </a:ext>
            </a:extLst>
          </p:cNvPr>
          <p:cNvSpPr>
            <a:spLocks noGrp="1"/>
          </p:cNvSpPr>
          <p:nvPr>
            <p:ph type="body" sz="quarter" idx="20" hasCustomPrompt="1"/>
          </p:nvPr>
        </p:nvSpPr>
        <p:spPr>
          <a:xfrm>
            <a:off x="1097279" y="2560320"/>
            <a:ext cx="6858000" cy="388889"/>
          </a:xfrm>
        </p:spPr>
        <p:txBody>
          <a:bodyPr lIns="365760">
            <a:spAutoFit/>
          </a:bodyPr>
          <a:lstStyle>
            <a:lvl1pP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2791095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Header w/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A3E27AB-E22C-2E4F-A3EA-44DAE3ABD63C}"/>
              </a:ext>
            </a:extLst>
          </p:cNvPr>
          <p:cNvSpPr>
            <a:spLocks noGrp="1"/>
          </p:cNvSpPr>
          <p:nvPr>
            <p:ph type="body" sz="quarter" idx="13" hasCustomPrompt="1"/>
          </p:nvPr>
        </p:nvSpPr>
        <p:spPr>
          <a:xfrm>
            <a:off x="109728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24" name="Text Placeholder 23">
            <a:extLst>
              <a:ext uri="{FF2B5EF4-FFF2-40B4-BE49-F238E27FC236}">
                <a16:creationId xmlns:a16="http://schemas.microsoft.com/office/drawing/2014/main" id="{B75E8B6C-2945-AB43-B572-F1D51C630C53}"/>
              </a:ext>
            </a:extLst>
          </p:cNvPr>
          <p:cNvSpPr>
            <a:spLocks noGrp="1"/>
          </p:cNvSpPr>
          <p:nvPr>
            <p:ph type="body" sz="quarter" idx="15" hasCustomPrompt="1"/>
          </p:nvPr>
        </p:nvSpPr>
        <p:spPr>
          <a:xfrm>
            <a:off x="1097280" y="1463040"/>
            <a:ext cx="3383280" cy="215444"/>
          </a:xfrm>
          <a:prstGeom prst="rect">
            <a:avLst/>
          </a:prstGeom>
        </p:spPr>
        <p:txBody>
          <a:bodyPr>
            <a:spAutoFit/>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One Subhead</a:t>
            </a:r>
          </a:p>
        </p:txBody>
      </p:sp>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0208F493-AC88-434C-85C6-8D8B21A8305D}" type="datetime4">
              <a:rPr lang="en-US" smtClean="0"/>
              <a:pPr/>
              <a:t>August 29,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029200" y="1828800"/>
            <a:ext cx="3383280" cy="1205209"/>
          </a:xfrm>
          <a:prstGeom prst="rect">
            <a:avLst/>
          </a:prstGeom>
        </p:spPr>
        <p:txBody>
          <a:bodyPr>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029200" y="1463040"/>
            <a:ext cx="3383280" cy="219456"/>
          </a:xfrm>
          <a:prstGeom prst="rect">
            <a:avLst/>
          </a:prstGeom>
        </p:spPr>
        <p:txBody>
          <a:bodyPr/>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Column Two Subhead</a:t>
            </a:r>
          </a:p>
        </p:txBody>
      </p:sp>
      <p:sp>
        <p:nvSpPr>
          <p:cNvPr id="2" name="Title 1">
            <a:extLst>
              <a:ext uri="{FF2B5EF4-FFF2-40B4-BE49-F238E27FC236}">
                <a16:creationId xmlns:a16="http://schemas.microsoft.com/office/drawing/2014/main" id="{B3E3FFDB-27DF-174A-9ED2-F20F22E29A5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columns</a:t>
            </a:r>
          </a:p>
        </p:txBody>
      </p:sp>
    </p:spTree>
    <p:extLst>
      <p:ext uri="{BB962C8B-B14F-4D97-AF65-F5344CB8AC3E}">
        <p14:creationId xmlns:p14="http://schemas.microsoft.com/office/powerpoint/2010/main" val="248366745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Header w/tabl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r>
              <a:rPr lang="en-US"/>
              <a:t>June 2, 2022</a:t>
            </a:r>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3" name="Title 2">
            <a:extLst>
              <a:ext uri="{FF2B5EF4-FFF2-40B4-BE49-F238E27FC236}">
                <a16:creationId xmlns:a16="http://schemas.microsoft.com/office/drawing/2014/main" id="{3BE623E0-A664-AE40-BA0B-DD28927DB98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w/table</a:t>
            </a:r>
          </a:p>
        </p:txBody>
      </p:sp>
      <p:sp>
        <p:nvSpPr>
          <p:cNvPr id="4" name="Table Placeholder 3">
            <a:extLst>
              <a:ext uri="{FF2B5EF4-FFF2-40B4-BE49-F238E27FC236}">
                <a16:creationId xmlns:a16="http://schemas.microsoft.com/office/drawing/2014/main" id="{DC239404-90E7-C24E-AFE4-2269257F0B4F}"/>
              </a:ext>
            </a:extLst>
          </p:cNvPr>
          <p:cNvSpPr>
            <a:spLocks noGrp="1"/>
          </p:cNvSpPr>
          <p:nvPr>
            <p:ph type="tbl" sz="quarter" idx="20"/>
          </p:nvPr>
        </p:nvSpPr>
        <p:spPr>
          <a:xfrm>
            <a:off x="1097280" y="1463040"/>
            <a:ext cx="6400800" cy="3108960"/>
          </a:xfrm>
          <a:prstGeom prst="rect">
            <a:avLst/>
          </a:prstGeom>
          <a:solidFill>
            <a:srgbClr val="DBE7F5"/>
          </a:solidFill>
        </p:spPr>
        <p:txBody>
          <a:bodyPr wrap="none" anchor="t" anchorCtr="1">
            <a:noAutofit/>
          </a:bodyPr>
          <a:lstStyle>
            <a:lvl1pPr marL="0" indent="0" algn="ctr">
              <a:buNone/>
              <a:defRPr>
                <a:solidFill>
                  <a:srgbClr val="898989"/>
                </a:solidFill>
                <a:latin typeface="Arial" panose="020B0604020202020204" pitchFamily="34" charset="0"/>
                <a:cs typeface="Arial" panose="020B0604020202020204" pitchFamily="34" charset="0"/>
              </a:defRPr>
            </a:lvl1pPr>
          </a:lstStyle>
          <a:p>
            <a:r>
              <a:rPr lang="en-US" dirty="0"/>
              <a:t>Click icon to add table</a:t>
            </a:r>
          </a:p>
        </p:txBody>
      </p:sp>
      <p:sp>
        <p:nvSpPr>
          <p:cNvPr id="7" name="Text Placeholder 3">
            <a:extLst>
              <a:ext uri="{FF2B5EF4-FFF2-40B4-BE49-F238E27FC236}">
                <a16:creationId xmlns:a16="http://schemas.microsoft.com/office/drawing/2014/main" id="{333AD3F6-9F07-D947-93D3-62C883A521CD}"/>
              </a:ext>
            </a:extLst>
          </p:cNvPr>
          <p:cNvSpPr>
            <a:spLocks noGrp="1"/>
          </p:cNvSpPr>
          <p:nvPr>
            <p:ph type="body" sz="quarter" idx="12" hasCustomPrompt="1"/>
          </p:nvPr>
        </p:nvSpPr>
        <p:spPr>
          <a:xfrm>
            <a:off x="7739808" y="1463040"/>
            <a:ext cx="1139015" cy="1231106"/>
          </a:xfrm>
          <a:prstGeom prst="rect">
            <a:avLst/>
          </a:prstGeom>
        </p:spPr>
        <p:txBody>
          <a:bodyPr wrap="square" lIns="0">
            <a:spAutoFit/>
          </a:bodyPr>
          <a:lstStyle>
            <a:lvl1pPr marL="0" indent="0" algn="l">
              <a:lnSpc>
                <a:spcPct val="100000"/>
              </a:lnSpc>
              <a:buNone/>
              <a:defRPr sz="800" b="0">
                <a:solidFill>
                  <a:srgbClr val="FF00FF"/>
                </a:solidFill>
                <a:latin typeface="Arial" panose="020B0604020202020204" pitchFamily="34" charset="0"/>
                <a:cs typeface="Arial" panose="020B0604020202020204" pitchFamily="34" charset="0"/>
              </a:defRPr>
            </a:lvl1pPr>
            <a:lvl2pPr marL="342900" indent="0">
              <a:buNone/>
              <a:defRPr>
                <a:solidFill>
                  <a:srgbClr val="FF0000"/>
                </a:solidFill>
              </a:defRPr>
            </a:lvl2pPr>
            <a:lvl3pPr marL="685800" indent="0">
              <a:buNone/>
              <a:defRPr>
                <a:solidFill>
                  <a:srgbClr val="FF0000"/>
                </a:solidFill>
              </a:defRPr>
            </a:lvl3pPr>
            <a:lvl4pPr marL="1028700" indent="0">
              <a:buNone/>
              <a:defRPr>
                <a:solidFill>
                  <a:srgbClr val="FF0000"/>
                </a:solidFill>
              </a:defRPr>
            </a:lvl4pPr>
            <a:lvl5pPr marL="1371600" indent="0">
              <a:buNone/>
              <a:defRPr>
                <a:solidFill>
                  <a:srgbClr val="FF0000"/>
                </a:solidFill>
              </a:defRPr>
            </a:lvl5pPr>
          </a:lstStyle>
          <a:p>
            <a:pPr lvl="0"/>
            <a:r>
              <a:rPr lang="en-US" dirty="0"/>
              <a:t>Input data using this custom table. If you’re not sure you’ll need this table, we recommend HIDING the slide temporarily instead of deleting it. If deleted, the custom table can be recovered from the master source file. </a:t>
            </a:r>
          </a:p>
        </p:txBody>
      </p:sp>
    </p:spTree>
    <p:extLst>
      <p:ext uri="{BB962C8B-B14F-4D97-AF65-F5344CB8AC3E}">
        <p14:creationId xmlns:p14="http://schemas.microsoft.com/office/powerpoint/2010/main" val="329920106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Header w/one image on Lef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F4F0894-4C05-9C4E-B600-D9ECD898A4E1}" type="datetime4">
              <a:rPr lang="en-US" smtClean="0"/>
              <a:pPr/>
              <a:t>August 29,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4572000" y="1828800"/>
            <a:ext cx="3840478" cy="1205209"/>
          </a:xfrm>
          <a:prstGeom prst="rect">
            <a:avLst/>
          </a:prstGeom>
        </p:spPr>
        <p:txBody>
          <a:bodyPr lIns="365760">
            <a:spAutoFit/>
          </a:bodyPr>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4571999" y="1463040"/>
            <a:ext cx="3840479"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640080"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dirty="0"/>
              <a:t>Click icon to add picture</a:t>
            </a:r>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left</a:t>
            </a:r>
          </a:p>
        </p:txBody>
      </p:sp>
    </p:spTree>
    <p:extLst>
      <p:ext uri="{BB962C8B-B14F-4D97-AF65-F5344CB8AC3E}">
        <p14:creationId xmlns:p14="http://schemas.microsoft.com/office/powerpoint/2010/main" val="820134412"/>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er w/one image on Right">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C5558416-D4A5-2C4B-BFD9-97D61B9D22FA}" type="datetime4">
              <a:rPr lang="en-US" smtClean="0"/>
              <a:pPr/>
              <a:t>August 29,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1828800"/>
            <a:ext cx="3840480" cy="1205209"/>
          </a:xfrm>
          <a:prstGeom prst="rect">
            <a:avLst/>
          </a:prstGeom>
        </p:spPr>
        <p:txBody>
          <a:bodyPr lIns="0" rIns="36576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 Ut </a:t>
            </a:r>
            <a:r>
              <a:rPr lang="en-US" sz="1400" b="0" i="0" kern="1200" dirty="0" err="1">
                <a:solidFill>
                  <a:srgbClr val="58595B"/>
                </a:solidFill>
                <a:effectLst/>
                <a:latin typeface="Helvetica" pitchFamily="2" charset="0"/>
                <a:ea typeface="+mn-ea"/>
                <a:cs typeface="+mn-cs"/>
              </a:rPr>
              <a:t>enim</a:t>
            </a:r>
            <a:r>
              <a:rPr lang="en-US" sz="1400" b="0" i="0" kern="1200" dirty="0">
                <a:solidFill>
                  <a:srgbClr val="58595B"/>
                </a:solidFill>
                <a:effectLst/>
                <a:latin typeface="Helvetica" pitchFamily="2" charset="0"/>
                <a:ea typeface="+mn-ea"/>
                <a:cs typeface="+mn-cs"/>
              </a:rPr>
              <a:t> ad minim </a:t>
            </a:r>
            <a:r>
              <a:rPr lang="en-US" sz="1400" b="0" i="0" kern="1200" dirty="0" err="1">
                <a:solidFill>
                  <a:srgbClr val="58595B"/>
                </a:solidFill>
                <a:effectLst/>
                <a:latin typeface="Helvetica" pitchFamily="2" charset="0"/>
                <a:ea typeface="+mn-ea"/>
                <a:cs typeface="+mn-cs"/>
              </a:rPr>
              <a:t>veniam</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quis</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nostrud</a:t>
            </a:r>
            <a:r>
              <a:rPr lang="en-US" sz="1400" b="0" i="0" kern="1200" dirty="0">
                <a:solidFill>
                  <a:srgbClr val="58595B"/>
                </a:solidFill>
                <a:effectLst/>
                <a:latin typeface="Helvetica" pitchFamily="2" charset="0"/>
                <a:ea typeface="+mn-ea"/>
                <a:cs typeface="+mn-cs"/>
              </a:rPr>
              <a:t> exercitation </a:t>
            </a:r>
            <a:r>
              <a:rPr lang="en-US" sz="1400" b="0" i="0" kern="1200" dirty="0" err="1">
                <a:solidFill>
                  <a:srgbClr val="58595B"/>
                </a:solidFill>
                <a:effectLst/>
                <a:latin typeface="Helvetica" pitchFamily="2" charset="0"/>
                <a:ea typeface="+mn-ea"/>
                <a:cs typeface="+mn-cs"/>
              </a:rPr>
              <a:t>ullamco</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laboris</a:t>
            </a:r>
            <a:r>
              <a:rPr lang="en-US" sz="1400" b="0" i="0" kern="1200" dirty="0">
                <a:solidFill>
                  <a:srgbClr val="58595B"/>
                </a:solidFill>
                <a:effectLst/>
                <a:latin typeface="Helvetica" pitchFamily="2" charset="0"/>
                <a:ea typeface="+mn-ea"/>
                <a:cs typeface="+mn-cs"/>
              </a:rPr>
              <a:t> nisi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aliquip</a:t>
            </a:r>
            <a:r>
              <a:rPr lang="en-US" sz="1400" b="0" i="0" kern="1200" dirty="0">
                <a:solidFill>
                  <a:srgbClr val="58595B"/>
                </a:solidFill>
                <a:effectLst/>
                <a:latin typeface="Helvetica" pitchFamily="2" charset="0"/>
                <a:ea typeface="+mn-ea"/>
                <a:cs typeface="+mn-cs"/>
              </a:rPr>
              <a:t> ex </a:t>
            </a:r>
            <a:r>
              <a:rPr lang="en-US" sz="1400" b="0" i="0" kern="1200" dirty="0" err="1">
                <a:solidFill>
                  <a:srgbClr val="58595B"/>
                </a:solidFill>
                <a:effectLst/>
                <a:latin typeface="Helvetica" pitchFamily="2" charset="0"/>
                <a:ea typeface="+mn-ea"/>
                <a:cs typeface="+mn-cs"/>
              </a:rPr>
              <a:t>ead</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640080" y="1463040"/>
            <a:ext cx="3840479" cy="219456"/>
          </a:xfrm>
          <a:prstGeom prst="rect">
            <a:avLst/>
          </a:prstGeom>
        </p:spPr>
        <p:txBody>
          <a:bodyPr lIns="0" rIns="36576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3" name="Picture Placeholder 2">
            <a:extLst>
              <a:ext uri="{FF2B5EF4-FFF2-40B4-BE49-F238E27FC236}">
                <a16:creationId xmlns:a16="http://schemas.microsoft.com/office/drawing/2014/main" id="{3567B317-BBC9-8047-B52F-0FE9612A42BF}"/>
              </a:ext>
            </a:extLst>
          </p:cNvPr>
          <p:cNvSpPr>
            <a:spLocks noGrp="1"/>
          </p:cNvSpPr>
          <p:nvPr>
            <p:ph type="pic" sz="quarter" idx="22"/>
          </p:nvPr>
        </p:nvSpPr>
        <p:spPr>
          <a:xfrm>
            <a:off x="4480559" y="1463040"/>
            <a:ext cx="393192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E9E129D3-DC40-9145-85FB-07D3D32FEFD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w/one image on right</a:t>
            </a:r>
          </a:p>
        </p:txBody>
      </p:sp>
    </p:spTree>
    <p:extLst>
      <p:ext uri="{BB962C8B-B14F-4D97-AF65-F5344CB8AC3E}">
        <p14:creationId xmlns:p14="http://schemas.microsoft.com/office/powerpoint/2010/main" val="342929836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w/two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A44ACDD2-15F2-0B4C-A54B-A39030A6F076}" type="datetime4">
              <a:rPr lang="en-US" smtClean="0"/>
              <a:pPr/>
              <a:t>August 29,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6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w/two images</a:t>
            </a:r>
          </a:p>
        </p:txBody>
      </p:sp>
      <p:sp>
        <p:nvSpPr>
          <p:cNvPr id="9" name="Picture Placeholder 2">
            <a:extLst>
              <a:ext uri="{FF2B5EF4-FFF2-40B4-BE49-F238E27FC236}">
                <a16:creationId xmlns:a16="http://schemas.microsoft.com/office/drawing/2014/main" id="{008D5794-D0A3-9A4A-8E55-31C816DBB18B}"/>
              </a:ext>
            </a:extLst>
          </p:cNvPr>
          <p:cNvSpPr>
            <a:spLocks noGrp="1"/>
          </p:cNvSpPr>
          <p:nvPr>
            <p:ph type="pic" sz="quarter" idx="29"/>
          </p:nvPr>
        </p:nvSpPr>
        <p:spPr>
          <a:xfrm>
            <a:off x="4666262" y="1466850"/>
            <a:ext cx="3749039"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0" name="Text Placeholder 19">
            <a:extLst>
              <a:ext uri="{FF2B5EF4-FFF2-40B4-BE49-F238E27FC236}">
                <a16:creationId xmlns:a16="http://schemas.microsoft.com/office/drawing/2014/main" id="{ACEE43D6-E059-E04C-9FC3-7001F8E9216B}"/>
              </a:ext>
            </a:extLst>
          </p:cNvPr>
          <p:cNvSpPr>
            <a:spLocks noGrp="1"/>
          </p:cNvSpPr>
          <p:nvPr>
            <p:ph type="body" sz="quarter" idx="30" hasCustomPrompt="1"/>
          </p:nvPr>
        </p:nvSpPr>
        <p:spPr>
          <a:xfrm>
            <a:off x="4666390" y="3569970"/>
            <a:ext cx="3749039" cy="767454"/>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Tree>
    <p:extLst>
      <p:ext uri="{BB962C8B-B14F-4D97-AF65-F5344CB8AC3E}">
        <p14:creationId xmlns:p14="http://schemas.microsoft.com/office/powerpoint/2010/main" val="346475664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er w/three images">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D74E759E-4D0E-9441-BADB-21737C39DC67}" type="datetime4">
              <a:rPr lang="en-US" smtClean="0"/>
              <a:pPr/>
              <a:t>August 29,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39952"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6" name="Text Placeholder 19">
            <a:extLst>
              <a:ext uri="{FF2B5EF4-FFF2-40B4-BE49-F238E27FC236}">
                <a16:creationId xmlns:a16="http://schemas.microsoft.com/office/drawing/2014/main" id="{D690DD6C-A294-D34A-8F02-8254600AA0CF}"/>
              </a:ext>
            </a:extLst>
          </p:cNvPr>
          <p:cNvSpPr>
            <a:spLocks noGrp="1"/>
          </p:cNvSpPr>
          <p:nvPr>
            <p:ph type="body" sz="quarter" idx="24" hasCustomPrompt="1"/>
          </p:nvPr>
        </p:nvSpPr>
        <p:spPr>
          <a:xfrm>
            <a:off x="594360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7" name="Picture Placeholder 2">
            <a:extLst>
              <a:ext uri="{FF2B5EF4-FFF2-40B4-BE49-F238E27FC236}">
                <a16:creationId xmlns:a16="http://schemas.microsoft.com/office/drawing/2014/main" id="{4893D48C-9A05-6D48-AEBE-B035AC90CB7B}"/>
              </a:ext>
            </a:extLst>
          </p:cNvPr>
          <p:cNvSpPr>
            <a:spLocks noGrp="1"/>
          </p:cNvSpPr>
          <p:nvPr>
            <p:ph type="pic" sz="quarter" idx="25"/>
          </p:nvPr>
        </p:nvSpPr>
        <p:spPr>
          <a:xfrm>
            <a:off x="5943600"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8" name="Text Placeholder 19">
            <a:extLst>
              <a:ext uri="{FF2B5EF4-FFF2-40B4-BE49-F238E27FC236}">
                <a16:creationId xmlns:a16="http://schemas.microsoft.com/office/drawing/2014/main" id="{8415C831-E177-844F-9712-8A40A7EF2C79}"/>
              </a:ext>
            </a:extLst>
          </p:cNvPr>
          <p:cNvSpPr>
            <a:spLocks noGrp="1"/>
          </p:cNvSpPr>
          <p:nvPr>
            <p:ph type="body" sz="quarter" idx="26" hasCustomPrompt="1"/>
          </p:nvPr>
        </p:nvSpPr>
        <p:spPr>
          <a:xfrm>
            <a:off x="3291840" y="3566160"/>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19" name="Picture Placeholder 2">
            <a:extLst>
              <a:ext uri="{FF2B5EF4-FFF2-40B4-BE49-F238E27FC236}">
                <a16:creationId xmlns:a16="http://schemas.microsoft.com/office/drawing/2014/main" id="{2A52D487-6A99-CB44-ADDA-84E2583B5DE2}"/>
              </a:ext>
            </a:extLst>
          </p:cNvPr>
          <p:cNvSpPr>
            <a:spLocks noGrp="1"/>
          </p:cNvSpPr>
          <p:nvPr>
            <p:ph type="pic" sz="quarter" idx="27"/>
          </p:nvPr>
        </p:nvSpPr>
        <p:spPr>
          <a:xfrm>
            <a:off x="3291776" y="1463040"/>
            <a:ext cx="2468880" cy="205740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12" name="Text Placeholder 19">
            <a:extLst>
              <a:ext uri="{FF2B5EF4-FFF2-40B4-BE49-F238E27FC236}">
                <a16:creationId xmlns:a16="http://schemas.microsoft.com/office/drawing/2014/main" id="{1F4621DD-0EC3-7B40-9C5B-544E9945AB7E}"/>
              </a:ext>
            </a:extLst>
          </p:cNvPr>
          <p:cNvSpPr>
            <a:spLocks noGrp="1"/>
          </p:cNvSpPr>
          <p:nvPr>
            <p:ph type="body" sz="quarter" idx="28" hasCustomPrompt="1"/>
          </p:nvPr>
        </p:nvSpPr>
        <p:spPr>
          <a:xfrm>
            <a:off x="640080" y="3566158"/>
            <a:ext cx="2468880" cy="960263"/>
          </a:xfrm>
          <a:prstGeom prst="rect">
            <a:avLst/>
          </a:prstGeom>
        </p:spPr>
        <p:txBody>
          <a:bodyPr lIns="0" tIns="182880" b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baseline="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a:t>
            </a:r>
          </a:p>
        </p:txBody>
      </p:sp>
      <p:sp>
        <p:nvSpPr>
          <p:cNvPr id="2" name="Title 1">
            <a:extLst>
              <a:ext uri="{FF2B5EF4-FFF2-40B4-BE49-F238E27FC236}">
                <a16:creationId xmlns:a16="http://schemas.microsoft.com/office/drawing/2014/main" id="{83A7ADB9-B0E1-624C-B3FB-2E094D93977F}"/>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w/three images</a:t>
            </a:r>
          </a:p>
        </p:txBody>
      </p:sp>
    </p:spTree>
    <p:extLst>
      <p:ext uri="{BB962C8B-B14F-4D97-AF65-F5344CB8AC3E}">
        <p14:creationId xmlns:p14="http://schemas.microsoft.com/office/powerpoint/2010/main" val="295322369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Header/wide image">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E17783BE-84C8-5042-BA6A-13AB4BD0036C}" type="datetime4">
              <a:rPr lang="en-US" smtClean="0"/>
              <a:pPr/>
              <a:t>August 29,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640080" y="3931920"/>
            <a:ext cx="7772400" cy="572464"/>
          </a:xfrm>
          <a:prstGeom prst="rect">
            <a:avLst/>
          </a:prstGeom>
        </p:spPr>
        <p:txBody>
          <a:bodyPr lIns="0" tIns="18288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1" name="Picture Placeholder 2">
            <a:extLst>
              <a:ext uri="{FF2B5EF4-FFF2-40B4-BE49-F238E27FC236}">
                <a16:creationId xmlns:a16="http://schemas.microsoft.com/office/drawing/2014/main" id="{1DAC8BF1-9424-6B48-95ED-2528BCFCB126}"/>
              </a:ext>
            </a:extLst>
          </p:cNvPr>
          <p:cNvSpPr>
            <a:spLocks noGrp="1"/>
          </p:cNvSpPr>
          <p:nvPr>
            <p:ph type="pic" sz="quarter" idx="23"/>
          </p:nvPr>
        </p:nvSpPr>
        <p:spPr>
          <a:xfrm>
            <a:off x="640080" y="1463040"/>
            <a:ext cx="7772400" cy="193899"/>
          </a:xfrm>
          <a:prstGeom prst="rect">
            <a:avLst/>
          </a:prstGeom>
          <a:solidFill>
            <a:srgbClr val="DBE7F5"/>
          </a:solidFill>
        </p:spPr>
        <p:txBody>
          <a:bodyPr wrap="square" anchor="t" anchorCtr="1">
            <a:sp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picture</a:t>
            </a:r>
            <a:endParaRPr lang="en-US" dirty="0"/>
          </a:p>
        </p:txBody>
      </p:sp>
      <p:sp>
        <p:nvSpPr>
          <p:cNvPr id="2" name="Title 1">
            <a:extLst>
              <a:ext uri="{FF2B5EF4-FFF2-40B4-BE49-F238E27FC236}">
                <a16:creationId xmlns:a16="http://schemas.microsoft.com/office/drawing/2014/main" id="{786BA509-2CC8-C04F-8CC6-05C0F1AD7FCC}"/>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w/wide image</a:t>
            </a:r>
          </a:p>
        </p:txBody>
      </p:sp>
    </p:spTree>
    <p:extLst>
      <p:ext uri="{BB962C8B-B14F-4D97-AF65-F5344CB8AC3E}">
        <p14:creationId xmlns:p14="http://schemas.microsoft.com/office/powerpoint/2010/main" val="353531733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er w/video">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B7928292-3211-8341-A661-272FA150A3B9}" type="datetime4">
              <a:rPr lang="en-US" smtClean="0"/>
              <a:pPr/>
              <a:t>August 29,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1828800" y="1463040"/>
            <a:ext cx="5486400" cy="310896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w/video</a:t>
            </a:r>
          </a:p>
        </p:txBody>
      </p:sp>
    </p:spTree>
    <p:extLst>
      <p:ext uri="{BB962C8B-B14F-4D97-AF65-F5344CB8AC3E}">
        <p14:creationId xmlns:p14="http://schemas.microsoft.com/office/powerpoint/2010/main" val="11920817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29"/>
        <p:cNvGrpSpPr/>
        <p:nvPr/>
      </p:nvGrpSpPr>
      <p:grpSpPr>
        <a:xfrm>
          <a:off x="0" y="0"/>
          <a:ext cx="0" cy="0"/>
          <a:chOff x="0" y="0"/>
          <a:chExt cx="0" cy="0"/>
        </a:xfrm>
      </p:grpSpPr>
      <p:sp>
        <p:nvSpPr>
          <p:cNvPr id="30" name="Google Shape;30;p35"/>
          <p:cNvSpPr/>
          <p:nvPr/>
        </p:nvSpPr>
        <p:spPr>
          <a:xfrm>
            <a:off x="640080" y="2468880"/>
            <a:ext cx="7772400" cy="36576"/>
          </a:xfrm>
          <a:prstGeom prst="rect">
            <a:avLst/>
          </a:prstGeom>
          <a:solidFill>
            <a:srgbClr val="FFD100"/>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31" name="Google Shape;31;p35"/>
          <p:cNvSpPr txBox="1"/>
          <p:nvPr/>
        </p:nvSpPr>
        <p:spPr>
          <a:xfrm>
            <a:off x="640080" y="1874520"/>
            <a:ext cx="7772400" cy="553998"/>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dirty="0">
                <a:solidFill>
                  <a:schemeClr val="lt1"/>
                </a:solidFill>
                <a:latin typeface="+mn-lt"/>
                <a:ea typeface="Helvetica Neue"/>
                <a:cs typeface="Helvetica Neue"/>
                <a:sym typeface="Helvetica Neue"/>
              </a:rPr>
              <a:t>Thank You</a:t>
            </a:r>
            <a:endParaRPr sz="1400" b="0" i="0" u="none" strike="noStrike" cap="none" dirty="0">
              <a:solidFill>
                <a:srgbClr val="000000"/>
              </a:solidFill>
              <a:latin typeface="+mn-lt"/>
              <a:ea typeface="Arial"/>
              <a:cs typeface="Arial"/>
              <a:sym typeface="Arial"/>
            </a:endParaRPr>
          </a:p>
        </p:txBody>
      </p:sp>
      <p:sp>
        <p:nvSpPr>
          <p:cNvPr id="32" name="Google Shape;32;p35"/>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33" name="Google Shape;33;p3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er w/video and copy">
    <p:spTree>
      <p:nvGrpSpPr>
        <p:cNvPr id="1" name=""/>
        <p:cNvGrpSpPr/>
        <p:nvPr/>
      </p:nvGrpSpPr>
      <p:grpSpPr>
        <a:xfrm>
          <a:off x="0" y="0"/>
          <a:ext cx="0" cy="0"/>
          <a:chOff x="0" y="0"/>
          <a:chExt cx="0" cy="0"/>
        </a:xfrm>
      </p:grpSpPr>
      <p:sp>
        <p:nvSpPr>
          <p:cNvPr id="30" name="Date Placeholder 29">
            <a:extLst>
              <a:ext uri="{FF2B5EF4-FFF2-40B4-BE49-F238E27FC236}">
                <a16:creationId xmlns:a16="http://schemas.microsoft.com/office/drawing/2014/main" id="{1F6F2740-8429-6B4A-A574-66C4F5DDF862}"/>
              </a:ext>
            </a:extLst>
          </p:cNvPr>
          <p:cNvSpPr>
            <a:spLocks noGrp="1"/>
          </p:cNvSpPr>
          <p:nvPr>
            <p:ph type="dt" sz="half" idx="18"/>
          </p:nvPr>
        </p:nvSpPr>
        <p:spPr/>
        <p:txBody>
          <a:bodyPr/>
          <a:lstStyle>
            <a:lvl1pPr>
              <a:defRPr>
                <a:latin typeface="Arial" panose="020B0604020202020204" pitchFamily="34" charset="0"/>
                <a:cs typeface="Arial" panose="020B0604020202020204" pitchFamily="34" charset="0"/>
              </a:defRPr>
            </a:lvl1pPr>
          </a:lstStyle>
          <a:p>
            <a:fld id="{2E3DB65E-7C5A-1446-BA7B-47129C2A3344}" type="datetime4">
              <a:rPr lang="en-US" smtClean="0"/>
              <a:pPr/>
              <a:t>August 29, 2024</a:t>
            </a:fld>
            <a:endParaRPr lang="en-US" dirty="0"/>
          </a:p>
        </p:txBody>
      </p:sp>
      <p:sp>
        <p:nvSpPr>
          <p:cNvPr id="31" name="Slide Number Placeholder 30">
            <a:extLst>
              <a:ext uri="{FF2B5EF4-FFF2-40B4-BE49-F238E27FC236}">
                <a16:creationId xmlns:a16="http://schemas.microsoft.com/office/drawing/2014/main" id="{761AA930-3E3D-D743-BA3C-3CC35B2CB369}"/>
              </a:ext>
            </a:extLst>
          </p:cNvPr>
          <p:cNvSpPr>
            <a:spLocks noGrp="1"/>
          </p:cNvSpPr>
          <p:nvPr>
            <p:ph type="sldNum" sz="quarter" idx="19"/>
          </p:nvPr>
        </p:nvSpPr>
        <p:spPr/>
        <p:txBody>
          <a:bodyPr/>
          <a:lstStyle>
            <a:lvl1pPr>
              <a:defRPr>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9" name="Text Placeholder 19">
            <a:extLst>
              <a:ext uri="{FF2B5EF4-FFF2-40B4-BE49-F238E27FC236}">
                <a16:creationId xmlns:a16="http://schemas.microsoft.com/office/drawing/2014/main" id="{B011BE62-FF06-D74A-B248-36401D84BE10}"/>
              </a:ext>
            </a:extLst>
          </p:cNvPr>
          <p:cNvSpPr>
            <a:spLocks noGrp="1"/>
          </p:cNvSpPr>
          <p:nvPr>
            <p:ph type="body" sz="quarter" idx="20" hasCustomPrompt="1"/>
          </p:nvPr>
        </p:nvSpPr>
        <p:spPr>
          <a:xfrm>
            <a:off x="5669280" y="1828799"/>
            <a:ext cx="2743200" cy="1005840"/>
          </a:xfrm>
          <a:prstGeom prst="rect">
            <a:avLst/>
          </a:prstGeom>
        </p:spPr>
        <p:txBody>
          <a:bodyPr lIns="365760" rIns="0"/>
          <a:lstStyle>
            <a:lvl1pPr marL="0" marR="0" indent="0" algn="l" defTabSz="685800" rtl="0" eaLnBrk="1" fontAlgn="auto" latinLnBrk="0" hangingPunct="1">
              <a:lnSpc>
                <a:spcPct val="100000"/>
              </a:lnSpc>
              <a:spcBef>
                <a:spcPts val="750"/>
              </a:spcBef>
              <a:spcAft>
                <a:spcPts val="0"/>
              </a:spcAft>
              <a:buClrTx/>
              <a:buSzTx/>
              <a:buFont typeface="Arial" panose="020B0604020202020204" pitchFamily="34" charset="0"/>
              <a:buNone/>
              <a:tabLst/>
              <a:defRPr b="0" i="0">
                <a:solidFill>
                  <a:srgbClr val="58595B"/>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400" b="0" i="0" kern="1200" dirty="0">
                <a:solidFill>
                  <a:srgbClr val="58595B"/>
                </a:solidFill>
                <a:effectLst/>
                <a:latin typeface="Helvetica" pitchFamily="2" charset="0"/>
                <a:ea typeface="+mn-ea"/>
                <a:cs typeface="+mn-cs"/>
              </a:rPr>
              <a:t>Lorem ipsum dolor sit </a:t>
            </a:r>
            <a:r>
              <a:rPr lang="en-US" sz="1400" b="0" i="0" kern="1200" dirty="0" err="1">
                <a:solidFill>
                  <a:srgbClr val="58595B"/>
                </a:solidFill>
                <a:effectLst/>
                <a:latin typeface="Helvetica" pitchFamily="2" charset="0"/>
                <a:ea typeface="+mn-ea"/>
                <a:cs typeface="+mn-cs"/>
              </a:rPr>
              <a:t>amet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consectetur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adipiscing</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elit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sed</a:t>
            </a:r>
            <a:r>
              <a:rPr lang="en-US" sz="1400" b="0" i="0" kern="1200" dirty="0">
                <a:solidFill>
                  <a:srgbClr val="58595B"/>
                </a:solidFill>
                <a:effectLst/>
                <a:latin typeface="Helvetica" pitchFamily="2" charset="0"/>
                <a:ea typeface="+mn-ea"/>
                <a:cs typeface="+mn-cs"/>
              </a:rPr>
              <a:t> do </a:t>
            </a:r>
            <a:r>
              <a:rPr lang="en-US" sz="1400" b="0" i="0" kern="1200" dirty="0" err="1">
                <a:solidFill>
                  <a:srgbClr val="58595B"/>
                </a:solidFill>
                <a:effectLst/>
                <a:latin typeface="Helvetica" pitchFamily="2" charset="0"/>
                <a:ea typeface="+mn-ea"/>
                <a:cs typeface="+mn-cs"/>
              </a:rPr>
              <a:t>eiusmod</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tempor</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incididunt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ut</a:t>
            </a:r>
            <a:r>
              <a:rPr lang="en-US" sz="1400" b="0" i="0" kern="1200" dirty="0">
                <a:solidFill>
                  <a:srgbClr val="58595B"/>
                </a:solidFill>
                <a:effectLst/>
                <a:latin typeface="Helvetica" pitchFamily="2" charset="0"/>
                <a:ea typeface="+mn-ea"/>
                <a:cs typeface="+mn-cs"/>
              </a:rPr>
              <a:t> </a:t>
            </a:r>
            <a:r>
              <a:rPr lang="en-US" sz="1400" b="0" i="0" kern="1200" dirty="0" err="1">
                <a:solidFill>
                  <a:srgbClr val="58595B"/>
                </a:solidFill>
                <a:effectLst/>
                <a:latin typeface="Helvetica" pitchFamily="2" charset="0"/>
                <a:ea typeface="+mn-ea"/>
                <a:cs typeface="+mn-cs"/>
              </a:rPr>
              <a:t>labore</a:t>
            </a:r>
            <a:r>
              <a:rPr lang="en-US" sz="1400" b="0" i="0" kern="1200" dirty="0">
                <a:solidFill>
                  <a:srgbClr val="58595B"/>
                </a:solidFill>
                <a:effectLst/>
                <a:latin typeface="Helvetica" pitchFamily="2" charset="0"/>
                <a:ea typeface="+mn-ea"/>
                <a:cs typeface="+mn-cs"/>
              </a:rPr>
              <a:t> et dolore magna </a:t>
            </a:r>
            <a:r>
              <a:rPr lang="en-US" sz="1400" b="0" i="0" kern="1200" dirty="0" err="1">
                <a:solidFill>
                  <a:srgbClr val="58595B"/>
                </a:solidFill>
                <a:effectLst/>
                <a:latin typeface="Helvetica" pitchFamily="2" charset="0"/>
                <a:ea typeface="+mn-ea"/>
                <a:cs typeface="+mn-cs"/>
              </a:rPr>
              <a:t>aliqua</a:t>
            </a:r>
            <a:r>
              <a:rPr lang="en-US" sz="1400" b="0" i="0" kern="1200" dirty="0">
                <a:solidFill>
                  <a:srgbClr val="58595B"/>
                </a:solidFill>
                <a:effectLst/>
                <a:latin typeface="Helvetica" pitchFamily="2" charset="0"/>
                <a:ea typeface="+mn-ea"/>
                <a:cs typeface="+mn-cs"/>
              </a:rPr>
              <a:t>.</a:t>
            </a:r>
          </a:p>
        </p:txBody>
      </p:sp>
      <p:sp>
        <p:nvSpPr>
          <p:cNvPr id="10" name="Text Placeholder 23">
            <a:extLst>
              <a:ext uri="{FF2B5EF4-FFF2-40B4-BE49-F238E27FC236}">
                <a16:creationId xmlns:a16="http://schemas.microsoft.com/office/drawing/2014/main" id="{EB34CDE8-07FA-F046-AA33-DDF5668DE685}"/>
              </a:ext>
            </a:extLst>
          </p:cNvPr>
          <p:cNvSpPr>
            <a:spLocks noGrp="1"/>
          </p:cNvSpPr>
          <p:nvPr>
            <p:ph type="body" sz="quarter" idx="21" hasCustomPrompt="1"/>
          </p:nvPr>
        </p:nvSpPr>
        <p:spPr>
          <a:xfrm>
            <a:off x="5669280" y="1463040"/>
            <a:ext cx="2743200" cy="219456"/>
          </a:xfrm>
          <a:prstGeom prst="rect">
            <a:avLst/>
          </a:prstGeom>
        </p:spPr>
        <p:txBody>
          <a:bodyPr lIns="365760" rIns="0"/>
          <a:lstStyle>
            <a:lvl1pPr marL="0" indent="0">
              <a:lnSpc>
                <a:spcPct val="100000"/>
              </a:lnSpc>
              <a:buFontTx/>
              <a:buNone/>
              <a:defRPr b="1" i="0" cap="all" baseline="0">
                <a:latin typeface="Arial" panose="020B0604020202020204" pitchFamily="34" charset="0"/>
                <a:cs typeface="Arial" panose="020B0604020202020204" pitchFamily="34" charset="0"/>
              </a:defRPr>
            </a:lvl1pPr>
          </a:lstStyle>
          <a:p>
            <a:pPr lvl="0"/>
            <a:r>
              <a:rPr lang="en-US" dirty="0"/>
              <a:t>SUBHEAD</a:t>
            </a:r>
          </a:p>
        </p:txBody>
      </p:sp>
      <p:sp>
        <p:nvSpPr>
          <p:cNvPr id="4" name="Media Placeholder 3">
            <a:extLst>
              <a:ext uri="{FF2B5EF4-FFF2-40B4-BE49-F238E27FC236}">
                <a16:creationId xmlns:a16="http://schemas.microsoft.com/office/drawing/2014/main" id="{EDEC991D-2A90-BD44-8865-BCD7365AA034}"/>
              </a:ext>
            </a:extLst>
          </p:cNvPr>
          <p:cNvSpPr>
            <a:spLocks noGrp="1"/>
          </p:cNvSpPr>
          <p:nvPr>
            <p:ph type="media" sz="quarter" idx="23"/>
          </p:nvPr>
        </p:nvSpPr>
        <p:spPr>
          <a:xfrm>
            <a:off x="640080" y="1463040"/>
            <a:ext cx="5029200" cy="2834640"/>
          </a:xfrm>
          <a:prstGeom prst="rect">
            <a:avLst/>
          </a:prstGeom>
          <a:solidFill>
            <a:srgbClr val="DBE7F5"/>
          </a:solidFill>
        </p:spPr>
        <p:txBody>
          <a:bodyPr wrap="none" anchor="t" anchorCtr="1">
            <a:noAutofit/>
          </a:bodyPr>
          <a:lstStyle>
            <a:lvl1pPr marL="0" indent="0" algn="ctr">
              <a:buFontTx/>
              <a:buNone/>
              <a:defRPr b="0" i="0">
                <a:solidFill>
                  <a:srgbClr val="898989"/>
                </a:solidFill>
                <a:latin typeface="Arial" panose="020B0604020202020204" pitchFamily="34" charset="0"/>
                <a:cs typeface="Arial" panose="020B0604020202020204" pitchFamily="34" charset="0"/>
              </a:defRPr>
            </a:lvl1pPr>
          </a:lstStyle>
          <a:p>
            <a:r>
              <a:rPr lang="en-US"/>
              <a:t>Click icon to add media</a:t>
            </a:r>
            <a:endParaRPr lang="en-US" dirty="0"/>
          </a:p>
        </p:txBody>
      </p:sp>
      <p:sp>
        <p:nvSpPr>
          <p:cNvPr id="2" name="Title 1">
            <a:extLst>
              <a:ext uri="{FF2B5EF4-FFF2-40B4-BE49-F238E27FC236}">
                <a16:creationId xmlns:a16="http://schemas.microsoft.com/office/drawing/2014/main" id="{B215D343-E871-2D4D-89DF-1CBE83C41245}"/>
              </a:ext>
            </a:extLst>
          </p:cNvPr>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dirty="0"/>
              <a:t>Header w/copy and video</a:t>
            </a:r>
          </a:p>
        </p:txBody>
      </p:sp>
    </p:spTree>
    <p:extLst>
      <p:ext uri="{BB962C8B-B14F-4D97-AF65-F5344CB8AC3E}">
        <p14:creationId xmlns:p14="http://schemas.microsoft.com/office/powerpoint/2010/main" val="344690770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
        <p:nvSpPr>
          <p:cNvPr id="10" name="Slide Number Placeholder 5">
            <a:extLst>
              <a:ext uri="{FF2B5EF4-FFF2-40B4-BE49-F238E27FC236}">
                <a16:creationId xmlns:a16="http://schemas.microsoft.com/office/drawing/2014/main" id="{057813A0-EDF7-074A-93A0-097B5ADEEF45}"/>
              </a:ext>
            </a:extLst>
          </p:cNvPr>
          <p:cNvSpPr>
            <a:spLocks noGrp="1"/>
          </p:cNvSpPr>
          <p:nvPr>
            <p:ph type="sldNum" sz="quarter" idx="4"/>
          </p:nvPr>
        </p:nvSpPr>
        <p:spPr>
          <a:xfrm>
            <a:off x="8249285" y="4768835"/>
            <a:ext cx="548640" cy="122997"/>
          </a:xfrm>
          <a:prstGeom prst="rect">
            <a:avLst/>
          </a:prstGeom>
        </p:spPr>
        <p:txBody>
          <a:bodyPr vert="horz" wrap="square" lIns="0" tIns="0" rIns="0" bIns="0" rtlCol="0" anchor="ctr">
            <a:spAutoFit/>
          </a:bodyPr>
          <a:lstStyle>
            <a:lvl1pPr algn="r">
              <a:defRPr sz="799">
                <a:solidFill>
                  <a:srgbClr val="003557"/>
                </a:solidFill>
                <a:latin typeface="Arial" panose="020B0604020202020204" pitchFamily="34" charset="0"/>
                <a:cs typeface="Arial" panose="020B0604020202020204" pitchFamily="34" charset="0"/>
              </a:defRPr>
            </a:lvl1pPr>
          </a:lstStyle>
          <a:p>
            <a:fld id="{8368066F-241F-DA46-A244-6F6C08E1BFA8}" type="slidenum">
              <a:rPr lang="en-US" smtClean="0"/>
              <a:pPr/>
              <a:t>‹#›</a:t>
            </a:fld>
            <a:endParaRPr lang="en-US" dirty="0"/>
          </a:p>
        </p:txBody>
      </p:sp>
    </p:spTree>
    <p:extLst>
      <p:ext uri="{BB962C8B-B14F-4D97-AF65-F5344CB8AC3E}">
        <p14:creationId xmlns:p14="http://schemas.microsoft.com/office/powerpoint/2010/main" val="1505297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_Header w/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31520" y="1461687"/>
            <a:ext cx="7315200" cy="333950"/>
          </a:xfrm>
        </p:spPr>
        <p:txBody>
          <a:bodyPr wrap="square" anchor="b" anchorCtr="0">
            <a:spAutoFit/>
          </a:bodyPr>
          <a:lstStyle>
            <a:lvl1pPr>
              <a:defRPr sz="2398">
                <a:latin typeface="Arial" panose="020B0604020202020204" pitchFamily="34" charset="0"/>
                <a:cs typeface="Arial" panose="020B0604020202020204" pitchFamily="34" charset="0"/>
              </a:defRPr>
            </a:lvl1pPr>
          </a:lstStyle>
          <a:p>
            <a:r>
              <a:rPr lang="en-US" dirty="0"/>
              <a:t>Header w/bullets</a:t>
            </a:r>
          </a:p>
        </p:txBody>
      </p:sp>
      <p:sp>
        <p:nvSpPr>
          <p:cNvPr id="8" name="Text Placeholder 6">
            <a:extLst>
              <a:ext uri="{FF2B5EF4-FFF2-40B4-BE49-F238E27FC236}">
                <a16:creationId xmlns:a16="http://schemas.microsoft.com/office/drawing/2014/main" id="{0A621076-D4E9-794C-AD36-843BF2FF609B}"/>
              </a:ext>
            </a:extLst>
          </p:cNvPr>
          <p:cNvSpPr>
            <a:spLocks noGrp="1"/>
          </p:cNvSpPr>
          <p:nvPr>
            <p:ph type="body" sz="quarter" idx="13" hasCustomPrompt="1"/>
          </p:nvPr>
        </p:nvSpPr>
        <p:spPr>
          <a:xfrm>
            <a:off x="731838" y="1918464"/>
            <a:ext cx="7315200" cy="387798"/>
          </a:xfrm>
        </p:spPr>
        <p:txBody>
          <a:bodyPr/>
          <a:lstStyle>
            <a:lvl1pPr marL="173580" indent="-173580">
              <a:buFont typeface="Arial" panose="020B0604020202020204" pitchFamily="34" charset="0"/>
              <a:buChar char="•"/>
              <a:defRPr>
                <a:latin typeface="Arial" panose="020B0604020202020204" pitchFamily="34" charset="0"/>
                <a:cs typeface="Arial" panose="020B0604020202020204" pitchFamily="34" charset="0"/>
              </a:defRPr>
            </a:lvl1pPr>
          </a:lstStyle>
          <a:p>
            <a:pPr lvl="0"/>
            <a:r>
              <a:rPr lang="en-US" dirty="0"/>
              <a:t>Most bulleted slides should have no more than 5 bullets with only about 5-6 words per bullet.</a:t>
            </a:r>
          </a:p>
        </p:txBody>
      </p:sp>
    </p:spTree>
    <p:extLst>
      <p:ext uri="{BB962C8B-B14F-4D97-AF65-F5344CB8AC3E}">
        <p14:creationId xmlns:p14="http://schemas.microsoft.com/office/powerpoint/2010/main" val="16782187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Header w/bullets">
  <p:cSld name="3_Header w/bullets">
    <p:spTree>
      <p:nvGrpSpPr>
        <p:cNvPr id="1" name="Shape 60"/>
        <p:cNvGrpSpPr/>
        <p:nvPr/>
      </p:nvGrpSpPr>
      <p:grpSpPr>
        <a:xfrm>
          <a:off x="0" y="0"/>
          <a:ext cx="0" cy="0"/>
          <a:chOff x="0" y="0"/>
          <a:chExt cx="0" cy="0"/>
        </a:xfrm>
      </p:grpSpPr>
      <p:sp>
        <p:nvSpPr>
          <p:cNvPr id="61" name="Google Shape;61;p30"/>
          <p:cNvSpPr txBox="1">
            <a:spLocks noGrp="1"/>
          </p:cNvSpPr>
          <p:nvPr>
            <p:ph type="body" idx="1"/>
          </p:nvPr>
        </p:nvSpPr>
        <p:spPr>
          <a:xfrm>
            <a:off x="1097280" y="1828801"/>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30"/>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3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4" name="Google Shape;64;p3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65" name="Google Shape;65;p3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3"/>
          </p:nvPr>
        </p:nvSpPr>
        <p:spPr>
          <a:xfrm>
            <a:off x="1097279" y="2560320"/>
            <a:ext cx="6858000" cy="296491"/>
          </a:xfrm>
          <a:prstGeom prst="rect">
            <a:avLst/>
          </a:prstGeom>
          <a:noFill/>
          <a:ln>
            <a:noFill/>
          </a:ln>
        </p:spPr>
        <p:txBody>
          <a:bodyPr spcFirstLastPara="1" wrap="square" lIns="365750" tIns="0" rIns="0" bIns="0" anchor="t" anchorCtr="0">
            <a:spAutoFit/>
          </a:bodyPr>
          <a:lstStyle>
            <a:lvl1pPr marL="457200" lvl="0" indent="-317500" algn="l">
              <a:lnSpc>
                <a:spcPct val="90000"/>
              </a:lnSpc>
              <a:spcBef>
                <a:spcPts val="750"/>
              </a:spcBef>
              <a:spcAft>
                <a:spcPts val="0"/>
              </a:spcAft>
              <a:buClr>
                <a:srgbClr val="58595B"/>
              </a:buClr>
              <a:buSzPts val="1400"/>
              <a:buChar char="•"/>
              <a:defRPr>
                <a:latin typeface="+mn-lt"/>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545054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atement w/dark background">
  <p:cSld name="Statement w/dark background">
    <p:spTree>
      <p:nvGrpSpPr>
        <p:cNvPr id="1" name="Shape 40"/>
        <p:cNvGrpSpPr/>
        <p:nvPr/>
      </p:nvGrpSpPr>
      <p:grpSpPr>
        <a:xfrm>
          <a:off x="0" y="0"/>
          <a:ext cx="0" cy="0"/>
          <a:chOff x="0" y="0"/>
          <a:chExt cx="0" cy="0"/>
        </a:xfrm>
      </p:grpSpPr>
      <p:sp>
        <p:nvSpPr>
          <p:cNvPr id="41" name="Google Shape;41;p37"/>
          <p:cNvSpPr txBox="1">
            <a:spLocks noGrp="1"/>
          </p:cNvSpPr>
          <p:nvPr>
            <p:ph type="dt" idx="10"/>
          </p:nvPr>
        </p:nvSpPr>
        <p:spPr>
          <a:xfrm>
            <a:off x="4297680" y="4754880"/>
            <a:ext cx="2117634"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42" name="Google Shape;42;p37"/>
          <p:cNvSpPr txBox="1">
            <a:spLocks noGrp="1"/>
          </p:cNvSpPr>
          <p:nvPr>
            <p:ph type="sldNum" idx="12"/>
          </p:nvPr>
        </p:nvSpPr>
        <p:spPr>
          <a:xfrm>
            <a:off x="8421624" y="4754880"/>
            <a:ext cx="457200" cy="381643"/>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3" name="Google Shape;43;p37"/>
          <p:cNvSpPr txBox="1">
            <a:spLocks noGrp="1"/>
          </p:cNvSpPr>
          <p:nvPr>
            <p:ph type="body" idx="1"/>
          </p:nvPr>
        </p:nvSpPr>
        <p:spPr>
          <a:xfrm>
            <a:off x="1371600" y="1912416"/>
            <a:ext cx="6400800" cy="656590"/>
          </a:xfrm>
          <a:prstGeom prst="rect">
            <a:avLst/>
          </a:prstGeom>
          <a:noFill/>
          <a:ln>
            <a:noFill/>
          </a:ln>
        </p:spPr>
        <p:txBody>
          <a:bodyPr spcFirstLastPara="1" wrap="square" lIns="0" tIns="0" rIns="0" bIns="0" anchor="ctr" anchorCtr="0">
            <a:spAutoFit/>
          </a:bodyPr>
          <a:lstStyle>
            <a:lvl1pPr marL="457200" lvl="0" indent="-228600" algn="ctr">
              <a:lnSpc>
                <a:spcPct val="90000"/>
              </a:lnSpc>
              <a:spcBef>
                <a:spcPts val="750"/>
              </a:spcBef>
              <a:spcAft>
                <a:spcPts val="0"/>
              </a:spcAft>
              <a:buClr>
                <a:schemeClr val="lt1"/>
              </a:buClr>
              <a:buSzPts val="4000"/>
              <a:buNone/>
              <a:defRPr sz="4000">
                <a:latin typeface="+mn-lt"/>
              </a:defRPr>
            </a:lvl1pPr>
            <a:lvl2pPr marL="914400" lvl="1" indent="-228600" algn="ctr">
              <a:lnSpc>
                <a:spcPct val="90000"/>
              </a:lnSpc>
              <a:spcBef>
                <a:spcPts val="375"/>
              </a:spcBef>
              <a:spcAft>
                <a:spcPts val="0"/>
              </a:spcAft>
              <a:buClr>
                <a:schemeClr val="lt1"/>
              </a:buClr>
              <a:buSzPts val="4000"/>
              <a:buNone/>
              <a:defRPr sz="4000"/>
            </a:lvl2pPr>
            <a:lvl3pPr marL="1371600" lvl="2" indent="-228600" algn="ctr">
              <a:lnSpc>
                <a:spcPct val="90000"/>
              </a:lnSpc>
              <a:spcBef>
                <a:spcPts val="375"/>
              </a:spcBef>
              <a:spcAft>
                <a:spcPts val="0"/>
              </a:spcAft>
              <a:buClr>
                <a:schemeClr val="lt1"/>
              </a:buClr>
              <a:buSzPts val="4000"/>
              <a:buNone/>
              <a:defRPr sz="4000"/>
            </a:lvl3pPr>
            <a:lvl4pPr marL="1828800" lvl="3" indent="-228600" algn="ctr">
              <a:lnSpc>
                <a:spcPct val="90000"/>
              </a:lnSpc>
              <a:spcBef>
                <a:spcPts val="375"/>
              </a:spcBef>
              <a:spcAft>
                <a:spcPts val="0"/>
              </a:spcAft>
              <a:buClr>
                <a:schemeClr val="lt1"/>
              </a:buClr>
              <a:buSzPts val="4000"/>
              <a:buNone/>
              <a:defRPr sz="4000"/>
            </a:lvl4pPr>
            <a:lvl5pPr marL="2286000" lvl="4" indent="-228600" algn="ctr">
              <a:lnSpc>
                <a:spcPct val="90000"/>
              </a:lnSpc>
              <a:spcBef>
                <a:spcPts val="375"/>
              </a:spcBef>
              <a:spcAft>
                <a:spcPts val="0"/>
              </a:spcAft>
              <a:buClr>
                <a:schemeClr val="lt1"/>
              </a:buClr>
              <a:buSzPts val="4000"/>
              <a:buNone/>
              <a:defRPr sz="40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w/bullets">
  <p:cSld name="Header w/bullets">
    <p:spTree>
      <p:nvGrpSpPr>
        <p:cNvPr id="1" name="Shape 60"/>
        <p:cNvGrpSpPr/>
        <p:nvPr/>
      </p:nvGrpSpPr>
      <p:grpSpPr>
        <a:xfrm>
          <a:off x="0" y="0"/>
          <a:ext cx="0" cy="0"/>
          <a:chOff x="0" y="0"/>
          <a:chExt cx="0" cy="0"/>
        </a:xfrm>
      </p:grpSpPr>
      <p:sp>
        <p:nvSpPr>
          <p:cNvPr id="61" name="Google Shape;61;p30"/>
          <p:cNvSpPr txBox="1">
            <a:spLocks noGrp="1"/>
          </p:cNvSpPr>
          <p:nvPr>
            <p:ph type="body" idx="1"/>
          </p:nvPr>
        </p:nvSpPr>
        <p:spPr>
          <a:xfrm>
            <a:off x="1097280" y="1828801"/>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30"/>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3" name="Google Shape;63;p30"/>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4" name="Google Shape;64;p30"/>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65" name="Google Shape;65;p30"/>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0"/>
          <p:cNvSpPr txBox="1">
            <a:spLocks noGrp="1"/>
          </p:cNvSpPr>
          <p:nvPr>
            <p:ph type="body" idx="3"/>
          </p:nvPr>
        </p:nvSpPr>
        <p:spPr>
          <a:xfrm>
            <a:off x="1097279" y="2560320"/>
            <a:ext cx="6858000" cy="296491"/>
          </a:xfrm>
          <a:prstGeom prst="rect">
            <a:avLst/>
          </a:prstGeom>
          <a:noFill/>
          <a:ln>
            <a:noFill/>
          </a:ln>
        </p:spPr>
        <p:txBody>
          <a:bodyPr spcFirstLastPara="1" wrap="square" lIns="365750" tIns="0" rIns="0" bIns="0" anchor="t" anchorCtr="0">
            <a:spAutoFit/>
          </a:bodyPr>
          <a:lstStyle>
            <a:lvl1pPr marL="457200" lvl="0" indent="-317500" algn="l">
              <a:lnSpc>
                <a:spcPct val="90000"/>
              </a:lnSpc>
              <a:spcBef>
                <a:spcPts val="750"/>
              </a:spcBef>
              <a:spcAft>
                <a:spcPts val="0"/>
              </a:spcAft>
              <a:buClr>
                <a:srgbClr val="58595B"/>
              </a:buClr>
              <a:buSzPts val="1400"/>
              <a:buChar char="•"/>
              <a:defRPr>
                <a:latin typeface="+mn-lt"/>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w/one image on Right">
  <p:cSld name="Header w/one image on Right">
    <p:spTree>
      <p:nvGrpSpPr>
        <p:cNvPr id="1" name="Shape 67"/>
        <p:cNvGrpSpPr/>
        <p:nvPr/>
      </p:nvGrpSpPr>
      <p:grpSpPr>
        <a:xfrm>
          <a:off x="0" y="0"/>
          <a:ext cx="0" cy="0"/>
          <a:chOff x="0" y="0"/>
          <a:chExt cx="0" cy="0"/>
        </a:xfrm>
      </p:grpSpPr>
      <p:sp>
        <p:nvSpPr>
          <p:cNvPr id="68" name="Google Shape;68;p3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69" name="Google Shape;69;p3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70" name="Google Shape;70;p31"/>
          <p:cNvSpPr txBox="1">
            <a:spLocks noGrp="1"/>
          </p:cNvSpPr>
          <p:nvPr>
            <p:ph type="body" idx="1"/>
          </p:nvPr>
        </p:nvSpPr>
        <p:spPr>
          <a:xfrm>
            <a:off x="640080" y="1828800"/>
            <a:ext cx="3840480" cy="318036"/>
          </a:xfrm>
          <a:prstGeom prst="rect">
            <a:avLst/>
          </a:prstGeom>
          <a:noFill/>
          <a:ln>
            <a:noFill/>
          </a:ln>
        </p:spPr>
        <p:txBody>
          <a:bodyPr spcFirstLastPara="1" wrap="square" lIns="0" tIns="0" rIns="36575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31"/>
          <p:cNvSpPr txBox="1">
            <a:spLocks noGrp="1"/>
          </p:cNvSpPr>
          <p:nvPr>
            <p:ph type="body" idx="2"/>
          </p:nvPr>
        </p:nvSpPr>
        <p:spPr>
          <a:xfrm>
            <a:off x="640080" y="1463040"/>
            <a:ext cx="3840479" cy="318036"/>
          </a:xfrm>
          <a:prstGeom prst="rect">
            <a:avLst/>
          </a:prstGeom>
          <a:noFill/>
          <a:ln>
            <a:noFill/>
          </a:ln>
        </p:spPr>
        <p:txBody>
          <a:bodyPr spcFirstLastPara="1" wrap="square" lIns="0" tIns="0" rIns="36575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2" name="Google Shape;72;p31"/>
          <p:cNvSpPr>
            <a:spLocks noGrp="1"/>
          </p:cNvSpPr>
          <p:nvPr>
            <p:ph type="pic" idx="3"/>
          </p:nvPr>
        </p:nvSpPr>
        <p:spPr>
          <a:xfrm>
            <a:off x="4480559" y="1463040"/>
            <a:ext cx="3931920" cy="3108960"/>
          </a:xfrm>
          <a:prstGeom prst="rect">
            <a:avLst/>
          </a:prstGeom>
          <a:solidFill>
            <a:srgbClr val="DBE7F5"/>
          </a:solidFill>
          <a:ln>
            <a:noFill/>
          </a:ln>
        </p:spPr>
      </p:sp>
      <p:sp>
        <p:nvSpPr>
          <p:cNvPr id="73" name="Google Shape;73;p3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w/copy">
  <p:cSld name="Header w/copy">
    <p:spTree>
      <p:nvGrpSpPr>
        <p:cNvPr id="1" name="Shape 81"/>
        <p:cNvGrpSpPr/>
        <p:nvPr/>
      </p:nvGrpSpPr>
      <p:grpSpPr>
        <a:xfrm>
          <a:off x="0" y="0"/>
          <a:ext cx="0" cy="0"/>
          <a:chOff x="0" y="0"/>
          <a:chExt cx="0" cy="0"/>
        </a:xfrm>
      </p:grpSpPr>
      <p:sp>
        <p:nvSpPr>
          <p:cNvPr id="82" name="Google Shape;82;p34"/>
          <p:cNvSpPr txBox="1">
            <a:spLocks noGrp="1"/>
          </p:cNvSpPr>
          <p:nvPr>
            <p:ph type="body" idx="1"/>
          </p:nvPr>
        </p:nvSpPr>
        <p:spPr>
          <a:xfrm>
            <a:off x="1097280" y="1828800"/>
            <a:ext cx="685800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3" name="Google Shape;83;p34"/>
          <p:cNvSpPr txBox="1">
            <a:spLocks noGrp="1"/>
          </p:cNvSpPr>
          <p:nvPr>
            <p:ph type="body" idx="2"/>
          </p:nvPr>
        </p:nvSpPr>
        <p:spPr>
          <a:xfrm>
            <a:off x="1097280" y="1463040"/>
            <a:ext cx="685800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4" name="Google Shape;84;p34"/>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85" name="Google Shape;85;p3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86" name="Google Shape;86;p3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Header w/two columns">
  <p:cSld name="Header w/two columns">
    <p:spTree>
      <p:nvGrpSpPr>
        <p:cNvPr id="1" name="Shape 87"/>
        <p:cNvGrpSpPr/>
        <p:nvPr/>
      </p:nvGrpSpPr>
      <p:grpSpPr>
        <a:xfrm>
          <a:off x="0" y="0"/>
          <a:ext cx="0" cy="0"/>
          <a:chOff x="0" y="0"/>
          <a:chExt cx="0" cy="0"/>
        </a:xfrm>
      </p:grpSpPr>
      <p:sp>
        <p:nvSpPr>
          <p:cNvPr id="88" name="Google Shape;88;p38"/>
          <p:cNvSpPr txBox="1">
            <a:spLocks noGrp="1"/>
          </p:cNvSpPr>
          <p:nvPr>
            <p:ph type="body" idx="1"/>
          </p:nvPr>
        </p:nvSpPr>
        <p:spPr>
          <a:xfrm>
            <a:off x="109728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9" name="Google Shape;89;p38"/>
          <p:cNvSpPr txBox="1">
            <a:spLocks noGrp="1"/>
          </p:cNvSpPr>
          <p:nvPr>
            <p:ph type="body" idx="2"/>
          </p:nvPr>
        </p:nvSpPr>
        <p:spPr>
          <a:xfrm>
            <a:off x="109728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0" name="Google Shape;90;p3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1" name="Google Shape;91;p3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2" name="Google Shape;92;p38"/>
          <p:cNvSpPr txBox="1">
            <a:spLocks noGrp="1"/>
          </p:cNvSpPr>
          <p:nvPr>
            <p:ph type="body" idx="3"/>
          </p:nvPr>
        </p:nvSpPr>
        <p:spPr>
          <a:xfrm>
            <a:off x="5029200" y="1828800"/>
            <a:ext cx="3383280" cy="318036"/>
          </a:xfrm>
          <a:prstGeom prst="rect">
            <a:avLst/>
          </a:prstGeom>
          <a:noFill/>
          <a:ln>
            <a:noFill/>
          </a:ln>
        </p:spPr>
        <p:txBody>
          <a:bodyPr spcFirstLastPara="1" wrap="square" lIns="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3" name="Google Shape;93;p38"/>
          <p:cNvSpPr txBox="1">
            <a:spLocks noGrp="1"/>
          </p:cNvSpPr>
          <p:nvPr>
            <p:ph type="body" idx="4"/>
          </p:nvPr>
        </p:nvSpPr>
        <p:spPr>
          <a:xfrm>
            <a:off x="5029200" y="1463040"/>
            <a:ext cx="3383280" cy="318036"/>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3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Header w/one image on Left">
  <p:cSld name="Header w/one image on Left">
    <p:spTree>
      <p:nvGrpSpPr>
        <p:cNvPr id="1" name="Shape 95"/>
        <p:cNvGrpSpPr/>
        <p:nvPr/>
      </p:nvGrpSpPr>
      <p:grpSpPr>
        <a:xfrm>
          <a:off x="0" y="0"/>
          <a:ext cx="0" cy="0"/>
          <a:chOff x="0" y="0"/>
          <a:chExt cx="0" cy="0"/>
        </a:xfrm>
      </p:grpSpPr>
      <p:sp>
        <p:nvSpPr>
          <p:cNvPr id="96" name="Google Shape;96;p39"/>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97" name="Google Shape;97;p39"/>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98" name="Google Shape;98;p39"/>
          <p:cNvSpPr txBox="1">
            <a:spLocks noGrp="1"/>
          </p:cNvSpPr>
          <p:nvPr>
            <p:ph type="body" idx="1"/>
          </p:nvPr>
        </p:nvSpPr>
        <p:spPr>
          <a:xfrm>
            <a:off x="4572000" y="1828800"/>
            <a:ext cx="3840478" cy="318036"/>
          </a:xfrm>
          <a:prstGeom prst="rect">
            <a:avLst/>
          </a:prstGeom>
          <a:noFill/>
          <a:ln>
            <a:noFill/>
          </a:ln>
        </p:spPr>
        <p:txBody>
          <a:bodyPr spcFirstLastPara="1" wrap="square" lIns="365750" tIns="0"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9" name="Google Shape;99;p39"/>
          <p:cNvSpPr txBox="1">
            <a:spLocks noGrp="1"/>
          </p:cNvSpPr>
          <p:nvPr>
            <p:ph type="body" idx="2"/>
          </p:nvPr>
        </p:nvSpPr>
        <p:spPr>
          <a:xfrm>
            <a:off x="4571999" y="1463040"/>
            <a:ext cx="3840479" cy="318036"/>
          </a:xfrm>
          <a:prstGeom prst="rect">
            <a:avLst/>
          </a:prstGeom>
          <a:noFill/>
          <a:ln>
            <a:noFill/>
          </a:ln>
        </p:spPr>
        <p:txBody>
          <a:bodyPr spcFirstLastPara="1" wrap="square" lIns="365750" tIns="0" rIns="0" bIns="0" anchor="t" anchorCtr="0">
            <a:spAutoFit/>
          </a:bodyPr>
          <a:lstStyle>
            <a:lvl1pPr marL="457200" lvl="0" indent="-228600" algn="l">
              <a:lnSpc>
                <a:spcPct val="100000"/>
              </a:lnSpc>
              <a:spcBef>
                <a:spcPts val="750"/>
              </a:spcBef>
              <a:spcAft>
                <a:spcPts val="0"/>
              </a:spcAft>
              <a:buClr>
                <a:srgbClr val="58595B"/>
              </a:buClr>
              <a:buSzPts val="1400"/>
              <a:buFont typeface="Helvetica Neue"/>
              <a:buNone/>
              <a:defRPr b="1" i="0" cap="none">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00" name="Google Shape;100;p39"/>
          <p:cNvSpPr>
            <a:spLocks noGrp="1"/>
          </p:cNvSpPr>
          <p:nvPr>
            <p:ph type="pic" idx="3"/>
          </p:nvPr>
        </p:nvSpPr>
        <p:spPr>
          <a:xfrm>
            <a:off x="640080" y="1463040"/>
            <a:ext cx="3931920" cy="3108960"/>
          </a:xfrm>
          <a:prstGeom prst="rect">
            <a:avLst/>
          </a:prstGeom>
          <a:solidFill>
            <a:srgbClr val="DBE7F5"/>
          </a:solidFill>
          <a:ln>
            <a:noFill/>
          </a:ln>
        </p:spPr>
      </p:sp>
      <p:sp>
        <p:nvSpPr>
          <p:cNvPr id="101" name="Google Shape;101;p39"/>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er w/three images">
  <p:cSld name="Header w/three images">
    <p:spTree>
      <p:nvGrpSpPr>
        <p:cNvPr id="1" name="Shape 110"/>
        <p:cNvGrpSpPr/>
        <p:nvPr/>
      </p:nvGrpSpPr>
      <p:grpSpPr>
        <a:xfrm>
          <a:off x="0" y="0"/>
          <a:ext cx="0" cy="0"/>
          <a:chOff x="0" y="0"/>
          <a:chExt cx="0" cy="0"/>
        </a:xfrm>
      </p:grpSpPr>
      <p:sp>
        <p:nvSpPr>
          <p:cNvPr id="111" name="Google Shape;111;p41"/>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lvl="0" algn="l">
              <a:lnSpc>
                <a:spcPct val="100000"/>
              </a:lnSpc>
              <a:spcBef>
                <a:spcPts val="0"/>
              </a:spcBef>
              <a:spcAft>
                <a:spcPts val="0"/>
              </a:spcAft>
              <a:buSzPts val="14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lang="en-US"/>
          </a:p>
        </p:txBody>
      </p:sp>
      <p:sp>
        <p:nvSpPr>
          <p:cNvPr id="112" name="Google Shape;112;p41"/>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13" name="Google Shape;113;p41"/>
          <p:cNvSpPr>
            <a:spLocks noGrp="1"/>
          </p:cNvSpPr>
          <p:nvPr>
            <p:ph type="pic" idx="2"/>
          </p:nvPr>
        </p:nvSpPr>
        <p:spPr>
          <a:xfrm>
            <a:off x="639952" y="1463040"/>
            <a:ext cx="2468880" cy="2057400"/>
          </a:xfrm>
          <a:prstGeom prst="rect">
            <a:avLst/>
          </a:prstGeom>
          <a:solidFill>
            <a:srgbClr val="DBE7F5"/>
          </a:solidFill>
          <a:ln>
            <a:noFill/>
          </a:ln>
        </p:spPr>
      </p:sp>
      <p:sp>
        <p:nvSpPr>
          <p:cNvPr id="114" name="Google Shape;114;p41"/>
          <p:cNvSpPr txBox="1">
            <a:spLocks noGrp="1"/>
          </p:cNvSpPr>
          <p:nvPr>
            <p:ph type="body" idx="1"/>
          </p:nvPr>
        </p:nvSpPr>
        <p:spPr>
          <a:xfrm>
            <a:off x="594360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5" name="Google Shape;115;p41"/>
          <p:cNvSpPr>
            <a:spLocks noGrp="1"/>
          </p:cNvSpPr>
          <p:nvPr>
            <p:ph type="pic" idx="3"/>
          </p:nvPr>
        </p:nvSpPr>
        <p:spPr>
          <a:xfrm>
            <a:off x="5943600" y="1463040"/>
            <a:ext cx="2468880" cy="2057400"/>
          </a:xfrm>
          <a:prstGeom prst="rect">
            <a:avLst/>
          </a:prstGeom>
          <a:solidFill>
            <a:srgbClr val="DBE7F5"/>
          </a:solidFill>
          <a:ln>
            <a:noFill/>
          </a:ln>
        </p:spPr>
      </p:sp>
      <p:sp>
        <p:nvSpPr>
          <p:cNvPr id="116" name="Google Shape;116;p41"/>
          <p:cNvSpPr txBox="1">
            <a:spLocks noGrp="1"/>
          </p:cNvSpPr>
          <p:nvPr>
            <p:ph type="body" idx="4"/>
          </p:nvPr>
        </p:nvSpPr>
        <p:spPr>
          <a:xfrm>
            <a:off x="3291840" y="3566160"/>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7" name="Google Shape;117;p41"/>
          <p:cNvSpPr>
            <a:spLocks noGrp="1"/>
          </p:cNvSpPr>
          <p:nvPr>
            <p:ph type="pic" idx="5"/>
          </p:nvPr>
        </p:nvSpPr>
        <p:spPr>
          <a:xfrm>
            <a:off x="3291776" y="1463040"/>
            <a:ext cx="2468880" cy="2057400"/>
          </a:xfrm>
          <a:prstGeom prst="rect">
            <a:avLst/>
          </a:prstGeom>
          <a:solidFill>
            <a:srgbClr val="DBE7F5"/>
          </a:solidFill>
          <a:ln>
            <a:noFill/>
          </a:ln>
        </p:spPr>
      </p:sp>
      <p:sp>
        <p:nvSpPr>
          <p:cNvPr id="118" name="Google Shape;118;p41"/>
          <p:cNvSpPr txBox="1">
            <a:spLocks noGrp="1"/>
          </p:cNvSpPr>
          <p:nvPr>
            <p:ph type="body" idx="6"/>
          </p:nvPr>
        </p:nvSpPr>
        <p:spPr>
          <a:xfrm>
            <a:off x="640080" y="3566158"/>
            <a:ext cx="2468880" cy="502697"/>
          </a:xfrm>
          <a:prstGeom prst="rect">
            <a:avLst/>
          </a:prstGeom>
          <a:noFill/>
          <a:ln>
            <a:noFill/>
          </a:ln>
        </p:spPr>
        <p:txBody>
          <a:bodyPr spcFirstLastPara="1" wrap="square" lIns="0" tIns="182875" rIns="0" bIns="0" anchor="t" anchorCtr="0">
            <a:spAutoFit/>
          </a:bodyPr>
          <a:lstStyle>
            <a:lvl1pPr marL="457200" marR="0" lvl="0" indent="-228600" algn="l">
              <a:lnSpc>
                <a:spcPct val="100000"/>
              </a:lnSpc>
              <a:spcBef>
                <a:spcPts val="750"/>
              </a:spcBef>
              <a:spcAft>
                <a:spcPts val="0"/>
              </a:spcAft>
              <a:buClr>
                <a:srgbClr val="58595B"/>
              </a:buClr>
              <a:buSzPts val="1400"/>
              <a:buFont typeface="Arial"/>
              <a:buNone/>
              <a:defRPr b="0" i="0">
                <a:solidFill>
                  <a:srgbClr val="58595B"/>
                </a:solidFill>
                <a:latin typeface="+mn-lt"/>
                <a:ea typeface="Helvetica Neue"/>
                <a:cs typeface="Helvetica Neue"/>
                <a:sym typeface="Helvetica Neue"/>
              </a:defRPr>
            </a:lvl1pPr>
            <a:lvl2pPr marL="914400" lvl="1" indent="-342900" algn="l">
              <a:lnSpc>
                <a:spcPct val="90000"/>
              </a:lnSpc>
              <a:spcBef>
                <a:spcPts val="375"/>
              </a:spcBef>
              <a:spcAft>
                <a:spcPts val="0"/>
              </a:spcAft>
              <a:buClr>
                <a:srgbClr val="58595B"/>
              </a:buClr>
              <a:buSzPts val="1800"/>
              <a:buChar char="•"/>
              <a:defRPr/>
            </a:lvl2pPr>
            <a:lvl3pPr marL="1371600" lvl="2" indent="-342900" algn="l">
              <a:lnSpc>
                <a:spcPct val="90000"/>
              </a:lnSpc>
              <a:spcBef>
                <a:spcPts val="375"/>
              </a:spcBef>
              <a:spcAft>
                <a:spcPts val="0"/>
              </a:spcAft>
              <a:buClr>
                <a:srgbClr val="58595B"/>
              </a:buClr>
              <a:buSzPts val="1800"/>
              <a:buChar char="•"/>
              <a:defRPr/>
            </a:lvl3pPr>
            <a:lvl4pPr marL="1828800" lvl="3" indent="-342900" algn="l">
              <a:lnSpc>
                <a:spcPct val="90000"/>
              </a:lnSpc>
              <a:spcBef>
                <a:spcPts val="375"/>
              </a:spcBef>
              <a:spcAft>
                <a:spcPts val="0"/>
              </a:spcAft>
              <a:buClr>
                <a:srgbClr val="58595B"/>
              </a:buClr>
              <a:buSzPts val="1800"/>
              <a:buChar char="•"/>
              <a:defRPr/>
            </a:lvl4pPr>
            <a:lvl5pPr marL="2286000" lvl="4" indent="-342900" algn="l">
              <a:lnSpc>
                <a:spcPct val="90000"/>
              </a:lnSpc>
              <a:spcBef>
                <a:spcPts val="375"/>
              </a:spcBef>
              <a:spcAft>
                <a:spcPts val="0"/>
              </a:spcAft>
              <a:buClr>
                <a:srgbClr val="58595B"/>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9" name="Google Shape;119;p41"/>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rgbClr val="58595B"/>
              </a:buClr>
              <a:buSzPts val="1800"/>
              <a:buNone/>
              <a:defRPr>
                <a:latin typeface="+mn-l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3.svg"/><Relationship Id="rId2" Type="http://schemas.openxmlformats.org/officeDocument/2006/relationships/slideLayout" Target="../slideLayouts/slideLayout11.xml"/><Relationship Id="rId16" Type="http://schemas.openxmlformats.org/officeDocument/2006/relationships/image" Target="../media/image2.png"/><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theme" Target="../theme/theme3.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578B"/>
            </a:gs>
            <a:gs pos="100000">
              <a:srgbClr val="2774AE"/>
            </a:gs>
          </a:gsLst>
          <a:lin ang="0" scaled="0"/>
        </a:gradFill>
        <a:effectLst/>
      </p:bgPr>
    </p:bg>
    <p:spTree>
      <p:nvGrpSpPr>
        <p:cNvPr id="1" name="Shape 9"/>
        <p:cNvGrpSpPr/>
        <p:nvPr/>
      </p:nvGrpSpPr>
      <p:grpSpPr>
        <a:xfrm>
          <a:off x="0" y="0"/>
          <a:ext cx="0" cy="0"/>
          <a:chOff x="0" y="0"/>
          <a:chExt cx="0" cy="0"/>
        </a:xfrm>
      </p:grpSpPr>
      <p:sp>
        <p:nvSpPr>
          <p:cNvPr id="10" name="Google Shape;10;p26"/>
          <p:cNvSpPr txBox="1"/>
          <p:nvPr/>
        </p:nvSpPr>
        <p:spPr>
          <a:xfrm>
            <a:off x="365760" y="4764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chemeClr val="lt1"/>
              </a:buClr>
              <a:buSzPts val="800"/>
              <a:buFont typeface="Helvetica Neue"/>
              <a:buNone/>
            </a:pPr>
            <a:r>
              <a:rPr lang="en-US" sz="800" b="0" i="0" u="none" strike="noStrike" cap="none" dirty="0">
                <a:solidFill>
                  <a:schemeClr val="lt1"/>
                </a:solidFill>
                <a:latin typeface="+mn-lt"/>
                <a:ea typeface="Helvetica Neue"/>
                <a:cs typeface="Helvetica Neue"/>
                <a:sym typeface="Helvetica Neue"/>
              </a:rPr>
              <a:t>Monthly Research Unit Meeting</a:t>
            </a:r>
            <a:endParaRPr sz="1400" b="0" i="0" u="none" strike="noStrike" cap="none" dirty="0">
              <a:solidFill>
                <a:srgbClr val="000000"/>
              </a:solidFill>
              <a:latin typeface="+mn-lt"/>
              <a:ea typeface="Arial"/>
              <a:cs typeface="Arial"/>
              <a:sym typeface="Arial"/>
            </a:endParaRPr>
          </a:p>
        </p:txBody>
      </p:sp>
      <p:sp>
        <p:nvSpPr>
          <p:cNvPr id="11" name="Google Shape;11;p26"/>
          <p:cNvSpPr txBox="1"/>
          <p:nvPr/>
        </p:nvSpPr>
        <p:spPr>
          <a:xfrm>
            <a:off x="6581307" y="207926"/>
            <a:ext cx="2295993"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dirty="0">
                <a:solidFill>
                  <a:srgbClr val="FFFFFF"/>
                </a:solidFill>
                <a:latin typeface="+mn-lt"/>
                <a:ea typeface="Helvetica Neue"/>
                <a:cs typeface="Helvetica Neue"/>
                <a:sym typeface="Helvetica Neue"/>
              </a:rPr>
              <a:t>Department of Family Medicine</a:t>
            </a:r>
            <a:endParaRPr sz="800" b="0" i="0" u="none" strike="noStrike" cap="none" dirty="0">
              <a:solidFill>
                <a:srgbClr val="FFFFFF"/>
              </a:solidFill>
              <a:latin typeface="+mn-lt"/>
              <a:ea typeface="Helvetica Neue"/>
              <a:cs typeface="Helvetica Neue"/>
              <a:sym typeface="Helvetica Neue"/>
            </a:endParaRPr>
          </a:p>
        </p:txBody>
      </p:sp>
      <p:pic>
        <p:nvPicPr>
          <p:cNvPr id="12" name="Google Shape;12;p26"/>
          <p:cNvPicPr preferRelativeResize="0"/>
          <p:nvPr/>
        </p:nvPicPr>
        <p:blipFill rotWithShape="1">
          <a:blip r:embed="rId5">
            <a:alphaModFix/>
          </a:blip>
          <a:srcRect/>
          <a:stretch/>
        </p:blipFill>
        <p:spPr>
          <a:xfrm>
            <a:off x="365760" y="175759"/>
            <a:ext cx="423229" cy="136525"/>
          </a:xfrm>
          <a:prstGeom prst="rect">
            <a:avLst/>
          </a:prstGeom>
          <a:noFill/>
          <a:ln>
            <a:noFill/>
          </a:ln>
        </p:spPr>
      </p:pic>
      <p:sp>
        <p:nvSpPr>
          <p:cNvPr id="13" name="Google Shape;13;p26"/>
          <p:cNvSpPr txBox="1">
            <a:spLocks noGrp="1"/>
          </p:cNvSpPr>
          <p:nvPr>
            <p:ph type="sldNum" idx="12"/>
          </p:nvPr>
        </p:nvSpPr>
        <p:spPr>
          <a:xfrm>
            <a:off x="8420100"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14" name="Google Shape;14;p26"/>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chemeClr val="lt1"/>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15" name="Google Shape;15;p26"/>
          <p:cNvSpPr txBox="1">
            <a:spLocks noGrp="1"/>
          </p:cNvSpPr>
          <p:nvPr>
            <p:ph type="title"/>
          </p:nvPr>
        </p:nvSpPr>
        <p:spPr>
          <a:xfrm>
            <a:off x="640080" y="1933706"/>
            <a:ext cx="7780020" cy="498598"/>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chemeClr val="lt1"/>
              </a:buClr>
              <a:buSzPts val="3600"/>
              <a:buFont typeface="Helvetica Neue"/>
              <a:buNone/>
              <a:defRPr sz="3600" b="1" i="0" u="none" strike="noStrike" cap="none">
                <a:solidFill>
                  <a:schemeClr val="lt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dirty="0"/>
          </a:p>
        </p:txBody>
      </p:sp>
      <p:sp>
        <p:nvSpPr>
          <p:cNvPr id="16" name="Google Shape;16;p26"/>
          <p:cNvSpPr txBox="1">
            <a:spLocks noGrp="1"/>
          </p:cNvSpPr>
          <p:nvPr>
            <p:ph type="body" idx="1"/>
          </p:nvPr>
        </p:nvSpPr>
        <p:spPr>
          <a:xfrm>
            <a:off x="640080" y="2651760"/>
            <a:ext cx="7772400" cy="388784"/>
          </a:xfrm>
          <a:prstGeom prst="rect">
            <a:avLst/>
          </a:prstGeom>
          <a:noFill/>
          <a:ln>
            <a:noFill/>
          </a:ln>
        </p:spPr>
        <p:txBody>
          <a:bodyPr spcFirstLastPara="1" wrap="square" lIns="91425" tIns="45700" rIns="91425" bIns="45700" anchor="t" anchorCtr="0">
            <a:spAutoFit/>
          </a:bodyPr>
          <a:lstStyle>
            <a:lvl1pPr marL="457200" marR="0" lvl="0" indent="-317500" algn="l" rtl="0">
              <a:lnSpc>
                <a:spcPct val="90000"/>
              </a:lnSpc>
              <a:spcBef>
                <a:spcPts val="750"/>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chemeClr val="lt1"/>
              </a:buClr>
              <a:buSzPts val="1400"/>
              <a:buFont typeface="Arial"/>
              <a:buChar char="•"/>
              <a:defRPr sz="1400" b="0" i="0" u="none" strike="noStrike" cap="none">
                <a:solidFill>
                  <a:schemeClr val="lt1"/>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p28"/>
          <p:cNvSpPr/>
          <p:nvPr/>
        </p:nvSpPr>
        <p:spPr>
          <a:xfrm>
            <a:off x="640080" y="1103074"/>
            <a:ext cx="7772400" cy="36576"/>
          </a:xfrm>
          <a:prstGeom prst="rect">
            <a:avLst/>
          </a:prstGeom>
          <a:solidFill>
            <a:srgbClr val="2774AE"/>
          </a:solid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46" name="Google Shape;46;p28"/>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lvl1pPr marR="0" lvl="0" algn="l" rtl="0">
              <a:lnSpc>
                <a:spcPct val="90000"/>
              </a:lnSpc>
              <a:spcBef>
                <a:spcPts val="0"/>
              </a:spcBef>
              <a:spcAft>
                <a:spcPts val="0"/>
              </a:spcAft>
              <a:buClr>
                <a:srgbClr val="58595B"/>
              </a:buClr>
              <a:buSzPts val="2800"/>
              <a:buFont typeface="Helvetica Neue"/>
              <a:buNone/>
              <a:defRPr sz="2800" b="1" i="0" u="none" strike="noStrike" cap="none">
                <a:solidFill>
                  <a:srgbClr val="58595B"/>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 name="Google Shape;47;p28"/>
          <p:cNvSpPr txBox="1">
            <a:spLocks noGrp="1"/>
          </p:cNvSpPr>
          <p:nvPr>
            <p:ph type="dt" idx="10"/>
          </p:nvPr>
        </p:nvSpPr>
        <p:spPr>
          <a:xfrm>
            <a:off x="4297680" y="4754880"/>
            <a:ext cx="2057400" cy="381643"/>
          </a:xfrm>
          <a:prstGeom prst="rect">
            <a:avLst/>
          </a:prstGeom>
          <a:noFill/>
          <a:ln>
            <a:noFill/>
          </a:ln>
        </p:spPr>
        <p:txBody>
          <a:bodyPr spcFirstLastPara="1" wrap="square" lIns="0" tIns="0" rIns="0" bIns="256025" anchor="t" anchorCtr="0">
            <a:spAutoFit/>
          </a:bodyPr>
          <a:lstStyle>
            <a:lvl1pPr marR="0" lvl="0" algn="l" rtl="0">
              <a:lnSpc>
                <a:spcPct val="100000"/>
              </a:lnSpc>
              <a:spcBef>
                <a:spcPts val="0"/>
              </a:spcBef>
              <a:spcAft>
                <a:spcPts val="0"/>
              </a:spcAft>
              <a:buClr>
                <a:srgbClr val="000000"/>
              </a:buClr>
              <a:buSzPts val="1400"/>
              <a:buFont typeface="Arial"/>
              <a:buNone/>
              <a:defRPr sz="800" b="0" i="0" u="none" strike="noStrike" cap="none">
                <a:solidFill>
                  <a:srgbClr val="898989"/>
                </a:solidFill>
                <a:latin typeface="+mn-lt"/>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Helvetica Neue"/>
                <a:ea typeface="Helvetica Neue"/>
                <a:cs typeface="Helvetica Neue"/>
                <a:sym typeface="Helvetica Neue"/>
              </a:defRPr>
            </a:lvl9pPr>
          </a:lstStyle>
          <a:p>
            <a:endParaRPr lang="en-US"/>
          </a:p>
        </p:txBody>
      </p:sp>
      <p:sp>
        <p:nvSpPr>
          <p:cNvPr id="48" name="Google Shape;48;p28"/>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lvl1pPr marL="0" marR="0" lvl="0"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mn-lt"/>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800"/>
              <a:buFont typeface="Arial"/>
              <a:buNone/>
              <a:defRPr sz="800" b="0" i="0" u="none" strike="noStrike" cap="none">
                <a:solidFill>
                  <a:srgbClr val="898989"/>
                </a:solidFill>
                <a:latin typeface="Helvetica Neue"/>
                <a:ea typeface="Helvetica Neue"/>
                <a:cs typeface="Helvetica Neue"/>
                <a:sym typeface="Helvetica Neue"/>
              </a:defRPr>
            </a:lvl9pPr>
          </a:lstStyle>
          <a:p>
            <a:fld id="{00000000-1234-1234-1234-123412341234}" type="slidenum">
              <a:rPr lang="en-US" smtClean="0"/>
              <a:pPr/>
              <a:t>‹#›</a:t>
            </a:fld>
            <a:endParaRPr lang="en-US"/>
          </a:p>
        </p:txBody>
      </p:sp>
      <p:sp>
        <p:nvSpPr>
          <p:cNvPr id="49" name="Google Shape;49;p28"/>
          <p:cNvSpPr/>
          <p:nvPr/>
        </p:nvSpPr>
        <p:spPr>
          <a:xfrm>
            <a:off x="0" y="0"/>
            <a:ext cx="9144000" cy="457200"/>
          </a:xfrm>
          <a:prstGeom prst="rect">
            <a:avLst/>
          </a:prstGeom>
          <a:gradFill>
            <a:gsLst>
              <a:gs pos="0">
                <a:srgbClr val="00578B"/>
              </a:gs>
              <a:gs pos="100000">
                <a:srgbClr val="2774AE"/>
              </a:gs>
            </a:gsLst>
            <a:lin ang="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mn-lt"/>
              <a:ea typeface="Helvetica Neue"/>
              <a:cs typeface="Helvetica Neue"/>
              <a:sym typeface="Helvetica Neue"/>
            </a:endParaRPr>
          </a:p>
        </p:txBody>
      </p:sp>
      <p:sp>
        <p:nvSpPr>
          <p:cNvPr id="50" name="Google Shape;50;p28"/>
          <p:cNvSpPr txBox="1"/>
          <p:nvPr/>
        </p:nvSpPr>
        <p:spPr>
          <a:xfrm>
            <a:off x="6583680" y="210312"/>
            <a:ext cx="2295144" cy="132344"/>
          </a:xfrm>
          <a:prstGeom prst="rect">
            <a:avLst/>
          </a:prstGeom>
          <a:noFill/>
          <a:ln>
            <a:noFill/>
          </a:ln>
        </p:spPr>
        <p:txBody>
          <a:bodyPr spcFirstLastPara="1" wrap="square" lIns="91425" tIns="4550" rIns="0" bIns="4550" anchor="t" anchorCtr="0">
            <a:noAutofit/>
          </a:bodyPr>
          <a:lstStyle/>
          <a:p>
            <a:pPr marL="0" marR="0" lvl="0" indent="0" algn="r" rtl="0">
              <a:lnSpc>
                <a:spcPct val="100000"/>
              </a:lnSpc>
              <a:spcBef>
                <a:spcPts val="0"/>
              </a:spcBef>
              <a:spcAft>
                <a:spcPts val="0"/>
              </a:spcAft>
              <a:buClr>
                <a:srgbClr val="000000"/>
              </a:buClr>
              <a:buSzPts val="800"/>
              <a:buFont typeface="Arial"/>
              <a:buNone/>
            </a:pPr>
            <a:r>
              <a:rPr lang="en-US" sz="800" b="0" i="0" u="none" strike="noStrike" cap="none">
                <a:solidFill>
                  <a:srgbClr val="FFFFFF"/>
                </a:solidFill>
                <a:latin typeface="+mn-lt"/>
                <a:ea typeface="Helvetica Neue"/>
                <a:cs typeface="Helvetica Neue"/>
                <a:sym typeface="Helvetica Neue"/>
              </a:rPr>
              <a:t>Department of Family Medicine</a:t>
            </a:r>
            <a:endParaRPr sz="1400" b="0" i="0" u="none" strike="noStrike" cap="none">
              <a:solidFill>
                <a:srgbClr val="000000"/>
              </a:solidFill>
              <a:latin typeface="+mn-lt"/>
              <a:ea typeface="Arial"/>
              <a:cs typeface="Arial"/>
              <a:sym typeface="Arial"/>
            </a:endParaRPr>
          </a:p>
        </p:txBody>
      </p:sp>
      <p:pic>
        <p:nvPicPr>
          <p:cNvPr id="51" name="Google Shape;51;p28"/>
          <p:cNvPicPr preferRelativeResize="0"/>
          <p:nvPr/>
        </p:nvPicPr>
        <p:blipFill rotWithShape="1">
          <a:blip r:embed="rId8">
            <a:alphaModFix/>
          </a:blip>
          <a:srcRect/>
          <a:stretch/>
        </p:blipFill>
        <p:spPr>
          <a:xfrm>
            <a:off x="365760" y="175759"/>
            <a:ext cx="423229" cy="136525"/>
          </a:xfrm>
          <a:prstGeom prst="rect">
            <a:avLst/>
          </a:prstGeom>
          <a:noFill/>
          <a:ln>
            <a:noFill/>
          </a:ln>
        </p:spPr>
      </p:pic>
      <p:sp>
        <p:nvSpPr>
          <p:cNvPr id="52" name="Google Shape;52;p28"/>
          <p:cNvSpPr txBox="1"/>
          <p:nvPr/>
        </p:nvSpPr>
        <p:spPr>
          <a:xfrm>
            <a:off x="365760" y="4762024"/>
            <a:ext cx="3566160" cy="369973"/>
          </a:xfrm>
          <a:prstGeom prst="rect">
            <a:avLst/>
          </a:prstGeom>
          <a:noFill/>
          <a:ln>
            <a:noFill/>
          </a:ln>
        </p:spPr>
        <p:txBody>
          <a:bodyPr spcFirstLastPara="1" wrap="square" lIns="0" tIns="0" rIns="0" bIns="256025" anchor="t" anchorCtr="0">
            <a:spAutoFit/>
          </a:bodyPr>
          <a:lstStyle/>
          <a:p>
            <a:pPr marL="0" marR="0" lvl="0" indent="0" algn="l" rtl="0">
              <a:lnSpc>
                <a:spcPct val="90000"/>
              </a:lnSpc>
              <a:spcBef>
                <a:spcPts val="0"/>
              </a:spcBef>
              <a:spcAft>
                <a:spcPts val="0"/>
              </a:spcAft>
              <a:buClr>
                <a:srgbClr val="898989"/>
              </a:buClr>
              <a:buSzPts val="800"/>
              <a:buFont typeface="Helvetica Neue"/>
              <a:buNone/>
            </a:pPr>
            <a:r>
              <a:rPr lang="en-US" sz="800" b="0" i="0" u="none" strike="noStrike" cap="none">
                <a:solidFill>
                  <a:srgbClr val="898989"/>
                </a:solidFill>
                <a:latin typeface="+mn-lt"/>
                <a:ea typeface="Helvetica Neue"/>
                <a:cs typeface="Helvetica Neue"/>
                <a:sym typeface="Helvetica Neue"/>
              </a:rPr>
              <a:t>Monthly Research Unit Meeting</a:t>
            </a:r>
            <a:endParaRPr sz="800" b="0" i="0" u="none" strike="noStrike" cap="none">
              <a:solidFill>
                <a:srgbClr val="898989"/>
              </a:solidFill>
              <a:latin typeface="+mn-lt"/>
              <a:ea typeface="Helvetica Neue"/>
              <a:cs typeface="Helvetica Neue"/>
              <a:sym typeface="Helvetica Neue"/>
            </a:endParaRPr>
          </a:p>
        </p:txBody>
      </p:sp>
      <p:sp>
        <p:nvSpPr>
          <p:cNvPr id="53" name="Google Shape;53;p28"/>
          <p:cNvSpPr txBox="1">
            <a:spLocks noGrp="1"/>
          </p:cNvSpPr>
          <p:nvPr>
            <p:ph type="body" idx="1"/>
          </p:nvPr>
        </p:nvSpPr>
        <p:spPr>
          <a:xfrm>
            <a:off x="1097280" y="1463040"/>
            <a:ext cx="7315200" cy="296491"/>
          </a:xfrm>
          <a:prstGeom prst="rect">
            <a:avLst/>
          </a:prstGeom>
          <a:noFill/>
          <a:ln>
            <a:noFill/>
          </a:ln>
        </p:spPr>
        <p:txBody>
          <a:bodyPr spcFirstLastPara="1" wrap="square" lIns="0" tIns="0" rIns="0" bIns="0" anchor="t" anchorCtr="0">
            <a:spAutoFit/>
          </a:bodyPr>
          <a:lstStyle>
            <a:lvl1pPr marL="457200" marR="0" lvl="0" indent="-317500" algn="l" rtl="0">
              <a:lnSpc>
                <a:spcPct val="90000"/>
              </a:lnSpc>
              <a:spcBef>
                <a:spcPts val="750"/>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1pPr>
            <a:lvl2pPr marL="914400" marR="0" lvl="1"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2pPr>
            <a:lvl3pPr marL="1371600" marR="0" lvl="2"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3pPr>
            <a:lvl4pPr marL="1828800" marR="0" lvl="3"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4pPr>
            <a:lvl5pPr marL="2286000" marR="0" lvl="4" indent="-317500" algn="l" rtl="0">
              <a:lnSpc>
                <a:spcPct val="90000"/>
              </a:lnSpc>
              <a:spcBef>
                <a:spcPts val="375"/>
              </a:spcBef>
              <a:spcAft>
                <a:spcPts val="0"/>
              </a:spcAft>
              <a:buClr>
                <a:srgbClr val="58595B"/>
              </a:buClr>
              <a:buSzPts val="1400"/>
              <a:buFont typeface="Arial"/>
              <a:buChar char="•"/>
              <a:defRPr sz="1400" b="0" i="0" u="none" strike="noStrike" cap="none">
                <a:solidFill>
                  <a:srgbClr val="58595B"/>
                </a:solidFill>
                <a:latin typeface="Helvetica Neue"/>
                <a:ea typeface="Helvetica Neue"/>
                <a:cs typeface="Helvetica Neue"/>
                <a:sym typeface="Helvetica Neue"/>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Helvetica Neue"/>
                <a:ea typeface="Helvetica Neue"/>
                <a:cs typeface="Helvetica Neue"/>
                <a:sym typeface="Helvetica Neue"/>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9" r:id="rId3"/>
    <p:sldLayoutId id="2147483660" r:id="rId4"/>
    <p:sldLayoutId id="2147483661" r:id="rId5"/>
    <p:sldLayoutId id="214748366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Header rule">
            <a:extLst>
              <a:ext uri="{FF2B5EF4-FFF2-40B4-BE49-F238E27FC236}">
                <a16:creationId xmlns:a16="http://schemas.microsoft.com/office/drawing/2014/main" id="{98E6E0B5-9270-574F-A10E-09DA8982DB02}"/>
              </a:ext>
            </a:extLst>
          </p:cNvPr>
          <p:cNvSpPr/>
          <p:nvPr/>
        </p:nvSpPr>
        <p:spPr>
          <a:xfrm>
            <a:off x="640080" y="1103074"/>
            <a:ext cx="7772400" cy="36576"/>
          </a:xfrm>
          <a:prstGeom prst="rect">
            <a:avLst/>
          </a:prstGeom>
          <a:solidFill>
            <a:srgbClr val="2774A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endParaRPr lang="en-US" b="0" i="0" dirty="0">
              <a:latin typeface="Arial" panose="020B0604020202020204" pitchFamily="34" charset="0"/>
              <a:cs typeface="Arial" panose="020B0604020202020204" pitchFamily="34" charset="0"/>
            </a:endParaRPr>
          </a:p>
        </p:txBody>
      </p:sp>
      <p:sp>
        <p:nvSpPr>
          <p:cNvPr id="22" name="Title Placeholder">
            <a:extLst>
              <a:ext uri="{FF2B5EF4-FFF2-40B4-BE49-F238E27FC236}">
                <a16:creationId xmlns:a16="http://schemas.microsoft.com/office/drawing/2014/main" id="{7143B24C-1C3A-8E4C-BD32-A8A3EF401E90}"/>
              </a:ext>
            </a:extLst>
          </p:cNvPr>
          <p:cNvSpPr>
            <a:spLocks noGrp="1"/>
          </p:cNvSpPr>
          <p:nvPr>
            <p:ph type="title"/>
          </p:nvPr>
        </p:nvSpPr>
        <p:spPr>
          <a:xfrm>
            <a:off x="640079" y="640080"/>
            <a:ext cx="7772400" cy="393192"/>
          </a:xfrm>
          <a:prstGeom prst="rect">
            <a:avLst/>
          </a:prstGeom>
        </p:spPr>
        <p:txBody>
          <a:bodyPr vert="horz" wrap="square" lIns="0" tIns="0" rIns="0" bIns="0" rtlCol="0" anchor="b" anchorCtr="0">
            <a:spAutoFit/>
          </a:bodyPr>
          <a:lstStyle/>
          <a:p>
            <a:r>
              <a:rPr lang="en-US" dirty="0"/>
              <a:t>Click to edit Master title</a:t>
            </a:r>
          </a:p>
        </p:txBody>
      </p:sp>
      <p:sp>
        <p:nvSpPr>
          <p:cNvPr id="26" name="Date Placeholder">
            <a:extLst>
              <a:ext uri="{FF2B5EF4-FFF2-40B4-BE49-F238E27FC236}">
                <a16:creationId xmlns:a16="http://schemas.microsoft.com/office/drawing/2014/main" id="{8221B8DE-CEF2-934A-AC4E-99A13E490B7A}"/>
              </a:ext>
            </a:extLst>
          </p:cNvPr>
          <p:cNvSpPr>
            <a:spLocks noGrp="1"/>
          </p:cNvSpPr>
          <p:nvPr>
            <p:ph type="dt" sz="half" idx="2"/>
          </p:nvPr>
        </p:nvSpPr>
        <p:spPr>
          <a:xfrm>
            <a:off x="4297680" y="4754880"/>
            <a:ext cx="2057400" cy="381643"/>
          </a:xfrm>
          <a:prstGeom prst="rect">
            <a:avLst/>
          </a:prstGeom>
        </p:spPr>
        <p:txBody>
          <a:bodyPr vert="horz" wrap="square" lIns="0" tIns="0" rIns="0" bIns="256032" rtlCol="0" anchor="t" anchorCtr="0">
            <a:spAutoFit/>
          </a:bodyPr>
          <a:lstStyle>
            <a:lvl1pPr algn="l">
              <a:lnSpc>
                <a:spcPct val="100000"/>
              </a:lnSpc>
              <a:defRPr sz="800" b="0" i="0">
                <a:solidFill>
                  <a:srgbClr val="898989"/>
                </a:solidFill>
                <a:latin typeface="Arial" panose="020B0604020202020204" pitchFamily="34" charset="0"/>
                <a:cs typeface="Arial" panose="020B0604020202020204" pitchFamily="34" charset="0"/>
              </a:defRPr>
            </a:lvl1pPr>
          </a:lstStyle>
          <a:p>
            <a:r>
              <a:rPr lang="en-US"/>
              <a:t>September 1, 2022</a:t>
            </a:r>
            <a:endParaRPr lang="en-US" dirty="0"/>
          </a:p>
        </p:txBody>
      </p:sp>
      <p:sp>
        <p:nvSpPr>
          <p:cNvPr id="27" name="Slide Number Placeholder">
            <a:extLst>
              <a:ext uri="{FF2B5EF4-FFF2-40B4-BE49-F238E27FC236}">
                <a16:creationId xmlns:a16="http://schemas.microsoft.com/office/drawing/2014/main" id="{BB99265C-2058-D148-A5A5-70540F68B968}"/>
              </a:ext>
            </a:extLst>
          </p:cNvPr>
          <p:cNvSpPr>
            <a:spLocks noGrp="1"/>
          </p:cNvSpPr>
          <p:nvPr>
            <p:ph type="sldNum" sz="quarter" idx="4"/>
          </p:nvPr>
        </p:nvSpPr>
        <p:spPr>
          <a:xfrm>
            <a:off x="8421624" y="4754880"/>
            <a:ext cx="457200" cy="365760"/>
          </a:xfrm>
          <a:prstGeom prst="rect">
            <a:avLst/>
          </a:prstGeom>
        </p:spPr>
        <p:txBody>
          <a:bodyPr vert="horz" wrap="square" lIns="0" tIns="0" rIns="0" bIns="256032" rtlCol="0" anchor="t" anchorCtr="0">
            <a:noAutofit/>
          </a:bodyPr>
          <a:lstStyle>
            <a:lvl1pPr algn="r">
              <a:lnSpc>
                <a:spcPct val="100000"/>
              </a:lnSpc>
              <a:defRPr sz="800" b="0" i="0">
                <a:solidFill>
                  <a:srgbClr val="898989"/>
                </a:solidFill>
                <a:latin typeface="Arial" panose="020B0604020202020204" pitchFamily="34" charset="0"/>
                <a:cs typeface="Arial" panose="020B0604020202020204" pitchFamily="34" charset="0"/>
              </a:defRPr>
            </a:lvl1pPr>
          </a:lstStyle>
          <a:p>
            <a:fld id="{B6238B5B-F19C-E947-A0BC-87BD7983F871}" type="slidenum">
              <a:rPr lang="en-US" smtClean="0"/>
              <a:pPr/>
              <a:t>‹#›</a:t>
            </a:fld>
            <a:endParaRPr lang="en-US" dirty="0"/>
          </a:p>
        </p:txBody>
      </p:sp>
      <p:sp>
        <p:nvSpPr>
          <p:cNvPr id="2" name="Rectangle 1">
            <a:extLst>
              <a:ext uri="{FF2B5EF4-FFF2-40B4-BE49-F238E27FC236}">
                <a16:creationId xmlns:a16="http://schemas.microsoft.com/office/drawing/2014/main" id="{3F4D58D5-A817-8C46-AB00-9E4F26EA159C}"/>
              </a:ext>
            </a:extLst>
          </p:cNvPr>
          <p:cNvSpPr/>
          <p:nvPr userDrawn="1"/>
        </p:nvSpPr>
        <p:spPr>
          <a:xfrm>
            <a:off x="0" y="0"/>
            <a:ext cx="9144000" cy="457200"/>
          </a:xfrm>
          <a:prstGeom prst="rect">
            <a:avLst/>
          </a:prstGeom>
          <a:gradFill>
            <a:gsLst>
              <a:gs pos="0">
                <a:srgbClr val="00578B"/>
              </a:gs>
              <a:gs pos="100000">
                <a:srgbClr val="2774A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Department name placeholder">
            <a:extLst>
              <a:ext uri="{FF2B5EF4-FFF2-40B4-BE49-F238E27FC236}">
                <a16:creationId xmlns:a16="http://schemas.microsoft.com/office/drawing/2014/main" id="{41828359-8F80-E846-BC68-9046475E0D05}"/>
              </a:ext>
            </a:extLst>
          </p:cNvPr>
          <p:cNvSpPr txBox="1"/>
          <p:nvPr userDrawn="1"/>
        </p:nvSpPr>
        <p:spPr>
          <a:xfrm>
            <a:off x="6583680" y="210312"/>
            <a:ext cx="2295144" cy="132344"/>
          </a:xfrm>
          <a:prstGeom prst="rect">
            <a:avLst/>
          </a:prstGeom>
          <a:noFill/>
        </p:spPr>
        <p:txBody>
          <a:bodyPr wrap="square" lIns="91440" tIns="4572" rIns="0" bIns="4572" rtlCol="0">
            <a:noAutofit/>
          </a:bodyPr>
          <a:lstStyle/>
          <a:p>
            <a:pPr algn="r"/>
            <a:r>
              <a:rPr lang="en-US" sz="800" dirty="0">
                <a:solidFill>
                  <a:srgbClr val="FFFFFF"/>
                </a:solidFill>
                <a:latin typeface="Arial" panose="020B0604020202020204" pitchFamily="34" charset="0"/>
                <a:cs typeface="Arial" panose="020B0604020202020204" pitchFamily="34" charset="0"/>
              </a:rPr>
              <a:t>Department of Family Medicine</a:t>
            </a:r>
          </a:p>
        </p:txBody>
      </p:sp>
      <p:pic>
        <p:nvPicPr>
          <p:cNvPr id="12" name="Logo">
            <a:extLst>
              <a:ext uri="{FF2B5EF4-FFF2-40B4-BE49-F238E27FC236}">
                <a16:creationId xmlns:a16="http://schemas.microsoft.com/office/drawing/2014/main" id="{6E1D559F-4EF1-6E45-B5D7-15C84F808AAA}"/>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365760" y="175759"/>
            <a:ext cx="423229" cy="136525"/>
          </a:xfrm>
          <a:prstGeom prst="rect">
            <a:avLst/>
          </a:prstGeom>
        </p:spPr>
      </p:pic>
      <p:sp>
        <p:nvSpPr>
          <p:cNvPr id="16" name="Text Placeholder-left">
            <a:extLst>
              <a:ext uri="{FF2B5EF4-FFF2-40B4-BE49-F238E27FC236}">
                <a16:creationId xmlns:a16="http://schemas.microsoft.com/office/drawing/2014/main" id="{7AC9189D-0EEA-1842-9A84-2D9C40375164}"/>
              </a:ext>
            </a:extLst>
          </p:cNvPr>
          <p:cNvSpPr txBox="1">
            <a:spLocks/>
          </p:cNvSpPr>
          <p:nvPr userDrawn="1"/>
        </p:nvSpPr>
        <p:spPr>
          <a:xfrm>
            <a:off x="365760" y="4762024"/>
            <a:ext cx="3566160" cy="369973"/>
          </a:xfrm>
          <a:prstGeom prst="rect">
            <a:avLst/>
          </a:prstGeom>
        </p:spPr>
        <p:txBody>
          <a:bodyPr wrap="square" lIns="0" tIns="0" rIns="0" bIns="256032">
            <a:spAutoFit/>
          </a:bodyPr>
          <a:lstStyle>
            <a:lvl1pPr marL="0" indent="0" algn="ctr" defTabSz="685800" rtl="0" eaLnBrk="1" latinLnBrk="0" hangingPunct="1">
              <a:lnSpc>
                <a:spcPct val="90000"/>
              </a:lnSpc>
              <a:spcBef>
                <a:spcPts val="750"/>
              </a:spcBef>
              <a:buFontTx/>
              <a:buNone/>
              <a:defRPr sz="800" kern="1200">
                <a:solidFill>
                  <a:srgbClr val="898989"/>
                </a:solidFill>
                <a:latin typeface="Helvetica" pitchFamily="2" charset="0"/>
                <a:ea typeface="+mn-ea"/>
                <a:cs typeface="+mn-cs"/>
              </a:defRPr>
            </a:lvl1pPr>
            <a:lvl2pPr marL="342900" indent="0" algn="l" defTabSz="685800" rtl="0" eaLnBrk="1" latinLnBrk="0" hangingPunct="1">
              <a:lnSpc>
                <a:spcPct val="100000"/>
              </a:lnSpc>
              <a:spcBef>
                <a:spcPts val="375"/>
              </a:spcBef>
              <a:buFontTx/>
              <a:buNone/>
              <a:defRPr sz="800" kern="1200">
                <a:solidFill>
                  <a:srgbClr val="58595B"/>
                </a:solidFill>
                <a:latin typeface="Helvetica"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800" b="1" i="0" kern="1200">
                <a:solidFill>
                  <a:srgbClr val="58595B"/>
                </a:solidFill>
                <a:latin typeface="Helvetica"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800" kern="1200">
                <a:solidFill>
                  <a:srgbClr val="58595B"/>
                </a:solidFill>
                <a:latin typeface="Helvetica"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US" b="0" i="0" dirty="0">
                <a:solidFill>
                  <a:srgbClr val="898989"/>
                </a:solidFill>
                <a:latin typeface="Arial" panose="020B0604020202020204" pitchFamily="34" charset="0"/>
                <a:cs typeface="Arial" panose="020B0604020202020204" pitchFamily="34" charset="0"/>
              </a:rPr>
              <a:t>Monthly Research</a:t>
            </a:r>
            <a:r>
              <a:rPr lang="en-US" b="0" i="0" baseline="0" dirty="0">
                <a:solidFill>
                  <a:srgbClr val="898989"/>
                </a:solidFill>
                <a:latin typeface="Arial" panose="020B0604020202020204" pitchFamily="34" charset="0"/>
                <a:cs typeface="Arial" panose="020B0604020202020204" pitchFamily="34" charset="0"/>
              </a:rPr>
              <a:t> Unit Meeting</a:t>
            </a:r>
            <a:endParaRPr lang="en-US" b="0" i="0" dirty="0">
              <a:solidFill>
                <a:srgbClr val="898989"/>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C5A38CAE-CC53-A346-9993-73CC87395D49}"/>
              </a:ext>
            </a:extLst>
          </p:cNvPr>
          <p:cNvSpPr>
            <a:spLocks noGrp="1"/>
          </p:cNvSpPr>
          <p:nvPr>
            <p:ph type="body" idx="1"/>
          </p:nvPr>
        </p:nvSpPr>
        <p:spPr>
          <a:xfrm>
            <a:off x="1097280" y="1463040"/>
            <a:ext cx="7315200" cy="11757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984622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hdr="0" ftr="0"/>
  <p:txStyles>
    <p:titleStyle>
      <a:lvl1pPr algn="l" defTabSz="685800" rtl="0" eaLnBrk="1" latinLnBrk="0" hangingPunct="1">
        <a:lnSpc>
          <a:spcPct val="90000"/>
        </a:lnSpc>
        <a:spcBef>
          <a:spcPct val="0"/>
        </a:spcBef>
        <a:buNone/>
        <a:defRPr sz="2800" b="1" i="0" kern="1200" baseline="0">
          <a:solidFill>
            <a:srgbClr val="58595B"/>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1pPr>
      <a:lvl2pPr marL="448056" indent="-173736" algn="l" defTabSz="685800" rtl="0" eaLnBrk="1" latinLnBrk="0" hangingPunct="1">
        <a:lnSpc>
          <a:spcPct val="90000"/>
        </a:lnSpc>
        <a:spcBef>
          <a:spcPts val="375"/>
        </a:spcBef>
        <a:buFont typeface="Arial" panose="020B0604020202020204" pitchFamily="34" charset="0"/>
        <a:buChar char="•"/>
        <a:defRPr sz="1400" b="0" i="0" kern="1200" baseline="0">
          <a:solidFill>
            <a:srgbClr val="58595B"/>
          </a:solidFill>
          <a:latin typeface="Arial" panose="020B0604020202020204" pitchFamily="34" charset="0"/>
          <a:ea typeface="+mn-ea"/>
          <a:cs typeface="Arial" panose="020B0604020202020204" pitchFamily="34" charset="0"/>
        </a:defRPr>
      </a:lvl2pPr>
      <a:lvl3pPr marL="72237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3pPr>
      <a:lvl4pPr marL="996696" indent="-171450" algn="l" defTabSz="685800" rtl="0" eaLnBrk="1" latinLnBrk="0" hangingPunct="1">
        <a:lnSpc>
          <a:spcPct val="90000"/>
        </a:lnSpc>
        <a:spcBef>
          <a:spcPts val="375"/>
        </a:spcBef>
        <a:buFont typeface="Arial" panose="020B0604020202020204" pitchFamily="34" charset="0"/>
        <a:buChar char="•"/>
        <a:defRPr sz="1400" b="0" i="0" kern="1200">
          <a:solidFill>
            <a:srgbClr val="58595B"/>
          </a:solidFill>
          <a:latin typeface="Arial" panose="020B0604020202020204" pitchFamily="34" charset="0"/>
          <a:ea typeface="+mn-ea"/>
          <a:cs typeface="Arial" panose="020B0604020202020204" pitchFamily="34" charset="0"/>
        </a:defRPr>
      </a:lvl4pPr>
      <a:lvl5pPr marL="1271016" indent="-171450" algn="l" defTabSz="685800" rtl="0" eaLnBrk="1" latinLnBrk="0" hangingPunct="1">
        <a:lnSpc>
          <a:spcPct val="90000"/>
        </a:lnSpc>
        <a:spcBef>
          <a:spcPts val="375"/>
        </a:spcBef>
        <a:buFont typeface="Arial" panose="020B0604020202020204" pitchFamily="34" charset="0"/>
        <a:buChar char="•"/>
        <a:defRPr sz="1400" b="0" kern="1200">
          <a:solidFill>
            <a:srgbClr val="58595B"/>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sv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link.pblc.it/c/933474678?alt_obj=hre&amp;method=email&amp;url=https%3A%2F%2Fsecurity.ucop.edu%2Ffiles%2Fdocuments%2Fuc-protection-level-classification-guide.pdf&amp;hash=ac30a8&amp;chk=0-c16dbe&amp;u=b80c5b" TargetMode="External"/><Relationship Id="rId2" Type="http://schemas.openxmlformats.org/officeDocument/2006/relationships/image" Target="https://img.publicate.it/i/951x308x9.f.S3/ccefb/rdss-2-3298710-3.png" TargetMode="External"/><Relationship Id="rId1" Type="http://schemas.openxmlformats.org/officeDocument/2006/relationships/slideLayout" Target="../slideLayouts/slideLayout5.xml"/><Relationship Id="rId4" Type="http://schemas.openxmlformats.org/officeDocument/2006/relationships/hyperlink" Target="https://link.pblc.it/c/933474678?alt_obj=hre&amp;method=email&amp;url=https%3A%2F%2Fuclahsprod.service-now.com%2Fit_portal%3Fid%3Dkb_article_view%26sysparm_article%3DKB0013496&amp;hash=538b8c&amp;chk=0-c16dbe&amp;u=b80c5b"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urldefense.com/v3/__https:/ora.research.ucla.edu/OHRPP/Documents/BruinIRB_Quick_Guides/Investigator_and_Research_Team/Migration_BruinIRB.docx__;!!F9wkZZsI-LA!EP6ZVkBgp6dgpBcqer21bFJfJzXrVOPEeWL4aRZozP4DMpt3mzmb18n6eTLPOjG1vlXGfeWbOxRS3BRi4hTnwFA38TN27ia2f0MQmA$" TargetMode="External"/><Relationship Id="rId2" Type="http://schemas.openxmlformats.org/officeDocument/2006/relationships/hyperlink" Target="https://urldefense.com/v3/__https:/bruinirb.research.ucla.edu__;!!F9wkZZsI-LA!EP6ZVkBgp6dgpBcqer21bFJfJzXrVOPEeWL4aRZozP4DMpt3mzmb18n6eTLPOjG1vlXGfeWbOxRS3BRi4hTnwFA38TN27iYVoLvcPA$" TargetMode="External"/><Relationship Id="rId1" Type="http://schemas.openxmlformats.org/officeDocument/2006/relationships/slideLayout" Target="../slideLayouts/slideLayout5.xml"/><Relationship Id="rId5" Type="http://schemas.openxmlformats.org/officeDocument/2006/relationships/hyperlink" Target="https://urldefense.com/v3/__https:/ora.research.ucla.edu/OHRPP/Documents/BruinIRB_Quick_Guides/Investigator_and_Research_Team/Updating_Your_Contact_Information_and_Profile.pdf__;!!F9wkZZsI-LA!EP6ZVkBgp6dgpBcqer21bFJfJzXrVOPEeWL4aRZozP4DMpt3mzmb18n6eTLPOjG1vlXGfeWbOxRS3BRi4hTnwFA38TN27iYPK4wScg$" TargetMode="External"/><Relationship Id="rId4" Type="http://schemas.openxmlformats.org/officeDocument/2006/relationships/hyperlink" Target="https://urldefense.com/v3/__https:/bruinirb.research.ucla.edu/IRB/sd/Rooms/DisplayPages/LayoutInitial?Container=com.webridge.entity.Entity*5BOID*5B5622F8B5E5CE11EBD48033F9373A0D00*5D*5D__;JSUlJQ!!F9wkZZsI-LA!EP6ZVkBgp6dgpBcqer21bFJfJzXrVOPEeWL4aRZozP4DMpt3mzmb18n6eTLPOjG1vlXGfeWbOxRS3BRi4hTnwFA38TN27iZy2z--9g$"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osp.od.nih.gov/policies/artificial-intelligence/"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grants.nih.gov/grants/guide/notice-files/NOT-OD-23-182.html"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dedicatedcorporatesolutions.com/dcs" TargetMode="Externa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commons.wikimedia.org/wiki/File:Another_Airplane!_(4676723312).jpg" TargetMode="External"/><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uclahealth.org/family-medicine/for-research-employe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uclahealth.org/sites/default/files/documents/ab/proposal-intake-form-2-15-24.docx?f=c231cc82"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41"/>
        <p:cNvGrpSpPr/>
        <p:nvPr/>
      </p:nvGrpSpPr>
      <p:grpSpPr>
        <a:xfrm>
          <a:off x="0" y="0"/>
          <a:ext cx="0" cy="0"/>
          <a:chOff x="0" y="0"/>
          <a:chExt cx="0" cy="0"/>
        </a:xfrm>
      </p:grpSpPr>
      <p:sp>
        <p:nvSpPr>
          <p:cNvPr id="3" name="Rectangle 2"/>
          <p:cNvSpPr/>
          <p:nvPr/>
        </p:nvSpPr>
        <p:spPr>
          <a:xfrm>
            <a:off x="1" y="2064123"/>
            <a:ext cx="9144000" cy="104978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Google Shape;145;p1"/>
          <p:cNvSpPr txBox="1">
            <a:spLocks noGrp="1"/>
          </p:cNvSpPr>
          <p:nvPr>
            <p:ph type="body" idx="4294967295"/>
          </p:nvPr>
        </p:nvSpPr>
        <p:spPr>
          <a:xfrm>
            <a:off x="4304714" y="1357295"/>
            <a:ext cx="4699260" cy="2357568"/>
          </a:xfrm>
          <a:prstGeom prst="rect">
            <a:avLst/>
          </a:prstGeom>
          <a:noFill/>
          <a:ln>
            <a:noFill/>
          </a:ln>
        </p:spPr>
        <p:txBody>
          <a:bodyPr spcFirstLastPara="1" wrap="square" lIns="0" tIns="0" rIns="0" bIns="0" anchor="ctr" anchorCtr="0">
            <a:spAutoFit/>
          </a:bodyPr>
          <a:lstStyle/>
          <a:p>
            <a:pPr marL="0" lvl="0" indent="0" algn="ctr" rtl="0">
              <a:lnSpc>
                <a:spcPct val="90000"/>
              </a:lnSpc>
              <a:spcBef>
                <a:spcPts val="0"/>
              </a:spcBef>
              <a:spcAft>
                <a:spcPts val="0"/>
              </a:spcAft>
              <a:buClr>
                <a:srgbClr val="FFDD7F"/>
              </a:buClr>
              <a:buSzPts val="3200"/>
              <a:buNone/>
            </a:pPr>
            <a:r>
              <a:rPr lang="en-US" sz="3200" dirty="0">
                <a:solidFill>
                  <a:schemeClr val="bg1"/>
                </a:solidFill>
                <a:effectLst>
                  <a:outerShdw blurRad="50800" dist="50800" dir="5400000" algn="ctr" rotWithShape="0">
                    <a:schemeClr val="tx1">
                      <a:lumMod val="50000"/>
                    </a:schemeClr>
                  </a:outerShdw>
                </a:effectLst>
                <a:latin typeface="+mj-lt"/>
              </a:rPr>
              <a:t>Family Medicine Research Unit </a:t>
            </a:r>
            <a:endParaRPr sz="3200" dirty="0">
              <a:solidFill>
                <a:schemeClr val="bg1"/>
              </a:solidFill>
              <a:effectLst>
                <a:outerShdw blurRad="50800" dist="50800" dir="5400000" algn="ctr" rotWithShape="0">
                  <a:schemeClr val="tx1">
                    <a:lumMod val="50000"/>
                  </a:schemeClr>
                </a:outerShdw>
              </a:effectLst>
              <a:latin typeface="+mj-lt"/>
            </a:endParaRPr>
          </a:p>
          <a:p>
            <a:pPr marL="0" lvl="0" indent="0" algn="ctr" rtl="0">
              <a:lnSpc>
                <a:spcPct val="90000"/>
              </a:lnSpc>
              <a:spcBef>
                <a:spcPts val="750"/>
              </a:spcBef>
              <a:spcAft>
                <a:spcPts val="0"/>
              </a:spcAft>
              <a:buClr>
                <a:srgbClr val="FFDD7F"/>
              </a:buClr>
              <a:buSzPts val="3200"/>
              <a:buNone/>
            </a:pPr>
            <a:r>
              <a:rPr lang="en-US" sz="3200" dirty="0">
                <a:solidFill>
                  <a:schemeClr val="bg1"/>
                </a:solidFill>
                <a:effectLst>
                  <a:outerShdw blurRad="50800" dist="50800" dir="5400000" algn="ctr" rotWithShape="0">
                    <a:schemeClr val="tx1">
                      <a:lumMod val="50000"/>
                    </a:schemeClr>
                  </a:outerShdw>
                </a:effectLst>
                <a:latin typeface="+mj-lt"/>
              </a:rPr>
              <a:t>Monthly Meeting </a:t>
            </a:r>
          </a:p>
          <a:p>
            <a:pPr marL="0" lvl="0" indent="0" algn="ctr" rtl="0">
              <a:lnSpc>
                <a:spcPct val="90000"/>
              </a:lnSpc>
              <a:spcBef>
                <a:spcPts val="750"/>
              </a:spcBef>
              <a:spcAft>
                <a:spcPts val="0"/>
              </a:spcAft>
              <a:buClr>
                <a:srgbClr val="FFDD7F"/>
              </a:buClr>
              <a:buSzPts val="3200"/>
              <a:buNone/>
            </a:pPr>
            <a:endParaRPr lang="en-US" sz="2000" dirty="0">
              <a:solidFill>
                <a:schemeClr val="bg1"/>
              </a:solidFill>
              <a:latin typeface="+mj-lt"/>
            </a:endParaRPr>
          </a:p>
          <a:p>
            <a:pPr marL="0" lvl="0" indent="0" algn="ctr" rtl="0">
              <a:lnSpc>
                <a:spcPct val="90000"/>
              </a:lnSpc>
              <a:spcBef>
                <a:spcPts val="750"/>
              </a:spcBef>
              <a:spcAft>
                <a:spcPts val="0"/>
              </a:spcAft>
              <a:buClr>
                <a:srgbClr val="FF9900"/>
              </a:buClr>
              <a:buSzPts val="3200"/>
              <a:buNone/>
            </a:pPr>
            <a:r>
              <a:rPr lang="en-US" sz="3200" b="1" dirty="0">
                <a:solidFill>
                  <a:schemeClr val="bg1"/>
                </a:solidFill>
                <a:latin typeface="+mj-lt"/>
              </a:rPr>
              <a:t>September 2024</a:t>
            </a:r>
            <a:endParaRPr b="1" dirty="0">
              <a:solidFill>
                <a:schemeClr val="bg1"/>
              </a:solidFill>
              <a:latin typeface="+mj-lt"/>
            </a:endParaRPr>
          </a:p>
        </p:txBody>
      </p:sp>
      <p:pic>
        <p:nvPicPr>
          <p:cNvPr id="146" name="Google Shape;146;p1"/>
          <p:cNvPicPr preferRelativeResize="0"/>
          <p:nvPr/>
        </p:nvPicPr>
        <p:blipFill rotWithShape="1">
          <a:blip r:embed="rId3">
            <a:alphaModFix/>
          </a:blip>
          <a:srcRect/>
          <a:stretch/>
        </p:blipFill>
        <p:spPr>
          <a:xfrm>
            <a:off x="-180776" y="-134475"/>
            <a:ext cx="5486411" cy="981458"/>
          </a:xfrm>
          <a:prstGeom prst="rect">
            <a:avLst/>
          </a:prstGeom>
          <a:noFill/>
          <a:ln>
            <a:noFill/>
          </a:ln>
        </p:spPr>
      </p:pic>
      <p:pic>
        <p:nvPicPr>
          <p:cNvPr id="1026" name="Picture 2" descr="10 best apple orchards in the U.S., according to readers">
            <a:extLst>
              <a:ext uri="{FF2B5EF4-FFF2-40B4-BE49-F238E27FC236}">
                <a16:creationId xmlns:a16="http://schemas.microsoft.com/office/drawing/2014/main" id="{003A3A32-0C76-208F-B7CE-D9E095E4A8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 y="1060026"/>
            <a:ext cx="4535171" cy="30234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2A2963-5F3E-15DB-B01A-540AF0261487}"/>
              </a:ext>
            </a:extLst>
          </p:cNvPr>
          <p:cNvSpPr>
            <a:spLocks noGrp="1"/>
          </p:cNvSpPr>
          <p:nvPr>
            <p:ph type="sldNum" idx="12"/>
          </p:nvPr>
        </p:nvSpPr>
        <p:spPr/>
        <p:txBody>
          <a:bodyPr/>
          <a:lstStyle/>
          <a:p>
            <a:fld id="{00000000-1234-1234-1234-123412341234}" type="slidenum">
              <a:rPr lang="en-US" smtClean="0"/>
              <a:pPr/>
              <a:t>10</a:t>
            </a:fld>
            <a:endParaRPr lang="en-US"/>
          </a:p>
        </p:txBody>
      </p:sp>
      <p:sp>
        <p:nvSpPr>
          <p:cNvPr id="4" name="Text Placeholder 3">
            <a:extLst>
              <a:ext uri="{FF2B5EF4-FFF2-40B4-BE49-F238E27FC236}">
                <a16:creationId xmlns:a16="http://schemas.microsoft.com/office/drawing/2014/main" id="{D5CDF773-B85E-B17F-DEFC-D47B6F51ED06}"/>
              </a:ext>
            </a:extLst>
          </p:cNvPr>
          <p:cNvSpPr>
            <a:spLocks noGrp="1"/>
          </p:cNvSpPr>
          <p:nvPr>
            <p:ph type="body" idx="2"/>
          </p:nvPr>
        </p:nvSpPr>
        <p:spPr/>
        <p:txBody>
          <a:bodyPr/>
          <a:lstStyle/>
          <a:p>
            <a:endParaRPr lang="en-US"/>
          </a:p>
        </p:txBody>
      </p:sp>
      <p:sp>
        <p:nvSpPr>
          <p:cNvPr id="5" name="Picture Placeholder 4">
            <a:extLst>
              <a:ext uri="{FF2B5EF4-FFF2-40B4-BE49-F238E27FC236}">
                <a16:creationId xmlns:a16="http://schemas.microsoft.com/office/drawing/2014/main" id="{3E1B6275-EF4C-CA08-441D-2CF949207088}"/>
              </a:ext>
            </a:extLst>
          </p:cNvPr>
          <p:cNvSpPr>
            <a:spLocks noGrp="1"/>
          </p:cNvSpPr>
          <p:nvPr>
            <p:ph type="pic" idx="3"/>
          </p:nvPr>
        </p:nvSpPr>
        <p:spPr/>
        <p:txBody>
          <a:bodyPr/>
          <a:lstStyle/>
          <a:p>
            <a:endParaRPr lang="en-US"/>
          </a:p>
        </p:txBody>
      </p:sp>
      <p:sp>
        <p:nvSpPr>
          <p:cNvPr id="6" name="Title 5">
            <a:extLst>
              <a:ext uri="{FF2B5EF4-FFF2-40B4-BE49-F238E27FC236}">
                <a16:creationId xmlns:a16="http://schemas.microsoft.com/office/drawing/2014/main" id="{BE1BD195-7E4A-33C3-5E0D-B6585F90DF14}"/>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CCD8CD4B-D33F-5138-F5D6-0C1CFD38C51C}"/>
              </a:ext>
            </a:extLst>
          </p:cNvPr>
          <p:cNvPicPr>
            <a:picLocks noChangeAspect="1"/>
          </p:cNvPicPr>
          <p:nvPr/>
        </p:nvPicPr>
        <p:blipFill rotWithShape="1">
          <a:blip r:embed="rId2"/>
          <a:srcRect l="1" r="-3184"/>
          <a:stretch/>
        </p:blipFill>
        <p:spPr>
          <a:xfrm>
            <a:off x="3088946" y="522682"/>
            <a:ext cx="5928054" cy="4597958"/>
          </a:xfrm>
          <a:prstGeom prst="rect">
            <a:avLst/>
          </a:prstGeom>
          <a:solidFill>
            <a:schemeClr val="bg1"/>
          </a:solidFill>
        </p:spPr>
      </p:pic>
      <p:pic>
        <p:nvPicPr>
          <p:cNvPr id="10" name="Picture 9">
            <a:extLst>
              <a:ext uri="{FF2B5EF4-FFF2-40B4-BE49-F238E27FC236}">
                <a16:creationId xmlns:a16="http://schemas.microsoft.com/office/drawing/2014/main" id="{0DA0C6F2-22D1-2E91-99F8-F702A4161078}"/>
              </a:ext>
            </a:extLst>
          </p:cNvPr>
          <p:cNvPicPr>
            <a:picLocks noChangeAspect="1"/>
          </p:cNvPicPr>
          <p:nvPr/>
        </p:nvPicPr>
        <p:blipFill rotWithShape="1">
          <a:blip r:embed="rId3"/>
          <a:srcRect r="3433"/>
          <a:stretch/>
        </p:blipFill>
        <p:spPr>
          <a:xfrm>
            <a:off x="311149" y="522682"/>
            <a:ext cx="2777797" cy="1461853"/>
          </a:xfrm>
          <a:prstGeom prst="rect">
            <a:avLst/>
          </a:prstGeom>
        </p:spPr>
      </p:pic>
      <p:pic>
        <p:nvPicPr>
          <p:cNvPr id="9" name="Graphic 8" descr="Comment Important outline">
            <a:extLst>
              <a:ext uri="{FF2B5EF4-FFF2-40B4-BE49-F238E27FC236}">
                <a16:creationId xmlns:a16="http://schemas.microsoft.com/office/drawing/2014/main" id="{A5C7D0E9-2EEC-8CFD-B191-C2B880B182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1723941"/>
            <a:ext cx="3291840" cy="3108960"/>
          </a:xfrm>
          <a:prstGeom prst="rect">
            <a:avLst/>
          </a:prstGeom>
          <a:ln>
            <a:noFill/>
          </a:ln>
        </p:spPr>
      </p:pic>
      <p:sp>
        <p:nvSpPr>
          <p:cNvPr id="7" name="TextBox 6">
            <a:extLst>
              <a:ext uri="{FF2B5EF4-FFF2-40B4-BE49-F238E27FC236}">
                <a16:creationId xmlns:a16="http://schemas.microsoft.com/office/drawing/2014/main" id="{54BC6B0C-4DBC-4B01-81B1-32FBB00CF966}"/>
              </a:ext>
            </a:extLst>
          </p:cNvPr>
          <p:cNvSpPr txBox="1"/>
          <p:nvPr/>
        </p:nvSpPr>
        <p:spPr>
          <a:xfrm>
            <a:off x="548640" y="2506133"/>
            <a:ext cx="2174240" cy="1077218"/>
          </a:xfrm>
          <a:prstGeom prst="rect">
            <a:avLst/>
          </a:prstGeom>
          <a:solidFill>
            <a:schemeClr val="bg1"/>
          </a:solidFill>
        </p:spPr>
        <p:txBody>
          <a:bodyPr wrap="square">
            <a:spAutoFit/>
          </a:bodyPr>
          <a:lstStyle/>
          <a:p>
            <a:pPr algn="ctr">
              <a:spcBef>
                <a:spcPts val="1200"/>
              </a:spcBef>
            </a:pPr>
            <a:r>
              <a:rPr lang="en-US" sz="1600" b="1" dirty="0">
                <a:solidFill>
                  <a:srgbClr val="FF0000"/>
                </a:solidFill>
              </a:rPr>
              <a:t>Aim to submit a complete proposal, not just minimum documents required</a:t>
            </a:r>
          </a:p>
        </p:txBody>
      </p:sp>
    </p:spTree>
    <p:extLst>
      <p:ext uri="{BB962C8B-B14F-4D97-AF65-F5344CB8AC3E}">
        <p14:creationId xmlns:p14="http://schemas.microsoft.com/office/powerpoint/2010/main" val="89800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11</a:t>
            </a:fld>
            <a:endParaRPr lang="en-US"/>
          </a:p>
        </p:txBody>
      </p:sp>
      <p:pic>
        <p:nvPicPr>
          <p:cNvPr id="6146" name="Picture 2" descr="RDSS">
            <a:extLst>
              <a:ext uri="{FF2B5EF4-FFF2-40B4-BE49-F238E27FC236}">
                <a16:creationId xmlns:a16="http://schemas.microsoft.com/office/drawing/2014/main" id="{BF952A7E-D15C-F087-1850-392A31A7BD26}"/>
              </a:ext>
            </a:extLst>
          </p:cNvPr>
          <p:cNvPicPr>
            <a:picLocks noChangeAspect="1" noChangeArrowheads="1"/>
          </p:cNvPicPr>
          <p:nvPr/>
        </p:nvPicPr>
        <p:blipFill>
          <a:blip r:link="rId2">
            <a:extLst>
              <a:ext uri="{28A0092B-C50C-407E-A947-70E740481C1C}">
                <a14:useLocalDpi xmlns:a14="http://schemas.microsoft.com/office/drawing/2010/main" val="0"/>
              </a:ext>
            </a:extLst>
          </a:blip>
          <a:srcRect/>
          <a:stretch>
            <a:fillRect/>
          </a:stretch>
        </p:blipFill>
        <p:spPr bwMode="auto">
          <a:xfrm>
            <a:off x="247583" y="326620"/>
            <a:ext cx="6000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C544E68C-FD30-70C9-B6DA-AF914C7E8E9B}"/>
              </a:ext>
            </a:extLst>
          </p:cNvPr>
          <p:cNvSpPr>
            <a:spLocks noGrp="1"/>
          </p:cNvSpPr>
          <p:nvPr>
            <p:ph type="body" idx="1"/>
          </p:nvPr>
        </p:nvSpPr>
        <p:spPr>
          <a:xfrm>
            <a:off x="581296" y="1312817"/>
            <a:ext cx="8190413" cy="3441968"/>
          </a:xfrm>
        </p:spPr>
        <p:txBody>
          <a:bodyPr/>
          <a:lstStyle/>
          <a:p>
            <a:pPr marL="285750" marR="0" indent="-285750">
              <a:spcBef>
                <a:spcPts val="0"/>
              </a:spcBef>
              <a:spcAft>
                <a:spcPts val="1000"/>
              </a:spcAft>
              <a:buFont typeface="Arial" panose="020B0604020202020204" pitchFamily="34" charset="0"/>
              <a:buChar char="•"/>
            </a:pPr>
            <a:r>
              <a:rPr lang="en-US" dirty="0">
                <a:solidFill>
                  <a:srgbClr val="4A4A4A"/>
                </a:solidFill>
                <a:effectLst/>
                <a:ea typeface="MS PGothic" panose="020B0600070205080204" pitchFamily="34" charset="-128"/>
                <a:cs typeface="MS PGothic" panose="020B0600070205080204" pitchFamily="34" charset="-128"/>
              </a:rPr>
              <a:t>Available starting September 4, 2024</a:t>
            </a:r>
          </a:p>
          <a:p>
            <a:pPr marL="285750" marR="0" indent="-285750">
              <a:spcBef>
                <a:spcPts val="0"/>
              </a:spcBef>
              <a:spcAft>
                <a:spcPts val="1000"/>
              </a:spcAft>
              <a:buFont typeface="Arial" panose="020B0604020202020204" pitchFamily="34" charset="0"/>
              <a:buChar char="•"/>
            </a:pPr>
            <a:r>
              <a:rPr lang="en-US" dirty="0">
                <a:solidFill>
                  <a:srgbClr val="4A4A4A"/>
                </a:solidFill>
                <a:effectLst/>
                <a:ea typeface="MS PGothic" panose="020B0600070205080204" pitchFamily="34" charset="-128"/>
                <a:cs typeface="MS PGothic" panose="020B0600070205080204" pitchFamily="34" charset="-128"/>
              </a:rPr>
              <a:t>Centrally managed, secure, scalable data storage solution that is mountable as a local network share and accessible with your </a:t>
            </a:r>
            <a:r>
              <a:rPr lang="en-US" dirty="0" err="1">
                <a:solidFill>
                  <a:srgbClr val="4A4A4A"/>
                </a:solidFill>
                <a:effectLst/>
                <a:ea typeface="MS PGothic" panose="020B0600070205080204" pitchFamily="34" charset="-128"/>
                <a:cs typeface="MS PGothic" panose="020B0600070205080204" pitchFamily="34" charset="-128"/>
              </a:rPr>
              <a:t>Mednet</a:t>
            </a:r>
            <a:r>
              <a:rPr lang="en-US" dirty="0">
                <a:solidFill>
                  <a:srgbClr val="4A4A4A"/>
                </a:solidFill>
                <a:effectLst/>
                <a:ea typeface="MS PGothic" panose="020B0600070205080204" pitchFamily="34" charset="-128"/>
                <a:cs typeface="MS PGothic" panose="020B0600070205080204" pitchFamily="34" charset="-128"/>
              </a:rPr>
              <a:t> username and password on-site or remotely via VPN.</a:t>
            </a:r>
            <a:endParaRPr lang="en-US" dirty="0">
              <a:effectLst/>
              <a:ea typeface="MS PGothic" panose="020B0600070205080204" pitchFamily="34" charset="-128"/>
              <a:cs typeface="MS PGothic" panose="020B0600070205080204" pitchFamily="34" charset="-128"/>
            </a:endParaRPr>
          </a:p>
          <a:p>
            <a:pPr marL="285750" marR="0" indent="-285750">
              <a:spcBef>
                <a:spcPts val="0"/>
              </a:spcBef>
              <a:spcAft>
                <a:spcPts val="1000"/>
              </a:spcAft>
              <a:buFont typeface="Arial" panose="020B0604020202020204" pitchFamily="34" charset="0"/>
              <a:buChar char="•"/>
            </a:pPr>
            <a:r>
              <a:rPr lang="en-US" dirty="0">
                <a:solidFill>
                  <a:srgbClr val="4A4A4A"/>
                </a:solidFill>
                <a:effectLst/>
                <a:ea typeface="MS PGothic" panose="020B0600070205080204" pitchFamily="34" charset="-128"/>
                <a:cs typeface="MS PGothic" panose="020B0600070205080204" pitchFamily="34" charset="-128"/>
              </a:rPr>
              <a:t>All senate series research faculty members are eligible to request and access RDSS storage. Eligible DGSOM faculty will receive at least 5TB of storage at no cost with the option to purchase additional storage as needed.</a:t>
            </a:r>
            <a:endParaRPr lang="en-US" dirty="0">
              <a:effectLst/>
              <a:ea typeface="MS PGothic" panose="020B0600070205080204" pitchFamily="34" charset="-128"/>
              <a:cs typeface="MS PGothic" panose="020B0600070205080204" pitchFamily="34" charset="-128"/>
            </a:endParaRPr>
          </a:p>
          <a:p>
            <a:pPr marL="285750" marR="0" indent="-285750">
              <a:spcBef>
                <a:spcPts val="0"/>
              </a:spcBef>
              <a:spcAft>
                <a:spcPts val="1000"/>
              </a:spcAft>
              <a:buFont typeface="Arial" panose="020B0604020202020204" pitchFamily="34" charset="0"/>
              <a:buChar char="•"/>
            </a:pPr>
            <a:r>
              <a:rPr lang="en-US" dirty="0">
                <a:solidFill>
                  <a:srgbClr val="4A4A4A"/>
                </a:solidFill>
                <a:effectLst/>
                <a:ea typeface="MS PGothic" panose="020B0600070205080204" pitchFamily="34" charset="-128"/>
                <a:cs typeface="MS PGothic" panose="020B0600070205080204" pitchFamily="34" charset="-128"/>
              </a:rPr>
              <a:t>RDSS is best for research data containing large files that is actively used and needs to be readily available to all lab members. This complements our Box offering which is best for smaller files that need to be shared externally and/or requires real-time collaborative editing. While RDSS is compliant with </a:t>
            </a:r>
            <a:r>
              <a:rPr lang="en-US" u="none" strike="noStrike" dirty="0">
                <a:solidFill>
                  <a:srgbClr val="005587"/>
                </a:solidFill>
                <a:effectLst/>
                <a:ea typeface="MS PGothic" panose="020B0600070205080204" pitchFamily="34" charset="-128"/>
                <a:cs typeface="MS PGothic" panose="020B0600070205080204" pitchFamily="34" charset="-128"/>
                <a:hlinkClick r:id="rId3"/>
              </a:rPr>
              <a:t>UC data security policies for restricted and protected data,</a:t>
            </a:r>
            <a:r>
              <a:rPr lang="en-US" dirty="0">
                <a:solidFill>
                  <a:srgbClr val="4A4A4A"/>
                </a:solidFill>
                <a:effectLst/>
                <a:ea typeface="MS PGothic" panose="020B0600070205080204" pitchFamily="34" charset="-128"/>
                <a:cs typeface="MS PGothic" panose="020B0600070205080204" pitchFamily="34" charset="-128"/>
              </a:rPr>
              <a:t> identified UCLA Health patient data will remain in ULEAD, the UCLA Health IT secure enclave environment. </a:t>
            </a:r>
            <a:endParaRPr lang="en-US" dirty="0">
              <a:ea typeface="MS PGothic" panose="020B0600070205080204" pitchFamily="34" charset="-128"/>
              <a:cs typeface="MS PGothic" panose="020B0600070205080204" pitchFamily="34" charset="-128"/>
            </a:endParaRPr>
          </a:p>
          <a:p>
            <a:pPr marL="285750" marR="0" indent="-285750">
              <a:spcBef>
                <a:spcPts val="0"/>
              </a:spcBef>
              <a:spcAft>
                <a:spcPts val="1000"/>
              </a:spcAft>
              <a:buFont typeface="Arial" panose="020B0604020202020204" pitchFamily="34" charset="0"/>
              <a:buChar char="•"/>
            </a:pPr>
            <a:r>
              <a:rPr lang="en-US" dirty="0">
                <a:solidFill>
                  <a:srgbClr val="4A4A4A"/>
                </a:solidFill>
                <a:effectLst/>
                <a:ea typeface="MS PGothic" panose="020B0600070205080204" pitchFamily="34" charset="-128"/>
                <a:cs typeface="MS PGothic" panose="020B0600070205080204" pitchFamily="34" charset="-128"/>
              </a:rPr>
              <a:t>For additional storage options, please review the </a:t>
            </a:r>
            <a:r>
              <a:rPr lang="en-US" u="none" strike="noStrike" dirty="0">
                <a:solidFill>
                  <a:srgbClr val="005587"/>
                </a:solidFill>
                <a:effectLst/>
                <a:ea typeface="MS PGothic" panose="020B0600070205080204" pitchFamily="34" charset="-128"/>
                <a:cs typeface="MS PGothic" panose="020B0600070205080204" pitchFamily="34" charset="-128"/>
                <a:hlinkClick r:id="rId4"/>
              </a:rPr>
              <a:t>available storage solutions</a:t>
            </a:r>
            <a:endParaRPr lang="en-US" dirty="0"/>
          </a:p>
        </p:txBody>
      </p:sp>
    </p:spTree>
    <p:extLst>
      <p:ext uri="{BB962C8B-B14F-4D97-AF65-F5344CB8AC3E}">
        <p14:creationId xmlns:p14="http://schemas.microsoft.com/office/powerpoint/2010/main" val="2142171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12</a:t>
            </a:fld>
            <a:endParaRPr lang="en-US"/>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err="1">
                <a:solidFill>
                  <a:srgbClr val="000000"/>
                </a:solidFill>
              </a:rPr>
              <a:t>BruinIRB</a:t>
            </a:r>
            <a:endParaRPr lang="en-US" dirty="0">
              <a:solidFill>
                <a:srgbClr val="000000"/>
              </a:solidFill>
            </a:endParaRPr>
          </a:p>
        </p:txBody>
      </p:sp>
      <p:sp>
        <p:nvSpPr>
          <p:cNvPr id="9" name="TextBox 8">
            <a:extLst>
              <a:ext uri="{FF2B5EF4-FFF2-40B4-BE49-F238E27FC236}">
                <a16:creationId xmlns:a16="http://schemas.microsoft.com/office/drawing/2014/main" id="{133919BD-50FC-6DAD-A4F9-AF411135D045}"/>
              </a:ext>
            </a:extLst>
          </p:cNvPr>
          <p:cNvSpPr txBox="1"/>
          <p:nvPr/>
        </p:nvSpPr>
        <p:spPr>
          <a:xfrm>
            <a:off x="512716" y="1231719"/>
            <a:ext cx="8027126" cy="3416320"/>
          </a:xfrm>
          <a:prstGeom prst="rect">
            <a:avLst/>
          </a:prstGeom>
          <a:noFill/>
        </p:spPr>
        <p:txBody>
          <a:bodyPr wrap="square">
            <a:spAutoFit/>
          </a:bodyPr>
          <a:lstStyle/>
          <a:p>
            <a:pPr marL="227013" marR="0" lvl="0" indent="-227013">
              <a:spcBef>
                <a:spcPts val="0"/>
              </a:spcBef>
              <a:spcAft>
                <a:spcPts val="0"/>
              </a:spcAft>
              <a:tabLst>
                <a:tab pos="227013" algn="l"/>
              </a:tabLst>
            </a:pPr>
            <a:r>
              <a:rPr lang="en-US" sz="1200" b="1" dirty="0">
                <a:solidFill>
                  <a:srgbClr val="000000"/>
                </a:solidFill>
                <a:effectLst/>
                <a:latin typeface="Arial" panose="020B0604020202020204" pitchFamily="34" charset="0"/>
                <a:ea typeface="Times New Roman" panose="02020603050405020304" pitchFamily="18" charset="0"/>
              </a:rPr>
              <a:t>1. 	</a:t>
            </a:r>
            <a:r>
              <a:rPr lang="en-US" sz="1200" b="1" dirty="0" err="1">
                <a:solidFill>
                  <a:srgbClr val="000000"/>
                </a:solidFill>
                <a:effectLst/>
                <a:latin typeface="Arial" panose="020B0604020202020204" pitchFamily="34" charset="0"/>
                <a:ea typeface="Times New Roman" panose="02020603050405020304" pitchFamily="18" charset="0"/>
              </a:rPr>
              <a:t>BruinIRB</a:t>
            </a:r>
            <a:r>
              <a:rPr lang="en-US" sz="1200" b="1" dirty="0">
                <a:solidFill>
                  <a:srgbClr val="000000"/>
                </a:solidFill>
                <a:effectLst/>
                <a:latin typeface="Arial" panose="020B0604020202020204" pitchFamily="34" charset="0"/>
                <a:ea typeface="Times New Roman" panose="02020603050405020304" pitchFamily="18" charset="0"/>
              </a:rPr>
              <a:t> will be Live for NEW Study Submissions on September 9, 2024</a:t>
            </a:r>
            <a:endParaRPr lang="en-US" sz="1200" dirty="0">
              <a:effectLst/>
              <a:latin typeface="Calibri" panose="020F0502020204030204" pitchFamily="34" charset="0"/>
              <a:ea typeface="Calibri" panose="020F0502020204030204" pitchFamily="34" charset="0"/>
            </a:endParaRPr>
          </a:p>
          <a:p>
            <a:pPr marL="574675" marR="0" lvl="0" indent="-23495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rPr>
              <a:t>Starting Monday, September 9, 2024, all new study submissions must be submitted in </a:t>
            </a:r>
            <a:r>
              <a:rPr lang="en-US" sz="1200" u="sng" dirty="0" err="1">
                <a:solidFill>
                  <a:srgbClr val="0563C1"/>
                </a:solidFill>
                <a:effectLst/>
                <a:latin typeface="Arial" panose="020B0604020202020204" pitchFamily="34" charset="0"/>
                <a:ea typeface="Times New Roman" panose="02020603050405020304" pitchFamily="18" charset="0"/>
                <a:hlinkClick r:id="rId2"/>
              </a:rPr>
              <a:t>BruinIRB</a:t>
            </a:r>
            <a:r>
              <a:rPr lang="en-US" sz="1200" dirty="0">
                <a:solidFill>
                  <a:srgbClr val="000000"/>
                </a:solidFill>
                <a:effectLst/>
                <a:latin typeface="Arial" panose="020B0604020202020204" pitchFamily="34" charset="0"/>
                <a:ea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a:p>
            <a:pPr marL="574675" marR="0" lvl="0" indent="-23495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rPr>
              <a:t>If a new study application is created in </a:t>
            </a:r>
            <a:r>
              <a:rPr lang="en-US" sz="1200" dirty="0" err="1">
                <a:solidFill>
                  <a:srgbClr val="000000"/>
                </a:solidFill>
                <a:effectLst/>
                <a:latin typeface="Arial" panose="020B0604020202020204" pitchFamily="34" charset="0"/>
                <a:ea typeface="Times New Roman" panose="02020603050405020304" pitchFamily="18" charset="0"/>
              </a:rPr>
              <a:t>webIRB</a:t>
            </a:r>
            <a:r>
              <a:rPr lang="en-US" sz="1200" dirty="0">
                <a:solidFill>
                  <a:srgbClr val="000000"/>
                </a:solidFill>
                <a:effectLst/>
                <a:latin typeface="Arial" panose="020B0604020202020204" pitchFamily="34" charset="0"/>
                <a:ea typeface="Times New Roman" panose="02020603050405020304" pitchFamily="18" charset="0"/>
              </a:rPr>
              <a:t> on or before September 6, it can be finalized and submitted in </a:t>
            </a:r>
            <a:r>
              <a:rPr lang="en-US" sz="1200" dirty="0" err="1">
                <a:solidFill>
                  <a:srgbClr val="000000"/>
                </a:solidFill>
                <a:effectLst/>
                <a:latin typeface="Arial" panose="020B0604020202020204" pitchFamily="34" charset="0"/>
                <a:ea typeface="Times New Roman" panose="02020603050405020304" pitchFamily="18" charset="0"/>
              </a:rPr>
              <a:t>webIRB</a:t>
            </a:r>
            <a:r>
              <a:rPr lang="en-US" sz="1200" dirty="0">
                <a:solidFill>
                  <a:srgbClr val="000000"/>
                </a:solidFill>
                <a:effectLst/>
                <a:latin typeface="Arial" panose="020B0604020202020204" pitchFamily="34" charset="0"/>
                <a:ea typeface="Times New Roman" panose="02020603050405020304" pitchFamily="18" charset="0"/>
              </a:rPr>
              <a:t>. This application must be submitted to our office before the end of December 2024. </a:t>
            </a:r>
          </a:p>
          <a:p>
            <a:pPr marL="339725" marR="0" lvl="0">
              <a:spcBef>
                <a:spcPts val="0"/>
              </a:spcBef>
              <a:spcAft>
                <a:spcPts val="0"/>
              </a:spcAft>
              <a:buSzPts val="1000"/>
              <a:tabLst>
                <a:tab pos="457200" algn="l"/>
              </a:tabLst>
            </a:pPr>
            <a:endParaRPr lang="en-US" sz="1200" dirty="0">
              <a:effectLst/>
              <a:latin typeface="Calibri" panose="020F0502020204030204" pitchFamily="34" charset="0"/>
              <a:ea typeface="Calibri" panose="020F0502020204030204" pitchFamily="34" charset="0"/>
            </a:endParaRPr>
          </a:p>
          <a:p>
            <a:pPr marL="227013" marR="0" lvl="0" indent="-227013">
              <a:spcBef>
                <a:spcPts val="0"/>
              </a:spcBef>
              <a:spcAft>
                <a:spcPts val="0"/>
              </a:spcAft>
              <a:buFont typeface="+mj-lt"/>
              <a:buAutoNum type="arabicPeriod" startAt="2"/>
              <a:tabLst>
                <a:tab pos="457200" algn="l"/>
              </a:tabLst>
            </a:pPr>
            <a:r>
              <a:rPr lang="en-US" sz="1200" b="1" dirty="0" err="1">
                <a:solidFill>
                  <a:srgbClr val="000000"/>
                </a:solidFill>
                <a:effectLst/>
                <a:latin typeface="Arial" panose="020B0604020202020204" pitchFamily="34" charset="0"/>
                <a:ea typeface="Times New Roman" panose="02020603050405020304" pitchFamily="18" charset="0"/>
              </a:rPr>
              <a:t>BruinIRB</a:t>
            </a:r>
            <a:r>
              <a:rPr lang="en-US" sz="1200" b="1" dirty="0">
                <a:solidFill>
                  <a:srgbClr val="000000"/>
                </a:solidFill>
                <a:effectLst/>
                <a:latin typeface="Arial" panose="020B0604020202020204" pitchFamily="34" charset="0"/>
                <a:ea typeface="Times New Roman" panose="02020603050405020304" pitchFamily="18" charset="0"/>
              </a:rPr>
              <a:t> Migration for Existing Studies starting September 7, 2024</a:t>
            </a:r>
            <a:endParaRPr lang="en-US" sz="1200" dirty="0">
              <a:effectLst/>
              <a:latin typeface="Calibri" panose="020F0502020204030204" pitchFamily="34" charset="0"/>
              <a:ea typeface="Calibri" panose="020F0502020204030204" pitchFamily="34" charset="0"/>
            </a:endParaRPr>
          </a:p>
          <a:p>
            <a:pPr marL="574675" marR="0" lvl="0" indent="-227013">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rPr>
              <a:t>All active study submissions in </a:t>
            </a:r>
            <a:r>
              <a:rPr lang="en-US" sz="1200" dirty="0" err="1">
                <a:solidFill>
                  <a:srgbClr val="000000"/>
                </a:solidFill>
                <a:effectLst/>
                <a:latin typeface="Arial" panose="020B0604020202020204" pitchFamily="34" charset="0"/>
                <a:ea typeface="Times New Roman" panose="02020603050405020304" pitchFamily="18" charset="0"/>
              </a:rPr>
              <a:t>webIRB</a:t>
            </a:r>
            <a:r>
              <a:rPr lang="en-US" sz="1200" dirty="0">
                <a:solidFill>
                  <a:srgbClr val="000000"/>
                </a:solidFill>
                <a:effectLst/>
                <a:latin typeface="Arial" panose="020B0604020202020204" pitchFamily="34" charset="0"/>
                <a:ea typeface="Times New Roman" panose="02020603050405020304" pitchFamily="18" charset="0"/>
              </a:rPr>
              <a:t>, without an open Amendment, PAR, Continuing Review or Closure submission, will be migrated to </a:t>
            </a:r>
            <a:r>
              <a:rPr lang="en-US" sz="1200" dirty="0" err="1">
                <a:solidFill>
                  <a:srgbClr val="000000"/>
                </a:solidFill>
                <a:effectLst/>
                <a:latin typeface="Arial" panose="020B0604020202020204" pitchFamily="34" charset="0"/>
                <a:ea typeface="Times New Roman" panose="02020603050405020304" pitchFamily="18" charset="0"/>
              </a:rPr>
              <a:t>BruinIRB</a:t>
            </a:r>
            <a:r>
              <a:rPr lang="en-US" sz="1200" dirty="0">
                <a:solidFill>
                  <a:srgbClr val="000000"/>
                </a:solidFill>
                <a:effectLst/>
                <a:latin typeface="Arial" panose="020B0604020202020204" pitchFamily="34" charset="0"/>
                <a:ea typeface="Times New Roman" panose="02020603050405020304" pitchFamily="18" charset="0"/>
              </a:rPr>
              <a:t> starting September 7, 2024. See the </a:t>
            </a:r>
            <a:r>
              <a:rPr lang="en-US" sz="1200" u="sng" dirty="0">
                <a:solidFill>
                  <a:srgbClr val="0563C1"/>
                </a:solidFill>
                <a:effectLst/>
                <a:latin typeface="Arial" panose="020B0604020202020204" pitchFamily="34" charset="0"/>
                <a:ea typeface="Times New Roman" panose="02020603050405020304" pitchFamily="18" charset="0"/>
                <a:hlinkClick r:id="rId3"/>
              </a:rPr>
              <a:t>Migration Quick Guide</a:t>
            </a:r>
            <a:r>
              <a:rPr lang="en-US" sz="1200" dirty="0">
                <a:solidFill>
                  <a:srgbClr val="000000"/>
                </a:solidFill>
                <a:effectLst/>
                <a:latin typeface="Arial" panose="020B0604020202020204" pitchFamily="34" charset="0"/>
                <a:ea typeface="Times New Roman" panose="02020603050405020304" pitchFamily="18" charset="0"/>
              </a:rPr>
              <a:t> for additional information.</a:t>
            </a:r>
            <a:endParaRPr lang="en-US" sz="1200" dirty="0">
              <a:latin typeface="Calibri" panose="020F0502020204030204" pitchFamily="34" charset="0"/>
              <a:ea typeface="Times New Roman" panose="02020603050405020304" pitchFamily="18" charset="0"/>
            </a:endParaRPr>
          </a:p>
          <a:p>
            <a:pPr marL="574675" marR="0" lvl="0" indent="-227013">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rPr>
              <a:t>You will receive an email notification when your study is transferred to </a:t>
            </a:r>
            <a:r>
              <a:rPr lang="en-US" sz="1200" dirty="0" err="1">
                <a:solidFill>
                  <a:srgbClr val="000000"/>
                </a:solidFill>
                <a:effectLst/>
                <a:latin typeface="Arial" panose="020B0604020202020204" pitchFamily="34" charset="0"/>
                <a:ea typeface="Times New Roman" panose="02020603050405020304" pitchFamily="18" charset="0"/>
              </a:rPr>
              <a:t>BruinIRB</a:t>
            </a:r>
            <a:r>
              <a:rPr lang="en-US" sz="1200" dirty="0">
                <a:solidFill>
                  <a:srgbClr val="000000"/>
                </a:solidFill>
                <a:effectLst/>
                <a:latin typeface="Arial" panose="020B0604020202020204" pitchFamily="34" charset="0"/>
                <a:ea typeface="Times New Roman" panose="02020603050405020304" pitchFamily="18" charset="0"/>
              </a:rPr>
              <a:t>. The migration will also be documented in the </a:t>
            </a:r>
            <a:r>
              <a:rPr lang="en-US" sz="1200" dirty="0" err="1">
                <a:solidFill>
                  <a:srgbClr val="000000"/>
                </a:solidFill>
                <a:effectLst/>
                <a:latin typeface="Arial" panose="020B0604020202020204" pitchFamily="34" charset="0"/>
                <a:ea typeface="Times New Roman" panose="02020603050405020304" pitchFamily="18" charset="0"/>
              </a:rPr>
              <a:t>webIRB</a:t>
            </a:r>
            <a:r>
              <a:rPr lang="en-US" sz="1200" dirty="0">
                <a:solidFill>
                  <a:srgbClr val="000000"/>
                </a:solidFill>
                <a:effectLst/>
                <a:latin typeface="Arial" panose="020B0604020202020204" pitchFamily="34" charset="0"/>
                <a:ea typeface="Times New Roman" panose="02020603050405020304" pitchFamily="18" charset="0"/>
              </a:rPr>
              <a:t> study history.</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b="1" dirty="0">
                <a:solidFill>
                  <a:srgbClr val="000000"/>
                </a:solidFill>
                <a:effectLst/>
                <a:latin typeface="Arial" panose="020B0604020202020204" pitchFamily="34" charset="0"/>
                <a:ea typeface="Times New Roman" panose="02020603050405020304" pitchFamily="18" charset="0"/>
              </a:rPr>
              <a:t> </a:t>
            </a:r>
            <a:endParaRPr lang="en-US" sz="1200" dirty="0">
              <a:effectLst/>
              <a:latin typeface="Calibri" panose="020F0502020204030204" pitchFamily="34" charset="0"/>
              <a:ea typeface="Calibri" panose="020F0502020204030204" pitchFamily="34" charset="0"/>
            </a:endParaRPr>
          </a:p>
          <a:p>
            <a:pPr marL="227013" marR="0" lvl="0" indent="-227013">
              <a:spcBef>
                <a:spcPts val="0"/>
              </a:spcBef>
              <a:spcAft>
                <a:spcPts val="0"/>
              </a:spcAft>
              <a:buFont typeface="+mj-lt"/>
              <a:buAutoNum type="arabicPeriod" startAt="3"/>
              <a:tabLst>
                <a:tab pos="457200" algn="l"/>
              </a:tabLst>
            </a:pPr>
            <a:r>
              <a:rPr lang="en-US" sz="1200" b="1" dirty="0" err="1">
                <a:solidFill>
                  <a:srgbClr val="000000"/>
                </a:solidFill>
                <a:effectLst/>
                <a:latin typeface="Arial" panose="020B0604020202020204" pitchFamily="34" charset="0"/>
                <a:ea typeface="Times New Roman" panose="02020603050405020304" pitchFamily="18" charset="0"/>
              </a:rPr>
              <a:t>BruinIRB</a:t>
            </a:r>
            <a:r>
              <a:rPr lang="en-US" sz="1200" b="1" dirty="0">
                <a:solidFill>
                  <a:srgbClr val="000000"/>
                </a:solidFill>
                <a:effectLst/>
                <a:latin typeface="Arial" panose="020B0604020202020204" pitchFamily="34" charset="0"/>
                <a:ea typeface="Times New Roman" panose="02020603050405020304" pitchFamily="18" charset="0"/>
              </a:rPr>
              <a:t> Accounts and Contact Information</a:t>
            </a:r>
            <a:endParaRPr lang="en-US" sz="1200" dirty="0">
              <a:effectLst/>
              <a:latin typeface="Calibri" panose="020F0502020204030204" pitchFamily="34" charset="0"/>
              <a:ea typeface="Calibri" panose="020F0502020204030204" pitchFamily="34" charset="0"/>
            </a:endParaRPr>
          </a:p>
          <a:p>
            <a:pPr marL="574675" marR="0" lvl="0" indent="-23495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rPr>
              <a:t>Users with active </a:t>
            </a:r>
            <a:r>
              <a:rPr lang="en-US" sz="1200" dirty="0" err="1">
                <a:solidFill>
                  <a:srgbClr val="000000"/>
                </a:solidFill>
                <a:effectLst/>
                <a:latin typeface="Arial" panose="020B0604020202020204" pitchFamily="34" charset="0"/>
                <a:ea typeface="Times New Roman" panose="02020603050405020304" pitchFamily="18" charset="0"/>
              </a:rPr>
              <a:t>webIRB</a:t>
            </a:r>
            <a:r>
              <a:rPr lang="en-US" sz="1200" dirty="0">
                <a:solidFill>
                  <a:srgbClr val="000000"/>
                </a:solidFill>
                <a:effectLst/>
                <a:latin typeface="Arial" panose="020B0604020202020204" pitchFamily="34" charset="0"/>
                <a:ea typeface="Times New Roman" panose="02020603050405020304" pitchFamily="18" charset="0"/>
              </a:rPr>
              <a:t> accounts will have an active </a:t>
            </a:r>
            <a:r>
              <a:rPr lang="en-US" sz="1200" dirty="0" err="1">
                <a:solidFill>
                  <a:srgbClr val="000000"/>
                </a:solidFill>
                <a:effectLst/>
                <a:latin typeface="Arial" panose="020B0604020202020204" pitchFamily="34" charset="0"/>
                <a:ea typeface="Times New Roman" panose="02020603050405020304" pitchFamily="18" charset="0"/>
              </a:rPr>
              <a:t>BruinIRB</a:t>
            </a:r>
            <a:endParaRPr lang="en-US" sz="1200" dirty="0">
              <a:effectLst/>
              <a:latin typeface="Calibri" panose="020F0502020204030204" pitchFamily="34" charset="0"/>
              <a:ea typeface="Calibri" panose="020F0502020204030204" pitchFamily="34" charset="0"/>
            </a:endParaRPr>
          </a:p>
          <a:p>
            <a:pPr marL="574675" marR="0" lvl="0" indent="-23495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rPr>
              <a:t>Please try to log-in to </a:t>
            </a:r>
            <a:r>
              <a:rPr lang="en-US" sz="1200" u="sng" dirty="0" err="1">
                <a:solidFill>
                  <a:srgbClr val="0563C1"/>
                </a:solidFill>
                <a:effectLst/>
                <a:latin typeface="Arial" panose="020B0604020202020204" pitchFamily="34" charset="0"/>
                <a:ea typeface="Times New Roman" panose="02020603050405020304" pitchFamily="18" charset="0"/>
                <a:hlinkClick r:id="rId2"/>
              </a:rPr>
              <a:t>BruinIRB</a:t>
            </a:r>
            <a:r>
              <a:rPr lang="en-US" sz="1200" dirty="0">
                <a:solidFill>
                  <a:srgbClr val="000000"/>
                </a:solidFill>
                <a:effectLst/>
                <a:latin typeface="Arial" panose="020B0604020202020204" pitchFamily="34" charset="0"/>
                <a:ea typeface="Times New Roman" panose="02020603050405020304" pitchFamily="18" charset="0"/>
              </a:rPr>
              <a:t> using your UCLA Logon ID and password. If you need a </a:t>
            </a:r>
            <a:r>
              <a:rPr lang="en-US" sz="1200" dirty="0" err="1">
                <a:solidFill>
                  <a:srgbClr val="000000"/>
                </a:solidFill>
                <a:effectLst/>
                <a:latin typeface="Arial" panose="020B0604020202020204" pitchFamily="34" charset="0"/>
                <a:ea typeface="Times New Roman" panose="02020603050405020304" pitchFamily="18" charset="0"/>
              </a:rPr>
              <a:t>BruinIRB</a:t>
            </a:r>
            <a:r>
              <a:rPr lang="en-US" sz="1200" dirty="0">
                <a:solidFill>
                  <a:srgbClr val="000000"/>
                </a:solidFill>
                <a:effectLst/>
                <a:latin typeface="Arial" panose="020B0604020202020204" pitchFamily="34" charset="0"/>
                <a:ea typeface="Times New Roman" panose="02020603050405020304" pitchFamily="18" charset="0"/>
              </a:rPr>
              <a:t> account, please </a:t>
            </a:r>
            <a:r>
              <a:rPr lang="en-US" sz="1200" u="sng" dirty="0">
                <a:solidFill>
                  <a:srgbClr val="0563C1"/>
                </a:solidFill>
                <a:effectLst/>
                <a:latin typeface="Arial" panose="020B0604020202020204" pitchFamily="34" charset="0"/>
                <a:ea typeface="Times New Roman" panose="02020603050405020304" pitchFamily="18" charset="0"/>
                <a:hlinkClick r:id="rId4"/>
              </a:rPr>
              <a:t>follow these instructions</a:t>
            </a:r>
            <a:r>
              <a:rPr lang="en-US" sz="1200" dirty="0">
                <a:solidFill>
                  <a:srgbClr val="000000"/>
                </a:solidFill>
                <a:effectLst/>
                <a:latin typeface="Arial" panose="020B0604020202020204" pitchFamily="34" charset="0"/>
                <a:ea typeface="Times New Roman" panose="02020603050405020304" pitchFamily="18" charset="0"/>
              </a:rPr>
              <a:t>.</a:t>
            </a:r>
            <a:endParaRPr lang="en-US" sz="1200" dirty="0">
              <a:effectLst/>
              <a:latin typeface="Calibri" panose="020F0502020204030204" pitchFamily="34" charset="0"/>
              <a:ea typeface="Calibri" panose="020F0502020204030204" pitchFamily="34" charset="0"/>
            </a:endParaRPr>
          </a:p>
          <a:p>
            <a:pPr marL="574675" marR="0" lvl="0" indent="-234950">
              <a:spcBef>
                <a:spcPts val="0"/>
              </a:spcBef>
              <a:spcAft>
                <a:spcPts val="0"/>
              </a:spcAft>
              <a:buSzPts val="1000"/>
              <a:buFont typeface="Symbol" panose="05050102010706020507" pitchFamily="18" charset="2"/>
              <a:buChar char=""/>
              <a:tabLst>
                <a:tab pos="457200" algn="l"/>
              </a:tabLst>
            </a:pPr>
            <a:r>
              <a:rPr lang="en-US" sz="1200" dirty="0">
                <a:solidFill>
                  <a:srgbClr val="000000"/>
                </a:solidFill>
                <a:effectLst/>
                <a:latin typeface="Arial" panose="020B0604020202020204" pitchFamily="34" charset="0"/>
                <a:ea typeface="Times New Roman" panose="02020603050405020304" pitchFamily="18" charset="0"/>
              </a:rPr>
              <a:t>Please check your profile and preferred email address to ensure notifications are sent to the correct email address. Please see quick guide for </a:t>
            </a:r>
            <a:r>
              <a:rPr lang="en-US" sz="1200" u="sng" dirty="0">
                <a:solidFill>
                  <a:srgbClr val="2574A9"/>
                </a:solidFill>
                <a:effectLst/>
                <a:latin typeface="Arial" panose="020B0604020202020204" pitchFamily="34" charset="0"/>
                <a:ea typeface="Times New Roman" panose="02020603050405020304" pitchFamily="18" charset="0"/>
                <a:hlinkClick r:id="rId5"/>
              </a:rPr>
              <a:t>Updating Your Contact Information and Profile in </a:t>
            </a:r>
            <a:r>
              <a:rPr lang="en-US" sz="1200" u="sng" dirty="0" err="1">
                <a:solidFill>
                  <a:srgbClr val="2574A9"/>
                </a:solidFill>
                <a:effectLst/>
                <a:latin typeface="Arial" panose="020B0604020202020204" pitchFamily="34" charset="0"/>
                <a:ea typeface="Times New Roman" panose="02020603050405020304" pitchFamily="18" charset="0"/>
                <a:hlinkClick r:id="rId5"/>
              </a:rPr>
              <a:t>BruinIRB</a:t>
            </a:r>
            <a:r>
              <a:rPr lang="en-US" sz="1200" dirty="0">
                <a:solidFill>
                  <a:srgbClr val="000000"/>
                </a:solidFill>
                <a:effectLst/>
                <a:latin typeface="Arial" panose="020B0604020202020204" pitchFamily="34" charset="0"/>
                <a:ea typeface="Times New Roman" panose="02020603050405020304" pitchFamily="18" charset="0"/>
              </a:rPr>
              <a:t> for details.</a:t>
            </a:r>
            <a:endParaRPr lang="en-US" sz="12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96199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0C3D44-A82C-38B9-DDF2-23599BEF7A25}"/>
              </a:ext>
            </a:extLst>
          </p:cNvPr>
          <p:cNvSpPr>
            <a:spLocks noGrp="1"/>
          </p:cNvSpPr>
          <p:nvPr>
            <p:ph type="sldNum" idx="12"/>
          </p:nvPr>
        </p:nvSpPr>
        <p:spPr/>
        <p:txBody>
          <a:bodyPr/>
          <a:lstStyle/>
          <a:p>
            <a:fld id="{00000000-1234-1234-1234-123412341234}" type="slidenum">
              <a:rPr lang="en-US" smtClean="0"/>
              <a:pPr/>
              <a:t>13</a:t>
            </a:fld>
            <a:endParaRPr lang="en-US"/>
          </a:p>
        </p:txBody>
      </p:sp>
      <p:sp>
        <p:nvSpPr>
          <p:cNvPr id="6" name="Title 5">
            <a:extLst>
              <a:ext uri="{FF2B5EF4-FFF2-40B4-BE49-F238E27FC236}">
                <a16:creationId xmlns:a16="http://schemas.microsoft.com/office/drawing/2014/main" id="{22E2B2A5-5C6F-428E-68C0-2F4A6EDB9811}"/>
              </a:ext>
            </a:extLst>
          </p:cNvPr>
          <p:cNvSpPr>
            <a:spLocks noGrp="1"/>
          </p:cNvSpPr>
          <p:nvPr>
            <p:ph type="title"/>
          </p:nvPr>
        </p:nvSpPr>
        <p:spPr/>
        <p:txBody>
          <a:bodyPr/>
          <a:lstStyle/>
          <a:p>
            <a:r>
              <a:rPr lang="en-US" dirty="0">
                <a:solidFill>
                  <a:srgbClr val="000000"/>
                </a:solidFill>
              </a:rPr>
              <a:t>Ethical Use of AI in Research</a:t>
            </a:r>
          </a:p>
        </p:txBody>
      </p:sp>
      <p:pic>
        <p:nvPicPr>
          <p:cNvPr id="7170" name="Picture 2" descr="The Ethical Use of AI in the Security, Defense Industry">
            <a:extLst>
              <a:ext uri="{FF2B5EF4-FFF2-40B4-BE49-F238E27FC236}">
                <a16:creationId xmlns:a16="http://schemas.microsoft.com/office/drawing/2014/main" id="{EF150B52-E4BE-BF10-4568-8B7B5383BBA5}"/>
              </a:ext>
            </a:extLst>
          </p:cNvPr>
          <p:cNvPicPr>
            <a:picLocks noGrp="1" noChangeAspect="1" noChangeArrowheads="1"/>
          </p:cNvPicPr>
          <p:nvPr>
            <p:ph type="pic" idx="3"/>
          </p:nvPr>
        </p:nvPicPr>
        <p:blipFill>
          <a:blip r:embed="rId2">
            <a:extLst>
              <a:ext uri="{28A0092B-C50C-407E-A947-70E740481C1C}">
                <a14:useLocalDpi xmlns:a14="http://schemas.microsoft.com/office/drawing/2010/main" val="0"/>
              </a:ext>
            </a:extLst>
          </a:blip>
          <a:srcRect l="13979" r="13979"/>
          <a:stretch>
            <a:fillRect/>
          </a:stretch>
        </p:blipFill>
        <p:spPr bwMode="auto">
          <a:xfrm>
            <a:off x="4844898" y="1449368"/>
            <a:ext cx="3576726" cy="282810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9E9A1CC-021B-AD8A-CC38-9871C6FF1A2C}"/>
              </a:ext>
            </a:extLst>
          </p:cNvPr>
          <p:cNvSpPr txBox="1"/>
          <p:nvPr/>
        </p:nvSpPr>
        <p:spPr>
          <a:xfrm>
            <a:off x="640079" y="1449368"/>
            <a:ext cx="3931921" cy="2677656"/>
          </a:xfrm>
          <a:prstGeom prst="rect">
            <a:avLst/>
          </a:prstGeom>
          <a:noFill/>
        </p:spPr>
        <p:txBody>
          <a:bodyPr wrap="square">
            <a:spAutoFit/>
          </a:bodyPr>
          <a:lstStyle/>
          <a:p>
            <a:pPr marL="171450" marR="0" lvl="0" indent="-171450">
              <a:spcBef>
                <a:spcPts val="0"/>
              </a:spcBef>
              <a:spcAft>
                <a:spcPts val="600"/>
              </a:spcAft>
              <a:buFont typeface="Arial" panose="020B0604020202020204" pitchFamily="34" charset="0"/>
              <a:buChar char="•"/>
            </a:pPr>
            <a:r>
              <a:rPr lang="en-US" sz="1300" dirty="0">
                <a:solidFill>
                  <a:srgbClr val="000000"/>
                </a:solidFill>
                <a:effectLst/>
                <a:latin typeface="Arial" panose="020B0604020202020204" pitchFamily="34" charset="0"/>
                <a:ea typeface="Times New Roman" panose="02020603050405020304" pitchFamily="18" charset="0"/>
              </a:rPr>
              <a:t>AI is rapidly evolving and extremely seductive</a:t>
            </a:r>
          </a:p>
          <a:p>
            <a:pPr marL="171450" marR="0" lvl="0" indent="-171450">
              <a:spcBef>
                <a:spcPts val="0"/>
              </a:spcBef>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rPr>
              <a:t>Policies to assist researchers in utilizing AI in an ethical and regulated manner have not been fully established</a:t>
            </a:r>
          </a:p>
          <a:p>
            <a:pPr marL="171450" marR="0" lvl="0" indent="-171450">
              <a:spcBef>
                <a:spcPts val="0"/>
              </a:spcBef>
              <a:spcAft>
                <a:spcPts val="600"/>
              </a:spcAft>
              <a:buFont typeface="Arial" panose="020B0604020202020204" pitchFamily="34" charset="0"/>
              <a:buChar char="•"/>
            </a:pPr>
            <a:r>
              <a:rPr lang="en-US" sz="1300" dirty="0">
                <a:effectLst/>
                <a:latin typeface="Arial" panose="020B0604020202020204" pitchFamily="34" charset="0"/>
                <a:ea typeface="Calibri" panose="020F0502020204030204" pitchFamily="34" charset="0"/>
              </a:rPr>
              <a:t>Researchers need to regulate themselves</a:t>
            </a:r>
          </a:p>
          <a:p>
            <a:pPr marL="171450" marR="0" lvl="0" indent="-171450">
              <a:spcBef>
                <a:spcPts val="0"/>
              </a:spcBef>
              <a:spcAft>
                <a:spcPts val="600"/>
              </a:spcAft>
              <a:buFont typeface="Arial" panose="020B0604020202020204" pitchFamily="34" charset="0"/>
              <a:buChar char="•"/>
            </a:pPr>
            <a:r>
              <a:rPr lang="en-US" sz="1300" dirty="0">
                <a:latin typeface="Arial" panose="020B0604020202020204" pitchFamily="34" charset="0"/>
                <a:ea typeface="Calibri" panose="020F0502020204030204" pitchFamily="34" charset="0"/>
              </a:rPr>
              <a:t>PI’s must take responsibility for training and overseeing personnel in the use of AI</a:t>
            </a:r>
          </a:p>
          <a:p>
            <a:pPr marL="171450" marR="0" lvl="0" indent="-171450">
              <a:spcBef>
                <a:spcPts val="0"/>
              </a:spcBef>
              <a:spcAft>
                <a:spcPts val="600"/>
              </a:spcAft>
              <a:buFont typeface="Arial" panose="020B0604020202020204" pitchFamily="34" charset="0"/>
              <a:buChar char="•"/>
            </a:pPr>
            <a:r>
              <a:rPr lang="en-US" sz="1300" dirty="0">
                <a:effectLst/>
                <a:latin typeface="Arial" panose="020B0604020202020204" pitchFamily="34" charset="0"/>
                <a:ea typeface="Calibri" panose="020F0502020204030204" pitchFamily="34" charset="0"/>
              </a:rPr>
              <a:t>Any </a:t>
            </a:r>
            <a:r>
              <a:rPr lang="en-US" sz="1300" dirty="0">
                <a:latin typeface="Arial" panose="020B0604020202020204" pitchFamily="34" charset="0"/>
                <a:ea typeface="Calibri" panose="020F0502020204030204" pitchFamily="34" charset="0"/>
              </a:rPr>
              <a:t>AI-generated material should be thoroughly vetted for accuracy </a:t>
            </a:r>
          </a:p>
          <a:p>
            <a:pPr marL="171450" marR="0" lvl="0" indent="-171450">
              <a:spcBef>
                <a:spcPts val="0"/>
              </a:spcBef>
              <a:spcAft>
                <a:spcPts val="600"/>
              </a:spcAft>
              <a:buFont typeface="Arial" panose="020B0604020202020204" pitchFamily="34" charset="0"/>
              <a:buChar char="•"/>
            </a:pPr>
            <a:r>
              <a:rPr lang="en-US" sz="1300" dirty="0">
                <a:effectLst/>
                <a:latin typeface="Arial" panose="020B0604020202020204" pitchFamily="34" charset="0"/>
                <a:ea typeface="Calibri" panose="020F0502020204030204" pitchFamily="34" charset="0"/>
              </a:rPr>
              <a:t>Teams should check for updated AI policies to ensure they are up to date and in compliance</a:t>
            </a:r>
            <a:endParaRPr lang="en-US" sz="13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75372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0C3D44-A82C-38B9-DDF2-23599BEF7A25}"/>
              </a:ext>
            </a:extLst>
          </p:cNvPr>
          <p:cNvSpPr>
            <a:spLocks noGrp="1"/>
          </p:cNvSpPr>
          <p:nvPr>
            <p:ph type="sldNum" idx="12"/>
          </p:nvPr>
        </p:nvSpPr>
        <p:spPr/>
        <p:txBody>
          <a:bodyPr/>
          <a:lstStyle/>
          <a:p>
            <a:fld id="{00000000-1234-1234-1234-123412341234}" type="slidenum">
              <a:rPr lang="en-US" smtClean="0"/>
              <a:pPr/>
              <a:t>14</a:t>
            </a:fld>
            <a:endParaRPr lang="en-US"/>
          </a:p>
        </p:txBody>
      </p:sp>
      <p:sp>
        <p:nvSpPr>
          <p:cNvPr id="6" name="Title 5">
            <a:extLst>
              <a:ext uri="{FF2B5EF4-FFF2-40B4-BE49-F238E27FC236}">
                <a16:creationId xmlns:a16="http://schemas.microsoft.com/office/drawing/2014/main" id="{22E2B2A5-5C6F-428E-68C0-2F4A6EDB9811}"/>
              </a:ext>
            </a:extLst>
          </p:cNvPr>
          <p:cNvSpPr>
            <a:spLocks noGrp="1"/>
          </p:cNvSpPr>
          <p:nvPr>
            <p:ph type="title"/>
          </p:nvPr>
        </p:nvSpPr>
        <p:spPr/>
        <p:txBody>
          <a:bodyPr/>
          <a:lstStyle/>
          <a:p>
            <a:r>
              <a:rPr lang="en-US" dirty="0">
                <a:solidFill>
                  <a:srgbClr val="000000"/>
                </a:solidFill>
              </a:rPr>
              <a:t>Ethical Use of AI in Research</a:t>
            </a:r>
          </a:p>
        </p:txBody>
      </p:sp>
      <p:sp>
        <p:nvSpPr>
          <p:cNvPr id="4" name="Rectangle 2">
            <a:extLst>
              <a:ext uri="{FF2B5EF4-FFF2-40B4-BE49-F238E27FC236}">
                <a16:creationId xmlns:a16="http://schemas.microsoft.com/office/drawing/2014/main" id="{F5154A00-1A3E-3FB2-5008-8DA2189C9EA3}"/>
              </a:ext>
            </a:extLst>
          </p:cNvPr>
          <p:cNvSpPr>
            <a:spLocks noChangeArrowheads="1"/>
          </p:cNvSpPr>
          <p:nvPr/>
        </p:nvSpPr>
        <p:spPr bwMode="auto">
          <a:xfrm>
            <a:off x="505491" y="1261616"/>
            <a:ext cx="4211981" cy="349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ts val="600"/>
              </a:spcAft>
              <a:buClrTx/>
              <a:buSzTx/>
              <a:tabLst/>
            </a:pPr>
            <a:r>
              <a:rPr kumimoji="0" lang="en-US" altLang="en-US" sz="1600" b="0" i="0" u="none" strike="noStrike" cap="none" normalizeH="0" baseline="0" dirty="0">
                <a:ln>
                  <a:noFill/>
                </a:ln>
                <a:effectLst/>
                <a:latin typeface="Arial" panose="020B0604020202020204" pitchFamily="34" charset="0"/>
              </a:rPr>
              <a:t>CONSIDERATIONS: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a:ln>
                  <a:noFill/>
                </a:ln>
                <a:effectLst/>
                <a:latin typeface="Arial" panose="020B0604020202020204" pitchFamily="34" charset="0"/>
              </a:rPr>
              <a:t>Data privacy and security</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a:ln>
                  <a:noFill/>
                </a:ln>
                <a:effectLst/>
                <a:latin typeface="Arial" panose="020B0604020202020204" pitchFamily="34" charset="0"/>
              </a:rPr>
              <a:t>Bias and fairness</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a:ln>
                  <a:noFill/>
                </a:ln>
                <a:effectLst/>
                <a:latin typeface="Arial" panose="020B0604020202020204" pitchFamily="34" charset="0"/>
              </a:rPr>
              <a:t>Transparency and explainability</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a:ln>
                  <a:noFill/>
                </a:ln>
                <a:effectLst/>
                <a:latin typeface="Arial" panose="020B0604020202020204" pitchFamily="34" charset="0"/>
              </a:rPr>
              <a:t>Responsibility and Accountability </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a:ln>
                  <a:noFill/>
                </a:ln>
                <a:effectLst/>
                <a:latin typeface="Arial" panose="020B0604020202020204" pitchFamily="34" charset="0"/>
              </a:rPr>
              <a:t>Human Oversight</a:t>
            </a:r>
          </a:p>
          <a:p>
            <a:pPr marL="285750" marR="0" lvl="0" indent="-285750" algn="l" defTabSz="914400" rtl="0" eaLnBrk="0" fontAlgn="base" latinLnBrk="0" hangingPunct="0">
              <a:lnSpc>
                <a:spcPct val="100000"/>
              </a:lnSpc>
              <a:spcBef>
                <a:spcPct val="0"/>
              </a:spcBef>
              <a:spcAft>
                <a:spcPts val="600"/>
              </a:spcAft>
              <a:buClrTx/>
              <a:buSzTx/>
              <a:buFont typeface="Arial" panose="020B0604020202020204" pitchFamily="34" charset="0"/>
              <a:buChar char="•"/>
              <a:tabLst/>
            </a:pPr>
            <a:r>
              <a:rPr kumimoji="0" lang="en-US" altLang="en-US" sz="1600" b="0" i="0" u="none" strike="noStrike" cap="none" normalizeH="0" baseline="0" dirty="0">
                <a:ln>
                  <a:noFill/>
                </a:ln>
                <a:effectLst/>
                <a:latin typeface="Arial" panose="020B0604020202020204" pitchFamily="34" charset="0"/>
              </a:rPr>
              <a:t>Continuous monitoring</a:t>
            </a:r>
          </a:p>
          <a:p>
            <a:pPr marR="0" lvl="0" algn="l" defTabSz="914400" rtl="0" eaLnBrk="0" fontAlgn="base" latinLnBrk="0" hangingPunct="0">
              <a:lnSpc>
                <a:spcPct val="100000"/>
              </a:lnSpc>
              <a:spcBef>
                <a:spcPct val="0"/>
              </a:spcBef>
              <a:spcAft>
                <a:spcPts val="600"/>
              </a:spcAft>
              <a:buClrTx/>
              <a:buSzTx/>
              <a:tabLst/>
            </a:pPr>
            <a:endParaRPr lang="en-US" altLang="en-US" sz="1200" dirty="0">
              <a:latin typeface="Arial" panose="020B0604020202020204" pitchFamily="34" charset="0"/>
            </a:endParaRPr>
          </a:p>
          <a:p>
            <a:pPr marR="0" lvl="0" algn="l" defTabSz="914400" rtl="0" eaLnBrk="0" fontAlgn="base" latinLnBrk="0" hangingPunct="0">
              <a:lnSpc>
                <a:spcPct val="100000"/>
              </a:lnSpc>
              <a:spcBef>
                <a:spcPct val="0"/>
              </a:spcBef>
              <a:spcAft>
                <a:spcPts val="600"/>
              </a:spcAft>
              <a:buClrTx/>
              <a:buSzTx/>
              <a:tabLst/>
            </a:pPr>
            <a:r>
              <a:rPr lang="en-US" altLang="en-US" sz="1600" dirty="0">
                <a:latin typeface="Arial" panose="020B0604020202020204" pitchFamily="34" charset="0"/>
              </a:rPr>
              <a:t>For more info:</a:t>
            </a:r>
          </a:p>
          <a:p>
            <a:pPr marR="0" lvl="0" algn="l" defTabSz="914400" rtl="0" eaLnBrk="0" fontAlgn="base" latinLnBrk="0" hangingPunct="0">
              <a:lnSpc>
                <a:spcPct val="100000"/>
              </a:lnSpc>
              <a:spcBef>
                <a:spcPct val="0"/>
              </a:spcBef>
              <a:spcAft>
                <a:spcPts val="600"/>
              </a:spcAft>
              <a:buClrTx/>
              <a:buSzTx/>
              <a:tabLst/>
            </a:pPr>
            <a:r>
              <a:rPr kumimoji="0" lang="en-US" altLang="en-US" sz="1600" b="0" i="0" u="none" strike="noStrike" cap="none" normalizeH="0" baseline="0" dirty="0">
                <a:ln>
                  <a:noFill/>
                </a:ln>
                <a:effectLst/>
                <a:latin typeface="Arial" panose="020B0604020202020204" pitchFamily="34" charset="0"/>
                <a:hlinkClick r:id="rId2"/>
              </a:rPr>
              <a:t>https://osp.od.nih.gov/policies/artificial-intelligence/</a:t>
            </a:r>
            <a:r>
              <a:rPr kumimoji="0" lang="en-US" altLang="en-US" sz="1600" b="0" i="0" u="none" strike="noStrike" cap="none" normalizeH="0" baseline="0" dirty="0">
                <a:ln>
                  <a:noFill/>
                </a:ln>
                <a:effectLst/>
                <a:latin typeface="Arial" panose="020B0604020202020204" pitchFamily="34" charset="0"/>
              </a:rPr>
              <a:t> </a:t>
            </a:r>
          </a:p>
        </p:txBody>
      </p:sp>
      <p:pic>
        <p:nvPicPr>
          <p:cNvPr id="8198" name="Picture 6" descr="Posters: Spiderman Poster Art Print - with Great Power Comes Great  Responsibility (16 x 16 inches)">
            <a:extLst>
              <a:ext uri="{FF2B5EF4-FFF2-40B4-BE49-F238E27FC236}">
                <a16:creationId xmlns:a16="http://schemas.microsoft.com/office/drawing/2014/main" id="{24E9331B-3E98-4A69-0054-2A8EB7B9701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198"/>
          <a:stretch/>
        </p:blipFill>
        <p:spPr bwMode="auto">
          <a:xfrm>
            <a:off x="4928359" y="1261615"/>
            <a:ext cx="3493265" cy="324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94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B48DDD-655F-FB50-FFED-94DA6AE4F382}"/>
              </a:ext>
            </a:extLst>
          </p:cNvPr>
          <p:cNvSpPr>
            <a:spLocks noGrp="1"/>
          </p:cNvSpPr>
          <p:nvPr>
            <p:ph type="sldNum" idx="12"/>
          </p:nvPr>
        </p:nvSpPr>
        <p:spPr/>
        <p:txBody>
          <a:bodyPr/>
          <a:lstStyle/>
          <a:p>
            <a:fld id="{00000000-1234-1234-1234-123412341234}" type="slidenum">
              <a:rPr lang="en-US" smtClean="0"/>
              <a:pPr/>
              <a:t>15</a:t>
            </a:fld>
            <a:endParaRPr lang="en-US"/>
          </a:p>
        </p:txBody>
      </p:sp>
      <p:sp>
        <p:nvSpPr>
          <p:cNvPr id="3" name="Text Placeholder 2">
            <a:extLst>
              <a:ext uri="{FF2B5EF4-FFF2-40B4-BE49-F238E27FC236}">
                <a16:creationId xmlns:a16="http://schemas.microsoft.com/office/drawing/2014/main" id="{FE225A6C-4F12-0336-09E0-40A8B45155DA}"/>
              </a:ext>
            </a:extLst>
          </p:cNvPr>
          <p:cNvSpPr>
            <a:spLocks noGrp="1"/>
          </p:cNvSpPr>
          <p:nvPr>
            <p:ph type="body" idx="1"/>
          </p:nvPr>
        </p:nvSpPr>
        <p:spPr/>
        <p:txBody>
          <a:bodyPr/>
          <a:lstStyle/>
          <a:p>
            <a:endParaRPr lang="en-US"/>
          </a:p>
        </p:txBody>
      </p:sp>
      <p:sp>
        <p:nvSpPr>
          <p:cNvPr id="4" name="Text Placeholder 3">
            <a:extLst>
              <a:ext uri="{FF2B5EF4-FFF2-40B4-BE49-F238E27FC236}">
                <a16:creationId xmlns:a16="http://schemas.microsoft.com/office/drawing/2014/main" id="{211CE6FB-462D-3A8E-293B-FF9E3B94AAE2}"/>
              </a:ext>
            </a:extLst>
          </p:cNvPr>
          <p:cNvSpPr>
            <a:spLocks noGrp="1"/>
          </p:cNvSpPr>
          <p:nvPr>
            <p:ph type="body" idx="2"/>
          </p:nvPr>
        </p:nvSpPr>
        <p:spPr/>
        <p:txBody>
          <a:bodyPr/>
          <a:lstStyle/>
          <a:p>
            <a:endParaRPr lang="en-US"/>
          </a:p>
        </p:txBody>
      </p:sp>
      <p:pic>
        <p:nvPicPr>
          <p:cNvPr id="10" name="Picture Placeholder 9">
            <a:extLst>
              <a:ext uri="{FF2B5EF4-FFF2-40B4-BE49-F238E27FC236}">
                <a16:creationId xmlns:a16="http://schemas.microsoft.com/office/drawing/2014/main" id="{667FB959-794F-618D-9121-6EE7A9EC3691}"/>
              </a:ext>
            </a:extLst>
          </p:cNvPr>
          <p:cNvPicPr>
            <a:picLocks noGrp="1" noChangeAspect="1"/>
          </p:cNvPicPr>
          <p:nvPr>
            <p:ph type="pic" idx="3"/>
          </p:nvPr>
        </p:nvPicPr>
        <p:blipFill>
          <a:blip r:embed="rId2"/>
          <a:srcRect t="16561" b="16561"/>
          <a:stretch/>
        </p:blipFill>
        <p:spPr>
          <a:xfrm>
            <a:off x="3460922" y="569290"/>
            <a:ext cx="5683078" cy="4493596"/>
          </a:xfrm>
        </p:spPr>
      </p:pic>
      <p:sp>
        <p:nvSpPr>
          <p:cNvPr id="6" name="Title 5">
            <a:extLst>
              <a:ext uri="{FF2B5EF4-FFF2-40B4-BE49-F238E27FC236}">
                <a16:creationId xmlns:a16="http://schemas.microsoft.com/office/drawing/2014/main" id="{492D22A0-C0AE-D45B-B6E4-0355CF925EB8}"/>
              </a:ext>
            </a:extLst>
          </p:cNvPr>
          <p:cNvSpPr>
            <a:spLocks noGrp="1"/>
          </p:cNvSpPr>
          <p:nvPr>
            <p:ph type="title"/>
          </p:nvPr>
        </p:nvSpPr>
        <p:spPr/>
        <p:txBody>
          <a:bodyPr/>
          <a:lstStyle/>
          <a:p>
            <a:endParaRPr lang="en-US"/>
          </a:p>
        </p:txBody>
      </p:sp>
      <p:pic>
        <p:nvPicPr>
          <p:cNvPr id="8" name="Picture 7">
            <a:extLst>
              <a:ext uri="{FF2B5EF4-FFF2-40B4-BE49-F238E27FC236}">
                <a16:creationId xmlns:a16="http://schemas.microsoft.com/office/drawing/2014/main" id="{FA50CCA0-EDF0-5DE5-3DF9-64B5A8B247F5}"/>
              </a:ext>
            </a:extLst>
          </p:cNvPr>
          <p:cNvPicPr>
            <a:picLocks noChangeAspect="1"/>
          </p:cNvPicPr>
          <p:nvPr/>
        </p:nvPicPr>
        <p:blipFill rotWithShape="1">
          <a:blip r:embed="rId2"/>
          <a:srcRect l="5974" b="58261"/>
          <a:stretch/>
        </p:blipFill>
        <p:spPr>
          <a:xfrm>
            <a:off x="0" y="569290"/>
            <a:ext cx="3705727" cy="1944325"/>
          </a:xfrm>
          <a:prstGeom prst="rect">
            <a:avLst/>
          </a:prstGeom>
        </p:spPr>
      </p:pic>
      <p:sp>
        <p:nvSpPr>
          <p:cNvPr id="11" name="TextBox 10">
            <a:extLst>
              <a:ext uri="{FF2B5EF4-FFF2-40B4-BE49-F238E27FC236}">
                <a16:creationId xmlns:a16="http://schemas.microsoft.com/office/drawing/2014/main" id="{433823CE-B58D-1267-CDC3-BBDB3C53F557}"/>
              </a:ext>
            </a:extLst>
          </p:cNvPr>
          <p:cNvSpPr txBox="1"/>
          <p:nvPr/>
        </p:nvSpPr>
        <p:spPr>
          <a:xfrm>
            <a:off x="-86628" y="2444817"/>
            <a:ext cx="3705727" cy="2618069"/>
          </a:xfrm>
          <a:prstGeom prst="rect">
            <a:avLst/>
          </a:prstGeom>
          <a:solidFill>
            <a:srgbClr val="2D6AA9"/>
          </a:solidFill>
        </p:spPr>
        <p:txBody>
          <a:bodyPr wrap="square" rtlCol="0">
            <a:spAutoFit/>
          </a:bodyPr>
          <a:lstStyle/>
          <a:p>
            <a:endParaRPr lang="en-US" dirty="0"/>
          </a:p>
        </p:txBody>
      </p:sp>
      <p:pic>
        <p:nvPicPr>
          <p:cNvPr id="13" name="Picture 12">
            <a:extLst>
              <a:ext uri="{FF2B5EF4-FFF2-40B4-BE49-F238E27FC236}">
                <a16:creationId xmlns:a16="http://schemas.microsoft.com/office/drawing/2014/main" id="{9520E6E3-7525-9D09-A7FB-8AFD1284D0E2}"/>
              </a:ext>
            </a:extLst>
          </p:cNvPr>
          <p:cNvPicPr>
            <a:picLocks noChangeAspect="1"/>
          </p:cNvPicPr>
          <p:nvPr/>
        </p:nvPicPr>
        <p:blipFill>
          <a:blip r:embed="rId3"/>
          <a:stretch>
            <a:fillRect/>
          </a:stretch>
        </p:blipFill>
        <p:spPr>
          <a:xfrm>
            <a:off x="-218472" y="3355010"/>
            <a:ext cx="3943449" cy="834316"/>
          </a:xfrm>
          <a:prstGeom prst="rect">
            <a:avLst/>
          </a:prstGeom>
        </p:spPr>
      </p:pic>
    </p:spTree>
    <p:extLst>
      <p:ext uri="{BB962C8B-B14F-4D97-AF65-F5344CB8AC3E}">
        <p14:creationId xmlns:p14="http://schemas.microsoft.com/office/powerpoint/2010/main" val="33670020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16</a:t>
            </a:fld>
            <a:endParaRPr lang="en-US"/>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a:xfrm>
            <a:off x="640079" y="645474"/>
            <a:ext cx="7772400" cy="387798"/>
          </a:xfrm>
        </p:spPr>
        <p:txBody>
          <a:bodyPr/>
          <a:lstStyle/>
          <a:p>
            <a:r>
              <a:rPr lang="en-US" dirty="0">
                <a:solidFill>
                  <a:srgbClr val="000000"/>
                </a:solidFill>
              </a:rPr>
              <a:t>NIH will adopt Common Forms in May 2025</a:t>
            </a:r>
          </a:p>
        </p:txBody>
      </p:sp>
      <p:pic>
        <p:nvPicPr>
          <p:cNvPr id="10" name="Picture 9">
            <a:extLst>
              <a:ext uri="{FF2B5EF4-FFF2-40B4-BE49-F238E27FC236}">
                <a16:creationId xmlns:a16="http://schemas.microsoft.com/office/drawing/2014/main" id="{7913D3F5-60D1-FD9D-3BE6-AA2DF48AA095}"/>
              </a:ext>
            </a:extLst>
          </p:cNvPr>
          <p:cNvPicPr>
            <a:picLocks noChangeAspect="1"/>
          </p:cNvPicPr>
          <p:nvPr/>
        </p:nvPicPr>
        <p:blipFill>
          <a:blip r:embed="rId2"/>
          <a:stretch>
            <a:fillRect/>
          </a:stretch>
        </p:blipFill>
        <p:spPr>
          <a:xfrm>
            <a:off x="109105" y="1267384"/>
            <a:ext cx="8917636" cy="3348473"/>
          </a:xfrm>
          <a:prstGeom prst="rect">
            <a:avLst/>
          </a:prstGeom>
        </p:spPr>
      </p:pic>
    </p:spTree>
    <p:extLst>
      <p:ext uri="{BB962C8B-B14F-4D97-AF65-F5344CB8AC3E}">
        <p14:creationId xmlns:p14="http://schemas.microsoft.com/office/powerpoint/2010/main" val="912723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17</a:t>
            </a:fld>
            <a:endParaRPr lang="en-US"/>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a:xfrm>
            <a:off x="640079" y="645474"/>
            <a:ext cx="7772400" cy="387798"/>
          </a:xfrm>
        </p:spPr>
        <p:txBody>
          <a:bodyPr/>
          <a:lstStyle/>
          <a:p>
            <a:r>
              <a:rPr lang="en-US" dirty="0">
                <a:solidFill>
                  <a:srgbClr val="000000"/>
                </a:solidFill>
              </a:rPr>
              <a:t>NIH will adopt Common Forms in May 2025</a:t>
            </a:r>
          </a:p>
        </p:txBody>
      </p:sp>
      <p:pic>
        <p:nvPicPr>
          <p:cNvPr id="4" name="Picture 3">
            <a:extLst>
              <a:ext uri="{FF2B5EF4-FFF2-40B4-BE49-F238E27FC236}">
                <a16:creationId xmlns:a16="http://schemas.microsoft.com/office/drawing/2014/main" id="{1E1F5C34-9A9D-B0F6-8AF1-CB0166338D12}"/>
              </a:ext>
            </a:extLst>
          </p:cNvPr>
          <p:cNvPicPr>
            <a:picLocks noChangeAspect="1"/>
          </p:cNvPicPr>
          <p:nvPr/>
        </p:nvPicPr>
        <p:blipFill>
          <a:blip r:embed="rId2"/>
          <a:stretch>
            <a:fillRect/>
          </a:stretch>
        </p:blipFill>
        <p:spPr>
          <a:xfrm>
            <a:off x="258000" y="1344145"/>
            <a:ext cx="8628000" cy="2649631"/>
          </a:xfrm>
          <a:prstGeom prst="rect">
            <a:avLst/>
          </a:prstGeom>
        </p:spPr>
      </p:pic>
    </p:spTree>
    <p:extLst>
      <p:ext uri="{BB962C8B-B14F-4D97-AF65-F5344CB8AC3E}">
        <p14:creationId xmlns:p14="http://schemas.microsoft.com/office/powerpoint/2010/main" val="686953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18</a:t>
            </a:fld>
            <a:endParaRPr lang="en-US"/>
          </a:p>
        </p:txBody>
      </p:sp>
      <p:pic>
        <p:nvPicPr>
          <p:cNvPr id="5" name="Picture 4">
            <a:extLst>
              <a:ext uri="{FF2B5EF4-FFF2-40B4-BE49-F238E27FC236}">
                <a16:creationId xmlns:a16="http://schemas.microsoft.com/office/drawing/2014/main" id="{7018E911-12E2-B345-F37B-9C9C32BDFFD7}"/>
              </a:ext>
            </a:extLst>
          </p:cNvPr>
          <p:cNvPicPr>
            <a:picLocks noChangeAspect="1"/>
          </p:cNvPicPr>
          <p:nvPr/>
        </p:nvPicPr>
        <p:blipFill>
          <a:blip r:embed="rId2"/>
          <a:stretch>
            <a:fillRect/>
          </a:stretch>
        </p:blipFill>
        <p:spPr>
          <a:xfrm>
            <a:off x="0" y="709310"/>
            <a:ext cx="2971800" cy="1096226"/>
          </a:xfrm>
          <a:prstGeom prst="rect">
            <a:avLst/>
          </a:prstGeom>
        </p:spPr>
      </p:pic>
      <p:pic>
        <p:nvPicPr>
          <p:cNvPr id="8" name="Picture 7">
            <a:extLst>
              <a:ext uri="{FF2B5EF4-FFF2-40B4-BE49-F238E27FC236}">
                <a16:creationId xmlns:a16="http://schemas.microsoft.com/office/drawing/2014/main" id="{D6E261E1-A1BF-F6E9-2A5C-FC256AF11B3C}"/>
              </a:ext>
            </a:extLst>
          </p:cNvPr>
          <p:cNvPicPr>
            <a:picLocks noChangeAspect="1"/>
          </p:cNvPicPr>
          <p:nvPr/>
        </p:nvPicPr>
        <p:blipFill>
          <a:blip r:embed="rId3"/>
          <a:stretch>
            <a:fillRect/>
          </a:stretch>
        </p:blipFill>
        <p:spPr>
          <a:xfrm>
            <a:off x="2869389" y="775376"/>
            <a:ext cx="6274611" cy="1030160"/>
          </a:xfrm>
          <a:prstGeom prst="rect">
            <a:avLst/>
          </a:prstGeom>
        </p:spPr>
      </p:pic>
      <p:sp>
        <p:nvSpPr>
          <p:cNvPr id="10" name="TextBox 9">
            <a:extLst>
              <a:ext uri="{FF2B5EF4-FFF2-40B4-BE49-F238E27FC236}">
                <a16:creationId xmlns:a16="http://schemas.microsoft.com/office/drawing/2014/main" id="{AF1209F6-77AA-98CE-395B-3D554CA2B970}"/>
              </a:ext>
            </a:extLst>
          </p:cNvPr>
          <p:cNvSpPr txBox="1"/>
          <p:nvPr/>
        </p:nvSpPr>
        <p:spPr>
          <a:xfrm>
            <a:off x="309283" y="2010629"/>
            <a:ext cx="8471646" cy="253915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600" b="0" i="0" dirty="0">
                <a:solidFill>
                  <a:srgbClr val="000000"/>
                </a:solidFill>
                <a:effectLst/>
                <a:latin typeface="+mj-lt"/>
              </a:rPr>
              <a:t>Science Experts Network Curriculum Vitae (</a:t>
            </a:r>
            <a:r>
              <a:rPr lang="en-US" sz="1600" b="0" i="0" dirty="0" err="1">
                <a:solidFill>
                  <a:srgbClr val="000000"/>
                </a:solidFill>
                <a:effectLst/>
                <a:latin typeface="+mj-lt"/>
              </a:rPr>
              <a:t>SciENcv</a:t>
            </a:r>
            <a:r>
              <a:rPr lang="en-US" sz="1600" b="0" i="0" dirty="0">
                <a:solidFill>
                  <a:srgbClr val="000000"/>
                </a:solidFill>
                <a:effectLst/>
                <a:latin typeface="+mj-lt"/>
              </a:rPr>
              <a:t>) is a new electronic system that helps researchers assemble the professional information needed for participation in federally funded research. </a:t>
            </a:r>
          </a:p>
          <a:p>
            <a:pPr marL="285750" indent="-285750">
              <a:spcAft>
                <a:spcPts val="600"/>
              </a:spcAft>
              <a:buFont typeface="Arial" panose="020B0604020202020204" pitchFamily="34" charset="0"/>
              <a:buChar char="•"/>
            </a:pPr>
            <a:r>
              <a:rPr lang="en-US" sz="1600" b="0" i="0" dirty="0">
                <a:solidFill>
                  <a:srgbClr val="000000"/>
                </a:solidFill>
                <a:effectLst/>
                <a:latin typeface="+mj-lt"/>
              </a:rPr>
              <a:t>Gathers and compiles information on expertise, employment, education and professional accomplishments. </a:t>
            </a:r>
          </a:p>
          <a:p>
            <a:pPr marL="285750" indent="-285750">
              <a:spcAft>
                <a:spcPts val="600"/>
              </a:spcAft>
              <a:buFont typeface="Arial" panose="020B0604020202020204" pitchFamily="34" charset="0"/>
              <a:buChar char="•"/>
            </a:pPr>
            <a:r>
              <a:rPr lang="en-US" sz="1600" b="0" i="0" dirty="0">
                <a:solidFill>
                  <a:srgbClr val="000000"/>
                </a:solidFill>
                <a:effectLst/>
                <a:latin typeface="+mj-lt"/>
              </a:rPr>
              <a:t>Researchers can use it to create and maintain </a:t>
            </a:r>
            <a:r>
              <a:rPr lang="en-US" sz="1600" b="0" i="0" dirty="0" err="1">
                <a:solidFill>
                  <a:srgbClr val="000000"/>
                </a:solidFill>
                <a:effectLst/>
                <a:latin typeface="+mj-lt"/>
              </a:rPr>
              <a:t>biosketches</a:t>
            </a:r>
            <a:r>
              <a:rPr lang="en-US" sz="1600" b="0" i="0" dirty="0">
                <a:solidFill>
                  <a:srgbClr val="000000"/>
                </a:solidFill>
                <a:effectLst/>
                <a:latin typeface="+mj-lt"/>
              </a:rPr>
              <a:t> that are submitted with grant applications and annual reports. </a:t>
            </a:r>
          </a:p>
          <a:p>
            <a:pPr marL="285750" indent="-285750">
              <a:spcAft>
                <a:spcPts val="600"/>
              </a:spcAft>
              <a:buFont typeface="Arial" panose="020B0604020202020204" pitchFamily="34" charset="0"/>
              <a:buChar char="•"/>
            </a:pPr>
            <a:r>
              <a:rPr lang="en-US" sz="1600" b="0" i="0" dirty="0">
                <a:solidFill>
                  <a:srgbClr val="000000"/>
                </a:solidFill>
                <a:effectLst/>
                <a:latin typeface="+mj-lt"/>
              </a:rPr>
              <a:t>Allows researchers to describe and highlight their scientific contributions in their own words.</a:t>
            </a:r>
            <a:endParaRPr lang="en-US" sz="1600" dirty="0">
              <a:latin typeface="+mj-lt"/>
            </a:endParaRPr>
          </a:p>
        </p:txBody>
      </p:sp>
    </p:spTree>
    <p:extLst>
      <p:ext uri="{BB962C8B-B14F-4D97-AF65-F5344CB8AC3E}">
        <p14:creationId xmlns:p14="http://schemas.microsoft.com/office/powerpoint/2010/main" val="857427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19</a:t>
            </a:fld>
            <a:endParaRPr lang="en-US"/>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a:xfrm>
            <a:off x="640079" y="645474"/>
            <a:ext cx="7772400" cy="387798"/>
          </a:xfrm>
        </p:spPr>
        <p:txBody>
          <a:bodyPr/>
          <a:lstStyle/>
          <a:p>
            <a:r>
              <a:rPr lang="en-US" dirty="0">
                <a:solidFill>
                  <a:srgbClr val="000000"/>
                </a:solidFill>
              </a:rPr>
              <a:t>In the meantime…</a:t>
            </a:r>
          </a:p>
        </p:txBody>
      </p:sp>
      <p:pic>
        <p:nvPicPr>
          <p:cNvPr id="5" name="Picture 4">
            <a:extLst>
              <a:ext uri="{FF2B5EF4-FFF2-40B4-BE49-F238E27FC236}">
                <a16:creationId xmlns:a16="http://schemas.microsoft.com/office/drawing/2014/main" id="{D2042226-A5EA-FB95-BD42-FC5D46058E6B}"/>
              </a:ext>
            </a:extLst>
          </p:cNvPr>
          <p:cNvPicPr>
            <a:picLocks noChangeAspect="1"/>
          </p:cNvPicPr>
          <p:nvPr/>
        </p:nvPicPr>
        <p:blipFill>
          <a:blip r:embed="rId2"/>
          <a:stretch>
            <a:fillRect/>
          </a:stretch>
        </p:blipFill>
        <p:spPr>
          <a:xfrm>
            <a:off x="20835" y="1197067"/>
            <a:ext cx="8961799" cy="3717237"/>
          </a:xfrm>
          <a:prstGeom prst="rect">
            <a:avLst/>
          </a:prstGeom>
        </p:spPr>
      </p:pic>
    </p:spTree>
    <p:extLst>
      <p:ext uri="{BB962C8B-B14F-4D97-AF65-F5344CB8AC3E}">
        <p14:creationId xmlns:p14="http://schemas.microsoft.com/office/powerpoint/2010/main" val="2664468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a:xfrm>
            <a:off x="640079" y="700873"/>
            <a:ext cx="7772400" cy="332399"/>
          </a:xfrm>
        </p:spPr>
        <p:txBody>
          <a:bodyPr/>
          <a:lstStyle/>
          <a:p>
            <a:r>
              <a:rPr lang="en-US" sz="2400" dirty="0">
                <a:solidFill>
                  <a:schemeClr val="tx1">
                    <a:lumMod val="50000"/>
                  </a:schemeClr>
                </a:solidFill>
                <a:latin typeface="Arial" panose="020B0604020202020204" pitchFamily="34" charset="0"/>
                <a:cs typeface="Arial" panose="020B0604020202020204" pitchFamily="34" charset="0"/>
              </a:rPr>
              <a:t>Recently Submitted Proposals </a:t>
            </a:r>
            <a:r>
              <a:rPr lang="en-US" sz="1800" b="0" dirty="0">
                <a:solidFill>
                  <a:schemeClr val="tx1">
                    <a:lumMod val="50000"/>
                  </a:schemeClr>
                </a:solidFill>
                <a:latin typeface="Arial" panose="020B0604020202020204" pitchFamily="34" charset="0"/>
                <a:cs typeface="Arial" panose="020B0604020202020204" pitchFamily="34" charset="0"/>
              </a:rPr>
              <a:t>(since June)</a:t>
            </a:r>
            <a:endParaRPr lang="en-US" sz="1800" b="0" dirty="0">
              <a:solidFill>
                <a:schemeClr val="tx1">
                  <a:lumMod val="50000"/>
                </a:schemeClr>
              </a:solidFill>
            </a:endParaRPr>
          </a:p>
        </p:txBody>
      </p:sp>
      <p:graphicFrame>
        <p:nvGraphicFramePr>
          <p:cNvPr id="3" name="Table 2">
            <a:extLst>
              <a:ext uri="{FF2B5EF4-FFF2-40B4-BE49-F238E27FC236}">
                <a16:creationId xmlns:a16="http://schemas.microsoft.com/office/drawing/2014/main" id="{610CB99C-F16F-AD06-814B-B1D495EC9213}"/>
              </a:ext>
            </a:extLst>
          </p:cNvPr>
          <p:cNvGraphicFramePr>
            <a:graphicFrameLocks noGrp="1"/>
          </p:cNvGraphicFramePr>
          <p:nvPr>
            <p:extLst>
              <p:ext uri="{D42A27DB-BD31-4B8C-83A1-F6EECF244321}">
                <p14:modId xmlns:p14="http://schemas.microsoft.com/office/powerpoint/2010/main" val="1627325899"/>
              </p:ext>
            </p:extLst>
          </p:nvPr>
        </p:nvGraphicFramePr>
        <p:xfrm>
          <a:off x="129208" y="1232452"/>
          <a:ext cx="8855765" cy="3783719"/>
        </p:xfrm>
        <a:graphic>
          <a:graphicData uri="http://schemas.openxmlformats.org/drawingml/2006/table">
            <a:tbl>
              <a:tblPr>
                <a:tableStyleId>{4F34DB4C-8F9F-4031-8EC6-0B126F8A54F6}</a:tableStyleId>
              </a:tblPr>
              <a:tblGrid>
                <a:gridCol w="1056706">
                  <a:extLst>
                    <a:ext uri="{9D8B030D-6E8A-4147-A177-3AD203B41FA5}">
                      <a16:colId xmlns:a16="http://schemas.microsoft.com/office/drawing/2014/main" val="1196934049"/>
                    </a:ext>
                  </a:extLst>
                </a:gridCol>
                <a:gridCol w="1056706">
                  <a:extLst>
                    <a:ext uri="{9D8B030D-6E8A-4147-A177-3AD203B41FA5}">
                      <a16:colId xmlns:a16="http://schemas.microsoft.com/office/drawing/2014/main" val="2261810401"/>
                    </a:ext>
                  </a:extLst>
                </a:gridCol>
                <a:gridCol w="1262437">
                  <a:extLst>
                    <a:ext uri="{9D8B030D-6E8A-4147-A177-3AD203B41FA5}">
                      <a16:colId xmlns:a16="http://schemas.microsoft.com/office/drawing/2014/main" val="3085700082"/>
                    </a:ext>
                  </a:extLst>
                </a:gridCol>
                <a:gridCol w="1056706">
                  <a:extLst>
                    <a:ext uri="{9D8B030D-6E8A-4147-A177-3AD203B41FA5}">
                      <a16:colId xmlns:a16="http://schemas.microsoft.com/office/drawing/2014/main" val="127545159"/>
                    </a:ext>
                  </a:extLst>
                </a:gridCol>
                <a:gridCol w="841626">
                  <a:extLst>
                    <a:ext uri="{9D8B030D-6E8A-4147-A177-3AD203B41FA5}">
                      <a16:colId xmlns:a16="http://schemas.microsoft.com/office/drawing/2014/main" val="3580653699"/>
                    </a:ext>
                  </a:extLst>
                </a:gridCol>
                <a:gridCol w="841626">
                  <a:extLst>
                    <a:ext uri="{9D8B030D-6E8A-4147-A177-3AD203B41FA5}">
                      <a16:colId xmlns:a16="http://schemas.microsoft.com/office/drawing/2014/main" val="201378292"/>
                    </a:ext>
                  </a:extLst>
                </a:gridCol>
                <a:gridCol w="1056706">
                  <a:extLst>
                    <a:ext uri="{9D8B030D-6E8A-4147-A177-3AD203B41FA5}">
                      <a16:colId xmlns:a16="http://schemas.microsoft.com/office/drawing/2014/main" val="2200154627"/>
                    </a:ext>
                  </a:extLst>
                </a:gridCol>
                <a:gridCol w="841626">
                  <a:extLst>
                    <a:ext uri="{9D8B030D-6E8A-4147-A177-3AD203B41FA5}">
                      <a16:colId xmlns:a16="http://schemas.microsoft.com/office/drawing/2014/main" val="1489100479"/>
                    </a:ext>
                  </a:extLst>
                </a:gridCol>
                <a:gridCol w="841626">
                  <a:extLst>
                    <a:ext uri="{9D8B030D-6E8A-4147-A177-3AD203B41FA5}">
                      <a16:colId xmlns:a16="http://schemas.microsoft.com/office/drawing/2014/main" val="4109950664"/>
                    </a:ext>
                  </a:extLst>
                </a:gridCol>
              </a:tblGrid>
              <a:tr h="289236">
                <a:tc>
                  <a:txBody>
                    <a:bodyPr/>
                    <a:lstStyle/>
                    <a:p>
                      <a:pPr algn="ctr" fontAlgn="ctr"/>
                      <a:r>
                        <a:rPr lang="en-US" sz="1000" b="1" u="none" strike="noStrike" dirty="0">
                          <a:solidFill>
                            <a:schemeClr val="bg1"/>
                          </a:solidFill>
                          <a:effectLst/>
                        </a:rPr>
                        <a:t>PI</a:t>
                      </a:r>
                      <a:endParaRPr lang="en-US" sz="1000" b="1" i="0" u="none" strike="noStrike" dirty="0">
                        <a:solidFill>
                          <a:schemeClr val="bg1"/>
                        </a:solidFill>
                        <a:effectLst/>
                        <a:latin typeface="Calibri" panose="020F0502020204030204" pitchFamily="34" charset="0"/>
                      </a:endParaRPr>
                    </a:p>
                  </a:txBody>
                  <a:tcPr marL="3091" marR="3091" marT="3091" marB="0" anchor="ctr">
                    <a:solidFill>
                      <a:schemeClr val="accent1"/>
                    </a:solidFill>
                  </a:tcPr>
                </a:tc>
                <a:tc>
                  <a:txBody>
                    <a:bodyPr/>
                    <a:lstStyle/>
                    <a:p>
                      <a:pPr algn="ctr" fontAlgn="ctr"/>
                      <a:endParaRPr lang="en-US" sz="1000" b="1" i="0" u="none" strike="noStrike" dirty="0">
                        <a:solidFill>
                          <a:schemeClr val="bg1"/>
                        </a:solidFill>
                        <a:effectLst/>
                        <a:latin typeface="Calibri" panose="020F0502020204030204" pitchFamily="34" charset="0"/>
                      </a:endParaRPr>
                    </a:p>
                  </a:txBody>
                  <a:tcPr marL="3091" marR="3091" marT="3091" marB="0" anchor="ctr">
                    <a:solidFill>
                      <a:schemeClr val="accent1"/>
                    </a:solidFill>
                  </a:tcPr>
                </a:tc>
                <a:tc>
                  <a:txBody>
                    <a:bodyPr/>
                    <a:lstStyle/>
                    <a:p>
                      <a:pPr algn="ctr" fontAlgn="ctr"/>
                      <a:r>
                        <a:rPr lang="en-US" sz="1000" b="1" u="none" strike="noStrike" dirty="0">
                          <a:solidFill>
                            <a:schemeClr val="bg1"/>
                          </a:solidFill>
                          <a:effectLst/>
                        </a:rPr>
                        <a:t>Title</a:t>
                      </a:r>
                      <a:endParaRPr lang="en-US" sz="1000" b="1" i="0" u="none" strike="noStrike" dirty="0">
                        <a:solidFill>
                          <a:schemeClr val="bg1"/>
                        </a:solidFill>
                        <a:effectLst/>
                        <a:latin typeface="Calibri" panose="020F0502020204030204" pitchFamily="34" charset="0"/>
                      </a:endParaRPr>
                    </a:p>
                  </a:txBody>
                  <a:tcPr marL="3091" marR="3091" marT="3091" marB="0" anchor="ctr">
                    <a:solidFill>
                      <a:schemeClr val="accent1"/>
                    </a:solidFill>
                  </a:tcPr>
                </a:tc>
                <a:tc>
                  <a:txBody>
                    <a:bodyPr/>
                    <a:lstStyle/>
                    <a:p>
                      <a:pPr algn="ctr" fontAlgn="ctr"/>
                      <a:r>
                        <a:rPr lang="en-US" sz="1000" b="1" u="none" strike="noStrike" dirty="0">
                          <a:solidFill>
                            <a:schemeClr val="bg1"/>
                          </a:solidFill>
                          <a:effectLst/>
                        </a:rPr>
                        <a:t>Sponsor</a:t>
                      </a:r>
                      <a:endParaRPr lang="en-US" sz="1000" b="1" i="0" u="none" strike="noStrike" dirty="0">
                        <a:solidFill>
                          <a:schemeClr val="bg1"/>
                        </a:solidFill>
                        <a:effectLst/>
                        <a:latin typeface="Calibri" panose="020F0502020204030204" pitchFamily="34" charset="0"/>
                      </a:endParaRPr>
                    </a:p>
                  </a:txBody>
                  <a:tcPr marL="3091" marR="3091" marT="3091" marB="0" anchor="ctr">
                    <a:solidFill>
                      <a:schemeClr val="accent1"/>
                    </a:solidFill>
                  </a:tcPr>
                </a:tc>
                <a:tc>
                  <a:txBody>
                    <a:bodyPr/>
                    <a:lstStyle/>
                    <a:p>
                      <a:pPr algn="ctr" fontAlgn="ctr"/>
                      <a:r>
                        <a:rPr lang="en-US" sz="1000" b="1" u="none" strike="noStrike">
                          <a:solidFill>
                            <a:schemeClr val="bg1"/>
                          </a:solidFill>
                          <a:effectLst/>
                        </a:rPr>
                        <a:t>Prime Sponsor</a:t>
                      </a:r>
                      <a:endParaRPr lang="en-US" sz="1000" b="1" i="0" u="none" strike="noStrike">
                        <a:solidFill>
                          <a:schemeClr val="bg1"/>
                        </a:solidFill>
                        <a:effectLst/>
                        <a:latin typeface="Calibri" panose="020F0502020204030204" pitchFamily="34" charset="0"/>
                      </a:endParaRPr>
                    </a:p>
                  </a:txBody>
                  <a:tcPr marL="3091" marR="3091" marT="3091" marB="0" anchor="ctr">
                    <a:solidFill>
                      <a:schemeClr val="accent1"/>
                    </a:solidFill>
                  </a:tcPr>
                </a:tc>
                <a:tc>
                  <a:txBody>
                    <a:bodyPr/>
                    <a:lstStyle/>
                    <a:p>
                      <a:pPr algn="ctr" fontAlgn="ctr"/>
                      <a:r>
                        <a:rPr lang="en-US" sz="1000" b="1" u="none" strike="noStrike" dirty="0">
                          <a:solidFill>
                            <a:schemeClr val="bg1"/>
                          </a:solidFill>
                          <a:effectLst/>
                        </a:rPr>
                        <a:t>Program Type</a:t>
                      </a:r>
                      <a:endParaRPr lang="en-US" sz="1000" b="1" i="0" u="none" strike="noStrike" dirty="0">
                        <a:solidFill>
                          <a:schemeClr val="bg1"/>
                        </a:solidFill>
                        <a:effectLst/>
                        <a:latin typeface="Calibri" panose="020F0502020204030204" pitchFamily="34" charset="0"/>
                      </a:endParaRPr>
                    </a:p>
                  </a:txBody>
                  <a:tcPr marL="3091" marR="3091" marT="3091" marB="0" anchor="ctr">
                    <a:solidFill>
                      <a:schemeClr val="accent1"/>
                    </a:solidFill>
                  </a:tcPr>
                </a:tc>
                <a:tc>
                  <a:txBody>
                    <a:bodyPr/>
                    <a:lstStyle/>
                    <a:p>
                      <a:pPr algn="ctr" fontAlgn="ctr"/>
                      <a:r>
                        <a:rPr lang="en-US" sz="1000" b="1" u="none" strike="noStrike" dirty="0">
                          <a:solidFill>
                            <a:schemeClr val="bg1"/>
                          </a:solidFill>
                          <a:effectLst/>
                        </a:rPr>
                        <a:t>Overall Proposal Type</a:t>
                      </a:r>
                      <a:endParaRPr lang="en-US" sz="1000" b="1" i="0" u="none" strike="noStrike" dirty="0">
                        <a:solidFill>
                          <a:schemeClr val="bg1"/>
                        </a:solidFill>
                        <a:effectLst/>
                        <a:latin typeface="Calibri" panose="020F0502020204030204" pitchFamily="34" charset="0"/>
                      </a:endParaRPr>
                    </a:p>
                  </a:txBody>
                  <a:tcPr marL="3091" marR="3091" marT="3091" marB="0" anchor="ctr">
                    <a:solidFill>
                      <a:schemeClr val="accent1"/>
                    </a:solidFill>
                  </a:tcPr>
                </a:tc>
                <a:tc>
                  <a:txBody>
                    <a:bodyPr/>
                    <a:lstStyle/>
                    <a:p>
                      <a:pPr algn="ctr" fontAlgn="ctr"/>
                      <a:r>
                        <a:rPr lang="en-US" sz="1000" b="1" u="none" strike="noStrike" dirty="0">
                          <a:solidFill>
                            <a:schemeClr val="bg1"/>
                          </a:solidFill>
                          <a:effectLst/>
                        </a:rPr>
                        <a:t>Project Begin Date</a:t>
                      </a:r>
                      <a:endParaRPr lang="en-US" sz="1000" b="1" i="0" u="none" strike="noStrike" dirty="0">
                        <a:solidFill>
                          <a:schemeClr val="bg1"/>
                        </a:solidFill>
                        <a:effectLst/>
                        <a:latin typeface="Calibri" panose="020F0502020204030204" pitchFamily="34" charset="0"/>
                      </a:endParaRPr>
                    </a:p>
                  </a:txBody>
                  <a:tcPr marL="3091" marR="3091" marT="3091" marB="0" anchor="ctr">
                    <a:solidFill>
                      <a:schemeClr val="accent1"/>
                    </a:solidFill>
                  </a:tcPr>
                </a:tc>
                <a:tc>
                  <a:txBody>
                    <a:bodyPr/>
                    <a:lstStyle/>
                    <a:p>
                      <a:pPr algn="ctr" fontAlgn="ctr"/>
                      <a:r>
                        <a:rPr lang="en-US" sz="1000" b="1" u="none" strike="noStrike" dirty="0">
                          <a:solidFill>
                            <a:schemeClr val="bg1"/>
                          </a:solidFill>
                          <a:effectLst/>
                        </a:rPr>
                        <a:t>Project End Date</a:t>
                      </a:r>
                      <a:endParaRPr lang="en-US" sz="1000" b="1" i="0" u="none" strike="noStrike" dirty="0">
                        <a:solidFill>
                          <a:schemeClr val="bg1"/>
                        </a:solidFill>
                        <a:effectLst/>
                        <a:latin typeface="Calibri" panose="020F0502020204030204" pitchFamily="34" charset="0"/>
                      </a:endParaRPr>
                    </a:p>
                  </a:txBody>
                  <a:tcPr marL="3091" marR="3091" marT="3091" marB="0" anchor="ctr">
                    <a:solidFill>
                      <a:schemeClr val="accent1"/>
                    </a:solidFill>
                  </a:tcPr>
                </a:tc>
                <a:extLst>
                  <a:ext uri="{0D108BD9-81ED-4DB2-BD59-A6C34878D82A}">
                    <a16:rowId xmlns:a16="http://schemas.microsoft.com/office/drawing/2014/main" val="2641529476"/>
                  </a:ext>
                </a:extLst>
              </a:tr>
              <a:tr h="295385">
                <a:tc>
                  <a:txBody>
                    <a:bodyPr/>
                    <a:lstStyle/>
                    <a:p>
                      <a:pPr algn="l" fontAlgn="ctr"/>
                      <a:r>
                        <a:rPr lang="en-US" sz="800" b="0" i="0" u="none" strike="noStrike" dirty="0">
                          <a:solidFill>
                            <a:srgbClr val="000000"/>
                          </a:solidFill>
                          <a:effectLst/>
                          <a:latin typeface="Calibri" panose="020F0502020204030204" pitchFamily="34" charset="0"/>
                        </a:rPr>
                        <a:t>Sur, Denise Kc</a:t>
                      </a:r>
                    </a:p>
                  </a:txBody>
                  <a:tcPr marL="9525" marR="9525" marT="9525" marB="0" anchor="ctr">
                    <a:solidFill>
                      <a:schemeClr val="bg1"/>
                    </a:solidFill>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CA-Department of Health Care Access and Information </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Contract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Training</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New</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6/30/2025</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6/29/2028</a:t>
                      </a:r>
                    </a:p>
                  </a:txBody>
                  <a:tcPr marL="9525" marR="9525" marT="9525" marB="0" anchor="ctr">
                    <a:solidFill>
                      <a:schemeClr val="bg1"/>
                    </a:solidFill>
                  </a:tcPr>
                </a:tc>
                <a:extLst>
                  <a:ext uri="{0D108BD9-81ED-4DB2-BD59-A6C34878D82A}">
                    <a16:rowId xmlns:a16="http://schemas.microsoft.com/office/drawing/2014/main" val="2731047913"/>
                  </a:ext>
                </a:extLst>
              </a:tr>
              <a:tr h="227552">
                <a:tc>
                  <a:txBody>
                    <a:bodyPr/>
                    <a:lstStyle/>
                    <a:p>
                      <a:pPr algn="l" fontAlgn="ctr"/>
                      <a:r>
                        <a:rPr lang="en-US" sz="800" b="0" i="0" u="none" strike="noStrike">
                          <a:solidFill>
                            <a:srgbClr val="000000"/>
                          </a:solidFill>
                          <a:effectLst/>
                          <a:latin typeface="Calibri" panose="020F0502020204030204" pitchFamily="34" charset="0"/>
                        </a:rPr>
                        <a:t>Hervey, Shane</a:t>
                      </a:r>
                    </a:p>
                  </a:txBody>
                  <a:tcPr marL="9525" marR="9525" marT="9525" marB="0" anchor="ctr">
                    <a:solidFill>
                      <a:schemeClr val="bg1"/>
                    </a:solidFill>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British Journal of Sports Medicine (United Kingdom)</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Grant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Applied Org Research</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New</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11/1/2024</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10/31/2025</a:t>
                      </a:r>
                    </a:p>
                  </a:txBody>
                  <a:tcPr marL="9525" marR="9525" marT="9525" marB="0" anchor="ctr">
                    <a:solidFill>
                      <a:schemeClr val="bg1"/>
                    </a:solidFill>
                  </a:tcPr>
                </a:tc>
                <a:extLst>
                  <a:ext uri="{0D108BD9-81ED-4DB2-BD59-A6C34878D82A}">
                    <a16:rowId xmlns:a16="http://schemas.microsoft.com/office/drawing/2014/main" val="547189923"/>
                  </a:ext>
                </a:extLst>
              </a:tr>
              <a:tr h="406836">
                <a:tc>
                  <a:txBody>
                    <a:bodyPr/>
                    <a:lstStyle/>
                    <a:p>
                      <a:pPr algn="l" fontAlgn="ctr"/>
                      <a:r>
                        <a:rPr lang="en-US" sz="800" b="0" i="0" u="none" strike="noStrike">
                          <a:solidFill>
                            <a:srgbClr val="000000"/>
                          </a:solidFill>
                          <a:effectLst/>
                          <a:latin typeface="Calibri" panose="020F0502020204030204" pitchFamily="34" charset="0"/>
                        </a:rPr>
                        <a:t>Gelberg, Lillian</a:t>
                      </a:r>
                    </a:p>
                  </a:txBody>
                  <a:tcPr marL="9525" marR="9525" marT="9525" marB="0" anchor="ctr">
                    <a:solidFill>
                      <a:schemeClr val="bg1"/>
                    </a:solidFill>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General Hospital Corporation, The (DBA Massachusetts General Hospital) (MGH)</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PATIENT-CENTERED OUTCOMES RESEARCH INSTITUTE</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Subcontract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Basic Org Research</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New</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8/1/2025</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7/31/2030</a:t>
                      </a:r>
                    </a:p>
                  </a:txBody>
                  <a:tcPr marL="9525" marR="9525" marT="9525" marB="0" anchor="ctr">
                    <a:solidFill>
                      <a:schemeClr val="bg1"/>
                    </a:solidFill>
                  </a:tcPr>
                </a:tc>
                <a:extLst>
                  <a:ext uri="{0D108BD9-81ED-4DB2-BD59-A6C34878D82A}">
                    <a16:rowId xmlns:a16="http://schemas.microsoft.com/office/drawing/2014/main" val="1700334359"/>
                  </a:ext>
                </a:extLst>
              </a:tr>
              <a:tr h="399940">
                <a:tc>
                  <a:txBody>
                    <a:bodyPr/>
                    <a:lstStyle/>
                    <a:p>
                      <a:pPr algn="l" fontAlgn="ctr"/>
                      <a:r>
                        <a:rPr lang="en-US" sz="800" b="0" i="0" u="none" strike="noStrike">
                          <a:solidFill>
                            <a:srgbClr val="000000"/>
                          </a:solidFill>
                          <a:effectLst/>
                          <a:latin typeface="Calibri" panose="020F0502020204030204" pitchFamily="34" charset="0"/>
                        </a:rPr>
                        <a:t>Li, Michael Jonathan</a:t>
                      </a:r>
                    </a:p>
                  </a:txBody>
                  <a:tcPr marL="9525" marR="9525" marT="9525" marB="0" anchor="ctr">
                    <a:solidFill>
                      <a:schemeClr val="bg1"/>
                    </a:solidFill>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NIH - National Institutes of Health</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Grant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Clinical Research</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Resubmission - New</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4/1/2025</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3/31/2029</a:t>
                      </a:r>
                    </a:p>
                  </a:txBody>
                  <a:tcPr marL="9525" marR="9525" marT="9525" marB="0" anchor="ctr">
                    <a:solidFill>
                      <a:schemeClr val="bg1"/>
                    </a:solidFill>
                  </a:tcPr>
                </a:tc>
                <a:extLst>
                  <a:ext uri="{0D108BD9-81ED-4DB2-BD59-A6C34878D82A}">
                    <a16:rowId xmlns:a16="http://schemas.microsoft.com/office/drawing/2014/main" val="1522056905"/>
                  </a:ext>
                </a:extLst>
              </a:tr>
              <a:tr h="303403">
                <a:tc>
                  <a:txBody>
                    <a:bodyPr/>
                    <a:lstStyle/>
                    <a:p>
                      <a:pPr algn="l" fontAlgn="ctr"/>
                      <a:r>
                        <a:rPr lang="en-US" sz="800" b="0" i="0" u="none" strike="noStrike">
                          <a:solidFill>
                            <a:srgbClr val="000000"/>
                          </a:solidFill>
                          <a:effectLst/>
                          <a:latin typeface="Calibri" panose="020F0502020204030204" pitchFamily="34" charset="0"/>
                        </a:rPr>
                        <a:t>Tarn, Derjung Mimi</a:t>
                      </a:r>
                    </a:p>
                  </a:txBody>
                  <a:tcPr marL="9525" marR="9525" marT="9525" marB="0" anchor="ctr">
                    <a:solidFill>
                      <a:schemeClr val="bg1"/>
                    </a:solidFill>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UNIVERSITY OF CALIFORNIA, IRVINE</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UC/OFFICE OF THE PRESIDENT, SYSTEMWIDE</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Subgrant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Basic Org Research</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New</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1/1/2025</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12/31/2028</a:t>
                      </a:r>
                    </a:p>
                  </a:txBody>
                  <a:tcPr marL="9525" marR="9525" marT="9525" marB="0" anchor="ctr">
                    <a:solidFill>
                      <a:schemeClr val="bg1"/>
                    </a:solidFill>
                  </a:tcPr>
                </a:tc>
                <a:extLst>
                  <a:ext uri="{0D108BD9-81ED-4DB2-BD59-A6C34878D82A}">
                    <a16:rowId xmlns:a16="http://schemas.microsoft.com/office/drawing/2014/main" val="4069952871"/>
                  </a:ext>
                </a:extLst>
              </a:tr>
              <a:tr h="302814">
                <a:tc>
                  <a:txBody>
                    <a:bodyPr/>
                    <a:lstStyle/>
                    <a:p>
                      <a:pPr algn="l" fontAlgn="ctr"/>
                      <a:r>
                        <a:rPr lang="en-US" sz="800" b="0" i="0" u="none" strike="noStrike">
                          <a:solidFill>
                            <a:srgbClr val="000000"/>
                          </a:solidFill>
                          <a:effectLst/>
                          <a:latin typeface="Calibri" panose="020F0502020204030204" pitchFamily="34" charset="0"/>
                        </a:rPr>
                        <a:t>Li, Michael Jonathan</a:t>
                      </a:r>
                    </a:p>
                  </a:txBody>
                  <a:tcPr marL="9525" marR="9525" marT="9525" marB="0" anchor="ctr">
                    <a:solidFill>
                      <a:schemeClr val="bg1"/>
                    </a:solidFill>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UNIVERSITY OF ILLINOIS</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DHHS-HRSA Health Resources and Services Administration</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Subgrant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Training</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Modification/Amendment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9/1/2024</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8/31/2025</a:t>
                      </a:r>
                    </a:p>
                  </a:txBody>
                  <a:tcPr marL="9525" marR="9525" marT="9525" marB="0" anchor="ctr">
                    <a:solidFill>
                      <a:schemeClr val="bg1"/>
                    </a:solidFill>
                  </a:tcPr>
                </a:tc>
                <a:extLst>
                  <a:ext uri="{0D108BD9-81ED-4DB2-BD59-A6C34878D82A}">
                    <a16:rowId xmlns:a16="http://schemas.microsoft.com/office/drawing/2014/main" val="3734113937"/>
                  </a:ext>
                </a:extLst>
              </a:tr>
              <a:tr h="302814">
                <a:tc>
                  <a:txBody>
                    <a:bodyPr/>
                    <a:lstStyle/>
                    <a:p>
                      <a:pPr algn="l" fontAlgn="ctr"/>
                      <a:r>
                        <a:rPr lang="en-US" sz="800" b="0" i="0" u="none" strike="noStrike">
                          <a:solidFill>
                            <a:srgbClr val="000000"/>
                          </a:solidFill>
                          <a:effectLst/>
                          <a:latin typeface="Calibri" panose="020F0502020204030204" pitchFamily="34" charset="0"/>
                        </a:rPr>
                        <a:t>Shoptaw, Steven J</a:t>
                      </a:r>
                    </a:p>
                  </a:txBody>
                  <a:tcPr marL="9525" marR="9525" marT="9525" marB="0" anchor="ctr">
                    <a:solidFill>
                      <a:schemeClr val="bg1"/>
                    </a:solidFill>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University of Texas-Southwestern Medical Center at Dallas </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NIH-NIDA National Institute on Drug Abuse</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Subgrant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Clinical Research</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Modification/Amendment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8/1/2024</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2/28/2025</a:t>
                      </a:r>
                    </a:p>
                  </a:txBody>
                  <a:tcPr marL="9525" marR="9525" marT="9525" marB="0" anchor="ctr">
                    <a:solidFill>
                      <a:schemeClr val="bg1"/>
                    </a:solidFill>
                  </a:tcPr>
                </a:tc>
                <a:extLst>
                  <a:ext uri="{0D108BD9-81ED-4DB2-BD59-A6C34878D82A}">
                    <a16:rowId xmlns:a16="http://schemas.microsoft.com/office/drawing/2014/main" val="468409799"/>
                  </a:ext>
                </a:extLst>
              </a:tr>
              <a:tr h="994447">
                <a:tc>
                  <a:txBody>
                    <a:bodyPr/>
                    <a:lstStyle/>
                    <a:p>
                      <a:pPr algn="l" fontAlgn="ctr"/>
                      <a:r>
                        <a:rPr lang="en-US" sz="800" b="0" i="0" u="none" strike="noStrike">
                          <a:solidFill>
                            <a:srgbClr val="000000"/>
                          </a:solidFill>
                          <a:effectLst/>
                          <a:latin typeface="Calibri" panose="020F0502020204030204" pitchFamily="34" charset="0"/>
                        </a:rPr>
                        <a:t>Shoptaw, Steven J</a:t>
                      </a:r>
                    </a:p>
                  </a:txBody>
                  <a:tcPr marL="9525" marR="9525" marT="9525" marB="0" anchor="ctr">
                    <a:solidFill>
                      <a:schemeClr val="bg1"/>
                    </a:solidFill>
                  </a:tcPr>
                </a:tc>
                <a:tc>
                  <a:txBody>
                    <a:bodyPr/>
                    <a:lstStyle/>
                    <a:p>
                      <a:pPr algn="l" fontAlgn="ctr"/>
                      <a:endParaRPr lang="en-US" sz="800" b="0" i="0" u="none" strike="noStrike" dirty="0">
                        <a:solidFill>
                          <a:srgbClr val="000000"/>
                        </a:solidFill>
                        <a:effectLst/>
                        <a:latin typeface="Calibri" panose="020F0502020204030204" pitchFamily="34" charset="0"/>
                      </a:endParaRP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FHI 360 (Family Health International)</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NIH-NIAID National Institute of Allergy and Infectious Diseases</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Subgrant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Dev Org Research</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Modification/Amendment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12/1/2024</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11/30/2025</a:t>
                      </a:r>
                    </a:p>
                  </a:txBody>
                  <a:tcPr marL="9525" marR="9525" marT="9525" marB="0" anchor="ctr">
                    <a:solidFill>
                      <a:schemeClr val="bg1"/>
                    </a:solidFill>
                  </a:tcPr>
                </a:tc>
                <a:extLst>
                  <a:ext uri="{0D108BD9-81ED-4DB2-BD59-A6C34878D82A}">
                    <a16:rowId xmlns:a16="http://schemas.microsoft.com/office/drawing/2014/main" val="1478549136"/>
                  </a:ext>
                </a:extLst>
              </a:tr>
            </a:tbl>
          </a:graphicData>
        </a:graphic>
      </p:graphicFrame>
    </p:spTree>
    <p:extLst>
      <p:ext uri="{BB962C8B-B14F-4D97-AF65-F5344CB8AC3E}">
        <p14:creationId xmlns:p14="http://schemas.microsoft.com/office/powerpoint/2010/main" val="201323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20</a:t>
            </a:fld>
            <a:endParaRPr lang="en-US"/>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a:xfrm>
            <a:off x="640078" y="645474"/>
            <a:ext cx="7867817" cy="387798"/>
          </a:xfrm>
        </p:spPr>
        <p:txBody>
          <a:bodyPr/>
          <a:lstStyle/>
          <a:p>
            <a:r>
              <a:rPr lang="en-US" dirty="0">
                <a:solidFill>
                  <a:srgbClr val="000000"/>
                </a:solidFill>
              </a:rPr>
              <a:t>New Uniform Guidance</a:t>
            </a:r>
          </a:p>
        </p:txBody>
      </p:sp>
      <p:pic>
        <p:nvPicPr>
          <p:cNvPr id="8" name="Picture 7">
            <a:extLst>
              <a:ext uri="{FF2B5EF4-FFF2-40B4-BE49-F238E27FC236}">
                <a16:creationId xmlns:a16="http://schemas.microsoft.com/office/drawing/2014/main" id="{C3412850-8069-53AC-D881-0565063E013D}"/>
              </a:ext>
            </a:extLst>
          </p:cNvPr>
          <p:cNvPicPr>
            <a:picLocks noChangeAspect="1"/>
          </p:cNvPicPr>
          <p:nvPr/>
        </p:nvPicPr>
        <p:blipFill>
          <a:blip r:embed="rId2"/>
          <a:stretch>
            <a:fillRect/>
          </a:stretch>
        </p:blipFill>
        <p:spPr>
          <a:xfrm>
            <a:off x="79128" y="1298131"/>
            <a:ext cx="8981414" cy="3235063"/>
          </a:xfrm>
          <a:prstGeom prst="rect">
            <a:avLst/>
          </a:prstGeom>
        </p:spPr>
      </p:pic>
    </p:spTree>
    <p:extLst>
      <p:ext uri="{BB962C8B-B14F-4D97-AF65-F5344CB8AC3E}">
        <p14:creationId xmlns:p14="http://schemas.microsoft.com/office/powerpoint/2010/main" val="4118730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a:xfrm>
            <a:off x="8421624" y="4754880"/>
            <a:ext cx="457200" cy="365760"/>
          </a:xfrm>
        </p:spPr>
        <p:txBody>
          <a:bodyPr spcFirstLastPara="1" wrap="square" lIns="0" tIns="0" rIns="0" bIns="256025" anchor="t" anchorCtr="0">
            <a:normAutofit/>
          </a:bodyPr>
          <a:lstStyle/>
          <a:p>
            <a:pPr>
              <a:lnSpc>
                <a:spcPct val="90000"/>
              </a:lnSpc>
              <a:spcAft>
                <a:spcPts val="600"/>
              </a:spcAft>
            </a:pPr>
            <a:fld id="{00000000-1234-1234-1234-123412341234}" type="slidenum">
              <a:rPr lang="en-US" sz="200" smtClean="0"/>
              <a:pPr>
                <a:lnSpc>
                  <a:spcPct val="90000"/>
                </a:lnSpc>
                <a:spcAft>
                  <a:spcPts val="600"/>
                </a:spcAft>
              </a:pPr>
              <a:t>21</a:t>
            </a:fld>
            <a:endParaRPr lang="en-US" sz="200"/>
          </a:p>
        </p:txBody>
      </p:sp>
      <p:sp>
        <p:nvSpPr>
          <p:cNvPr id="4" name="TextBox 3">
            <a:extLst>
              <a:ext uri="{FF2B5EF4-FFF2-40B4-BE49-F238E27FC236}">
                <a16:creationId xmlns:a16="http://schemas.microsoft.com/office/drawing/2014/main" id="{490D64CC-DE92-71A1-0E76-512CB12E4F4C}"/>
              </a:ext>
            </a:extLst>
          </p:cNvPr>
          <p:cNvSpPr txBox="1"/>
          <p:nvPr/>
        </p:nvSpPr>
        <p:spPr>
          <a:xfrm>
            <a:off x="4581461" y="1463040"/>
            <a:ext cx="3840163" cy="2286000"/>
          </a:xfrm>
          <a:prstGeom prst="rect">
            <a:avLst/>
          </a:prstGeom>
          <a:noFill/>
          <a:ln>
            <a:noFill/>
          </a:ln>
        </p:spPr>
        <p:txBody>
          <a:bodyPr spcFirstLastPara="1" wrap="square" lIns="365750" tIns="0" rIns="0" bIns="0" anchor="t" anchorCtr="0">
            <a:noAutofit/>
          </a:bodyPr>
          <a:lstStyle/>
          <a:p>
            <a:pPr marL="61913">
              <a:spcBef>
                <a:spcPts val="750"/>
              </a:spcBef>
              <a:buClr>
                <a:srgbClr val="58595B"/>
              </a:buClr>
              <a:buSzPts val="1400"/>
            </a:pPr>
            <a:r>
              <a:rPr lang="en-US" sz="1600" b="0" i="0" u="none" strike="noStrike" cap="none" dirty="0">
                <a:effectLst/>
                <a:latin typeface="+mn-lt"/>
                <a:ea typeface="Helvetica Neue"/>
                <a:cs typeface="Helvetica Neue"/>
                <a:sym typeface="Helvetica Neue"/>
                <a:hlinkClick r:id="rId2">
                  <a:extLst>
                    <a:ext uri="{A12FA001-AC4F-418D-AE19-62706E023703}">
                      <ahyp:hlinkClr xmlns:ahyp="http://schemas.microsoft.com/office/drawing/2018/hyperlinkcolor" val="tx"/>
                    </a:ext>
                  </a:extLst>
                </a:hlinkClick>
              </a:rPr>
              <a:t>Effective January 2, 2024</a:t>
            </a:r>
            <a:r>
              <a:rPr lang="en-US" sz="1600" b="0" i="0" u="none" strike="noStrike" cap="none" dirty="0">
                <a:effectLst/>
                <a:latin typeface="+mn-lt"/>
                <a:ea typeface="Helvetica Neue"/>
                <a:cs typeface="Helvetica Neue"/>
                <a:sym typeface="Helvetica Neue"/>
              </a:rPr>
              <a:t>, foreign subawards must provide access to copies of all lab notebooks, all data, and all documentation that supports the research outcomes as described in the progress report, to the primary recipient with a frequency of no less than once per year, in alignment with the timing requirements for Research Performance Progress Report submission. Such access may be entirely electronic.</a:t>
            </a:r>
            <a:endParaRPr lang="en-US" sz="1600" b="0" i="0" u="none" strike="noStrike" cap="none" dirty="0">
              <a:latin typeface="+mn-lt"/>
              <a:ea typeface="Helvetica Neue"/>
              <a:cs typeface="Helvetica Neue"/>
              <a:sym typeface="Helvetica Neue"/>
            </a:endParaRPr>
          </a:p>
        </p:txBody>
      </p:sp>
      <p:pic>
        <p:nvPicPr>
          <p:cNvPr id="9218" name="Picture 2" descr="Choosing the Right Laboratory Notebook – Scientific Notebook Company">
            <a:extLst>
              <a:ext uri="{FF2B5EF4-FFF2-40B4-BE49-F238E27FC236}">
                <a16:creationId xmlns:a16="http://schemas.microsoft.com/office/drawing/2014/main" id="{4A85CD7C-1DF5-8877-E833-4AAC552D2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864" r="1253"/>
          <a:stretch/>
        </p:blipFill>
        <p:spPr bwMode="auto">
          <a:xfrm>
            <a:off x="640080" y="1463040"/>
            <a:ext cx="3931920" cy="3108960"/>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a:xfrm>
            <a:off x="640079" y="640080"/>
            <a:ext cx="7772400" cy="393192"/>
          </a:xfrm>
        </p:spPr>
        <p:txBody>
          <a:bodyPr spcFirstLastPara="1" wrap="square" lIns="0" tIns="0" rIns="0" bIns="0" anchor="b" anchorCtr="0">
            <a:normAutofit/>
          </a:bodyPr>
          <a:lstStyle/>
          <a:p>
            <a:r>
              <a:rPr lang="en-US" b="1" i="0" u="none" strike="noStrike" cap="none">
                <a:latin typeface="+mn-lt"/>
                <a:ea typeface="Helvetica Neue"/>
                <a:cs typeface="Helvetica Neue"/>
                <a:sym typeface="Helvetica Neue"/>
              </a:rPr>
              <a:t>NIH – Oversight of Foreign Subawards</a:t>
            </a:r>
          </a:p>
        </p:txBody>
      </p:sp>
    </p:spTree>
    <p:extLst>
      <p:ext uri="{BB962C8B-B14F-4D97-AF65-F5344CB8AC3E}">
        <p14:creationId xmlns:p14="http://schemas.microsoft.com/office/powerpoint/2010/main" val="2646752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22</a:t>
            </a:fld>
            <a:endParaRPr lang="en-US"/>
          </a:p>
        </p:txBody>
      </p:sp>
      <p:sp>
        <p:nvSpPr>
          <p:cNvPr id="3" name="Text Placeholder 2">
            <a:extLst>
              <a:ext uri="{FF2B5EF4-FFF2-40B4-BE49-F238E27FC236}">
                <a16:creationId xmlns:a16="http://schemas.microsoft.com/office/drawing/2014/main" id="{29219D89-5A25-46E4-D7BB-D4557D8A84F9}"/>
              </a:ext>
            </a:extLst>
          </p:cNvPr>
          <p:cNvSpPr>
            <a:spLocks noGrp="1"/>
          </p:cNvSpPr>
          <p:nvPr>
            <p:ph type="body" idx="1"/>
          </p:nvPr>
        </p:nvSpPr>
        <p:spPr>
          <a:xfrm>
            <a:off x="396957" y="1542665"/>
            <a:ext cx="4829030" cy="2646878"/>
          </a:xfrm>
        </p:spPr>
        <p:txBody>
          <a:bodyPr/>
          <a:lstStyle/>
          <a:p>
            <a:pPr marL="0" indent="0"/>
            <a:r>
              <a:rPr lang="en-US" sz="2000" b="1" dirty="0">
                <a:solidFill>
                  <a:srgbClr val="454545"/>
                </a:solidFill>
                <a:effectLst/>
                <a:ea typeface="Times New Roman" panose="02020603050405020304" pitchFamily="18" charset="0"/>
                <a:cs typeface="Arial" panose="020B0604020202020204" pitchFamily="34" charset="0"/>
              </a:rPr>
              <a:t>Dedicated Corporate Solutions (DCS)</a:t>
            </a:r>
            <a:r>
              <a:rPr lang="en-US" sz="2000" dirty="0">
                <a:solidFill>
                  <a:srgbClr val="454545"/>
                </a:solidFill>
                <a:effectLst/>
                <a:ea typeface="Times New Roman" panose="02020603050405020304" pitchFamily="18" charset="0"/>
                <a:cs typeface="Arial" panose="020B0604020202020204" pitchFamily="34" charset="0"/>
              </a:rPr>
              <a:t> has partnered with ODP Business Solutions (formerly Office Depot). </a:t>
            </a:r>
          </a:p>
          <a:p>
            <a:pPr marL="0" indent="0"/>
            <a:r>
              <a:rPr lang="en-US" sz="2000" dirty="0">
                <a:solidFill>
                  <a:srgbClr val="454545"/>
                </a:solidFill>
                <a:effectLst/>
                <a:ea typeface="Times New Roman" panose="02020603050405020304" pitchFamily="18" charset="0"/>
                <a:cs typeface="Arial" panose="020B0604020202020204" pitchFamily="34" charset="0"/>
              </a:rPr>
              <a:t>You can browse the view-only version of the DCS catalog at: </a:t>
            </a:r>
          </a:p>
          <a:p>
            <a:pPr marL="0" indent="0"/>
            <a:r>
              <a:rPr lang="en-US" sz="1600" dirty="0">
                <a:solidFill>
                  <a:srgbClr val="454545"/>
                </a:solidFill>
                <a:ea typeface="Times New Roman" panose="02020603050405020304" pitchFamily="18" charset="0"/>
                <a:cs typeface="Arial" panose="020B0604020202020204" pitchFamily="34" charset="0"/>
                <a:hlinkClick r:id="rId2"/>
              </a:rPr>
              <a:t>https://www.dedicatedcorporatesolutions.com/dcs</a:t>
            </a:r>
            <a:r>
              <a:rPr lang="en-US" sz="1600" dirty="0">
                <a:solidFill>
                  <a:srgbClr val="454545"/>
                </a:solidFill>
                <a:ea typeface="Times New Roman" panose="02020603050405020304" pitchFamily="18" charset="0"/>
                <a:cs typeface="Arial" panose="020B0604020202020204" pitchFamily="34" charset="0"/>
              </a:rPr>
              <a:t> </a:t>
            </a:r>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a:solidFill>
                  <a:srgbClr val="000000"/>
                </a:solidFill>
              </a:rPr>
              <a:t>Office Depot – View Only Catalog</a:t>
            </a:r>
          </a:p>
        </p:txBody>
      </p:sp>
      <p:pic>
        <p:nvPicPr>
          <p:cNvPr id="5" name="Picture 4">
            <a:extLst>
              <a:ext uri="{FF2B5EF4-FFF2-40B4-BE49-F238E27FC236}">
                <a16:creationId xmlns:a16="http://schemas.microsoft.com/office/drawing/2014/main" id="{64F78F99-E2F4-D715-86A7-C3537C738158}"/>
              </a:ext>
            </a:extLst>
          </p:cNvPr>
          <p:cNvPicPr>
            <a:picLocks noChangeAspect="1"/>
          </p:cNvPicPr>
          <p:nvPr/>
        </p:nvPicPr>
        <p:blipFill>
          <a:blip r:embed="rId3"/>
          <a:stretch>
            <a:fillRect/>
          </a:stretch>
        </p:blipFill>
        <p:spPr>
          <a:xfrm>
            <a:off x="5225987" y="2470253"/>
            <a:ext cx="3521056" cy="2138023"/>
          </a:xfrm>
          <a:prstGeom prst="rect">
            <a:avLst/>
          </a:prstGeom>
        </p:spPr>
      </p:pic>
      <p:pic>
        <p:nvPicPr>
          <p:cNvPr id="8" name="Picture 7">
            <a:extLst>
              <a:ext uri="{FF2B5EF4-FFF2-40B4-BE49-F238E27FC236}">
                <a16:creationId xmlns:a16="http://schemas.microsoft.com/office/drawing/2014/main" id="{945F68C3-332C-A964-D9A6-E9E24CF6DF97}"/>
              </a:ext>
            </a:extLst>
          </p:cNvPr>
          <p:cNvPicPr>
            <a:picLocks noChangeAspect="1"/>
          </p:cNvPicPr>
          <p:nvPr/>
        </p:nvPicPr>
        <p:blipFill>
          <a:blip r:embed="rId4"/>
          <a:stretch>
            <a:fillRect/>
          </a:stretch>
        </p:blipFill>
        <p:spPr>
          <a:xfrm>
            <a:off x="5470095" y="1305996"/>
            <a:ext cx="2657475" cy="990600"/>
          </a:xfrm>
          <a:prstGeom prst="rect">
            <a:avLst/>
          </a:prstGeom>
        </p:spPr>
      </p:pic>
    </p:spTree>
    <p:extLst>
      <p:ext uri="{BB962C8B-B14F-4D97-AF65-F5344CB8AC3E}">
        <p14:creationId xmlns:p14="http://schemas.microsoft.com/office/powerpoint/2010/main" val="803589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23</a:t>
            </a:fld>
            <a:endParaRPr lang="en-US"/>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a:solidFill>
                  <a:srgbClr val="000000"/>
                </a:solidFill>
              </a:rPr>
              <a:t>Vendor Invoices</a:t>
            </a:r>
          </a:p>
        </p:txBody>
      </p:sp>
      <p:sp>
        <p:nvSpPr>
          <p:cNvPr id="5" name="Text Placeholder 4">
            <a:extLst>
              <a:ext uri="{FF2B5EF4-FFF2-40B4-BE49-F238E27FC236}">
                <a16:creationId xmlns:a16="http://schemas.microsoft.com/office/drawing/2014/main" id="{04F1BB28-646F-7C87-BFEB-E663CF626A19}"/>
              </a:ext>
            </a:extLst>
          </p:cNvPr>
          <p:cNvSpPr>
            <a:spLocks noGrp="1"/>
          </p:cNvSpPr>
          <p:nvPr>
            <p:ph type="body" idx="1"/>
          </p:nvPr>
        </p:nvSpPr>
        <p:spPr/>
        <p:txBody>
          <a:bodyPr/>
          <a:lstStyle/>
          <a:p>
            <a:endParaRPr lang="en-US"/>
          </a:p>
        </p:txBody>
      </p:sp>
      <p:pic>
        <p:nvPicPr>
          <p:cNvPr id="10" name="Picture 9">
            <a:extLst>
              <a:ext uri="{FF2B5EF4-FFF2-40B4-BE49-F238E27FC236}">
                <a16:creationId xmlns:a16="http://schemas.microsoft.com/office/drawing/2014/main" id="{1E0518CD-010A-2BC8-097B-3D6D96715ED0}"/>
              </a:ext>
            </a:extLst>
          </p:cNvPr>
          <p:cNvPicPr>
            <a:picLocks noChangeAspect="1"/>
          </p:cNvPicPr>
          <p:nvPr/>
        </p:nvPicPr>
        <p:blipFill>
          <a:blip r:embed="rId2"/>
          <a:stretch>
            <a:fillRect/>
          </a:stretch>
        </p:blipFill>
        <p:spPr>
          <a:xfrm>
            <a:off x="349954" y="1133475"/>
            <a:ext cx="8528870" cy="3915653"/>
          </a:xfrm>
          <a:prstGeom prst="rect">
            <a:avLst/>
          </a:prstGeom>
        </p:spPr>
      </p:pic>
      <p:sp>
        <p:nvSpPr>
          <p:cNvPr id="11" name="Oval 10">
            <a:extLst>
              <a:ext uri="{FF2B5EF4-FFF2-40B4-BE49-F238E27FC236}">
                <a16:creationId xmlns:a16="http://schemas.microsoft.com/office/drawing/2014/main" id="{B51ABF2D-0863-12E8-1E15-AD4D64274206}"/>
              </a:ext>
            </a:extLst>
          </p:cNvPr>
          <p:cNvSpPr/>
          <p:nvPr/>
        </p:nvSpPr>
        <p:spPr>
          <a:xfrm>
            <a:off x="444914" y="2797336"/>
            <a:ext cx="4188178" cy="43892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933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24</a:t>
            </a:fld>
            <a:endParaRPr lang="en-US"/>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a:solidFill>
                  <a:srgbClr val="000000"/>
                </a:solidFill>
              </a:rPr>
              <a:t>Vendor Invoice Rejections</a:t>
            </a:r>
          </a:p>
        </p:txBody>
      </p:sp>
      <p:sp>
        <p:nvSpPr>
          <p:cNvPr id="3" name="Text Placeholder 2">
            <a:extLst>
              <a:ext uri="{FF2B5EF4-FFF2-40B4-BE49-F238E27FC236}">
                <a16:creationId xmlns:a16="http://schemas.microsoft.com/office/drawing/2014/main" id="{CA12F84B-FD5D-8707-9839-426D897BF087}"/>
              </a:ext>
            </a:extLst>
          </p:cNvPr>
          <p:cNvSpPr txBox="1">
            <a:spLocks/>
          </p:cNvSpPr>
          <p:nvPr/>
        </p:nvSpPr>
        <p:spPr>
          <a:xfrm>
            <a:off x="377561" y="2892458"/>
            <a:ext cx="4046151" cy="1333698"/>
          </a:xfrm>
          <a:prstGeom prst="rect">
            <a:avLst/>
          </a:prstGeom>
          <a:noFill/>
          <a:ln>
            <a:noFill/>
          </a:ln>
        </p:spPr>
        <p:txBody>
          <a:bodyPr spcFirstLastPara="1" wrap="square" lIns="0" tIns="0" rIns="36575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750"/>
              </a:spcBef>
              <a:spcAft>
                <a:spcPts val="0"/>
              </a:spcAft>
              <a:buClr>
                <a:srgbClr val="58595B"/>
              </a:buClr>
              <a:buSzPts val="1400"/>
              <a:buFont typeface="Arial"/>
              <a:buNone/>
              <a:defRPr sz="1400" b="0" i="0" u="none" strike="noStrike" cap="none">
                <a:solidFill>
                  <a:srgbClr val="58595B"/>
                </a:solidFill>
                <a:latin typeface="+mn-lt"/>
                <a:ea typeface="Helvetica Neue"/>
                <a:cs typeface="Helvetica Neue"/>
                <a:sym typeface="Helvetica Neue"/>
              </a:defRPr>
            </a:lvl1pPr>
            <a:lvl2pPr marL="914400" marR="0" lvl="1"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2pPr>
            <a:lvl3pPr marL="1371600" marR="0" lvl="2"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3pPr>
            <a:lvl4pPr marL="1828800" marR="0" lvl="3"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4pPr>
            <a:lvl5pPr marL="2286000" marR="0" lvl="4"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9pPr>
          </a:lstStyle>
          <a:p>
            <a:pPr marL="0" indent="0"/>
            <a:r>
              <a:rPr lang="en-US" sz="2000" dirty="0">
                <a:solidFill>
                  <a:srgbClr val="454545"/>
                </a:solidFill>
                <a:ea typeface="Times New Roman" panose="02020603050405020304" pitchFamily="18" charset="0"/>
                <a:cs typeface="Arial" panose="020B0604020202020204" pitchFamily="34" charset="0"/>
              </a:rPr>
              <a:t>Prior to Aug 2024, invoices that listed closed or invalid PO #’s (or no PO #’s) would be put on hold. </a:t>
            </a:r>
          </a:p>
        </p:txBody>
      </p:sp>
      <p:sp>
        <p:nvSpPr>
          <p:cNvPr id="4" name="Text Placeholder 2">
            <a:extLst>
              <a:ext uri="{FF2B5EF4-FFF2-40B4-BE49-F238E27FC236}">
                <a16:creationId xmlns:a16="http://schemas.microsoft.com/office/drawing/2014/main" id="{69D58424-562B-04F0-79F6-AC360587F644}"/>
              </a:ext>
            </a:extLst>
          </p:cNvPr>
          <p:cNvSpPr txBox="1">
            <a:spLocks/>
          </p:cNvSpPr>
          <p:nvPr/>
        </p:nvSpPr>
        <p:spPr>
          <a:xfrm>
            <a:off x="4774020" y="2030819"/>
            <a:ext cx="4263938" cy="2594344"/>
          </a:xfrm>
          <a:prstGeom prst="rect">
            <a:avLst/>
          </a:prstGeom>
          <a:noFill/>
          <a:ln>
            <a:noFill/>
          </a:ln>
        </p:spPr>
        <p:txBody>
          <a:bodyPr spcFirstLastPara="1" wrap="square" lIns="0" tIns="0" rIns="36575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750"/>
              </a:spcBef>
              <a:spcAft>
                <a:spcPts val="0"/>
              </a:spcAft>
              <a:buClr>
                <a:srgbClr val="58595B"/>
              </a:buClr>
              <a:buSzPts val="1400"/>
              <a:buFont typeface="Arial"/>
              <a:buNone/>
              <a:defRPr sz="1400" b="0" i="0" u="none" strike="noStrike" cap="none">
                <a:solidFill>
                  <a:srgbClr val="58595B"/>
                </a:solidFill>
                <a:latin typeface="+mn-lt"/>
                <a:ea typeface="Helvetica Neue"/>
                <a:cs typeface="Helvetica Neue"/>
                <a:sym typeface="Helvetica Neue"/>
              </a:defRPr>
            </a:lvl1pPr>
            <a:lvl2pPr marL="914400" marR="0" lvl="1"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2pPr>
            <a:lvl3pPr marL="1371600" marR="0" lvl="2"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3pPr>
            <a:lvl4pPr marL="1828800" marR="0" lvl="3"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4pPr>
            <a:lvl5pPr marL="2286000" marR="0" lvl="4"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9pPr>
          </a:lstStyle>
          <a:p>
            <a:pPr marL="0" indent="0"/>
            <a:r>
              <a:rPr lang="en-US" sz="2000" dirty="0">
                <a:solidFill>
                  <a:srgbClr val="454545"/>
                </a:solidFill>
                <a:ea typeface="Times New Roman" panose="02020603050405020304" pitchFamily="18" charset="0"/>
                <a:cs typeface="Arial" panose="020B0604020202020204" pitchFamily="34" charset="0"/>
              </a:rPr>
              <a:t>Now invoices that do not have a PO # or list an invalid/closed PO will be rejected upon submission. Vendors will receive an automated rejection message with resolution instructions and the rejected invoice will be deleted from the system.</a:t>
            </a:r>
          </a:p>
        </p:txBody>
      </p:sp>
      <p:sp>
        <p:nvSpPr>
          <p:cNvPr id="7" name="Arrow: Pentagon 6">
            <a:extLst>
              <a:ext uri="{FF2B5EF4-FFF2-40B4-BE49-F238E27FC236}">
                <a16:creationId xmlns:a16="http://schemas.microsoft.com/office/drawing/2014/main" id="{2FB01B5C-FC13-FAF9-42BF-930E0E351AD6}"/>
              </a:ext>
            </a:extLst>
          </p:cNvPr>
          <p:cNvSpPr/>
          <p:nvPr/>
        </p:nvSpPr>
        <p:spPr>
          <a:xfrm>
            <a:off x="4498136" y="1253949"/>
            <a:ext cx="2030819" cy="68117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C000"/>
                </a:solidFill>
              </a:rPr>
              <a:t>Now</a:t>
            </a:r>
          </a:p>
        </p:txBody>
      </p:sp>
      <p:sp>
        <p:nvSpPr>
          <p:cNvPr id="8" name="Arrow: Pentagon 7">
            <a:extLst>
              <a:ext uri="{FF2B5EF4-FFF2-40B4-BE49-F238E27FC236}">
                <a16:creationId xmlns:a16="http://schemas.microsoft.com/office/drawing/2014/main" id="{2B0C44B7-922D-26E5-FB16-593C019004FB}"/>
              </a:ext>
            </a:extLst>
          </p:cNvPr>
          <p:cNvSpPr/>
          <p:nvPr/>
        </p:nvSpPr>
        <p:spPr>
          <a:xfrm flipH="1">
            <a:off x="2116441" y="1955703"/>
            <a:ext cx="2030820" cy="681173"/>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C000"/>
                </a:solidFill>
              </a:rPr>
              <a:t>Then</a:t>
            </a:r>
          </a:p>
        </p:txBody>
      </p:sp>
      <p:sp>
        <p:nvSpPr>
          <p:cNvPr id="9" name="Rectangle 8">
            <a:extLst>
              <a:ext uri="{FF2B5EF4-FFF2-40B4-BE49-F238E27FC236}">
                <a16:creationId xmlns:a16="http://schemas.microsoft.com/office/drawing/2014/main" id="{832ABCDB-ED24-66E5-CEBA-D0926A63B78C}"/>
              </a:ext>
            </a:extLst>
          </p:cNvPr>
          <p:cNvSpPr/>
          <p:nvPr/>
        </p:nvSpPr>
        <p:spPr>
          <a:xfrm>
            <a:off x="4136628" y="1254642"/>
            <a:ext cx="361507" cy="38563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323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25</a:t>
            </a:fld>
            <a:endParaRPr lang="en-US"/>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a:solidFill>
                  <a:srgbClr val="000000"/>
                </a:solidFill>
              </a:rPr>
              <a:t>Vendor Invoice Rejections</a:t>
            </a:r>
          </a:p>
        </p:txBody>
      </p:sp>
      <p:sp>
        <p:nvSpPr>
          <p:cNvPr id="4" name="Text Placeholder 2">
            <a:extLst>
              <a:ext uri="{FF2B5EF4-FFF2-40B4-BE49-F238E27FC236}">
                <a16:creationId xmlns:a16="http://schemas.microsoft.com/office/drawing/2014/main" id="{69D58424-562B-04F0-79F6-AC360587F644}"/>
              </a:ext>
            </a:extLst>
          </p:cNvPr>
          <p:cNvSpPr txBox="1">
            <a:spLocks/>
          </p:cNvSpPr>
          <p:nvPr/>
        </p:nvSpPr>
        <p:spPr>
          <a:xfrm>
            <a:off x="640079" y="1360966"/>
            <a:ext cx="7781545" cy="1897955"/>
          </a:xfrm>
          <a:prstGeom prst="rect">
            <a:avLst/>
          </a:prstGeom>
          <a:noFill/>
          <a:ln>
            <a:noFill/>
          </a:ln>
        </p:spPr>
        <p:txBody>
          <a:bodyPr spcFirstLastPara="1" wrap="square" lIns="0" tIns="0" rIns="365750" bIns="0" anchor="t" anchorCtr="0">
            <a:spAutoFit/>
          </a:bodyPr>
          <a:lstStyle>
            <a:defPPr marR="0" lvl="0" algn="l" rtl="0">
              <a:lnSpc>
                <a:spcPct val="100000"/>
              </a:lnSpc>
              <a:spcBef>
                <a:spcPts val="0"/>
              </a:spcBef>
              <a:spcAft>
                <a:spcPts val="0"/>
              </a:spcAft>
            </a:defPPr>
            <a:lvl1pPr marL="457200" marR="0" lvl="0" indent="-228600" algn="l" rtl="0">
              <a:lnSpc>
                <a:spcPct val="100000"/>
              </a:lnSpc>
              <a:spcBef>
                <a:spcPts val="750"/>
              </a:spcBef>
              <a:spcAft>
                <a:spcPts val="0"/>
              </a:spcAft>
              <a:buClr>
                <a:srgbClr val="58595B"/>
              </a:buClr>
              <a:buSzPts val="1400"/>
              <a:buFont typeface="Arial"/>
              <a:buNone/>
              <a:defRPr sz="1400" b="0" i="0" u="none" strike="noStrike" cap="none">
                <a:solidFill>
                  <a:srgbClr val="58595B"/>
                </a:solidFill>
                <a:latin typeface="+mn-lt"/>
                <a:ea typeface="Helvetica Neue"/>
                <a:cs typeface="Helvetica Neue"/>
                <a:sym typeface="Helvetica Neue"/>
              </a:defRPr>
            </a:lvl1pPr>
            <a:lvl2pPr marL="914400" marR="0" lvl="1"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2pPr>
            <a:lvl3pPr marL="1371600" marR="0" lvl="2"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3pPr>
            <a:lvl4pPr marL="1828800" marR="0" lvl="3"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4pPr>
            <a:lvl5pPr marL="2286000" marR="0" lvl="4" indent="-342900" algn="l" rtl="0">
              <a:lnSpc>
                <a:spcPct val="90000"/>
              </a:lnSpc>
              <a:spcBef>
                <a:spcPts val="375"/>
              </a:spcBef>
              <a:spcAft>
                <a:spcPts val="0"/>
              </a:spcAft>
              <a:buClr>
                <a:srgbClr val="58595B"/>
              </a:buClr>
              <a:buSzPts val="1800"/>
              <a:buFont typeface="Arial"/>
              <a:buChar char="•"/>
              <a:defRPr sz="1400" b="0" i="0" u="none" strike="noStrike" cap="none">
                <a:solidFill>
                  <a:srgbClr val="58595B"/>
                </a:solidFill>
                <a:latin typeface="Helvetica Neue"/>
                <a:ea typeface="Helvetica Neue"/>
                <a:cs typeface="Helvetica Neue"/>
                <a:sym typeface="Helvetica Neue"/>
              </a:defRPr>
            </a:lvl5pPr>
            <a:lvl6pPr marL="2743200" marR="0" lvl="5"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6pPr>
            <a:lvl7pPr marL="3200400" marR="0" lvl="6"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7pPr>
            <a:lvl8pPr marL="3657600" marR="0" lvl="7"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8pPr>
            <a:lvl9pPr marL="4114800" marR="0" lvl="8" indent="-342900"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Helvetica Neue"/>
                <a:ea typeface="Helvetica Neue"/>
                <a:cs typeface="Helvetica Neue"/>
                <a:sym typeface="Helvetica Neue"/>
              </a:defRPr>
            </a:lvl9pPr>
          </a:lstStyle>
          <a:p>
            <a:pPr marL="0" indent="4763" fontAlgn="base"/>
            <a:r>
              <a:rPr lang="en-US" sz="1800" dirty="0">
                <a:solidFill>
                  <a:schemeClr val="tx1"/>
                </a:solidFill>
              </a:rPr>
              <a:t>Why might an invoice be rejected upon initial submission?</a:t>
            </a:r>
          </a:p>
          <a:p>
            <a:pPr marL="574675" indent="-285750" fontAlgn="base">
              <a:buFont typeface="Arial" panose="020B0604020202020204" pitchFamily="34" charset="0"/>
              <a:buChar char="•"/>
            </a:pPr>
            <a:r>
              <a:rPr lang="en-US" sz="1800" dirty="0">
                <a:solidFill>
                  <a:schemeClr val="tx1"/>
                </a:solidFill>
              </a:rPr>
              <a:t>Missing PO number </a:t>
            </a:r>
          </a:p>
          <a:p>
            <a:pPr marL="574675" indent="-285750" fontAlgn="base">
              <a:buFont typeface="Arial" panose="020B0604020202020204" pitchFamily="34" charset="0"/>
              <a:buChar char="•"/>
            </a:pPr>
            <a:r>
              <a:rPr lang="en-US" sz="1800" dirty="0">
                <a:solidFill>
                  <a:schemeClr val="tx1"/>
                </a:solidFill>
              </a:rPr>
              <a:t>Invalid PO number (closed or not in system)</a:t>
            </a:r>
          </a:p>
          <a:p>
            <a:pPr marL="574675" indent="-285750" fontAlgn="base">
              <a:buFont typeface="Arial" panose="020B0604020202020204" pitchFamily="34" charset="0"/>
              <a:buChar char="•"/>
            </a:pPr>
            <a:r>
              <a:rPr lang="en-US" sz="1800" dirty="0">
                <a:solidFill>
                  <a:schemeClr val="tx1"/>
                </a:solidFill>
              </a:rPr>
              <a:t>Multiple invoices in a single file attachment</a:t>
            </a:r>
          </a:p>
          <a:p>
            <a:pPr marL="574675" indent="-285750" fontAlgn="base">
              <a:buFont typeface="Arial" panose="020B0604020202020204" pitchFamily="34" charset="0"/>
              <a:buChar char="•"/>
            </a:pPr>
            <a:r>
              <a:rPr lang="en-US" sz="1800" dirty="0">
                <a:solidFill>
                  <a:schemeClr val="tx1"/>
                </a:solidFill>
              </a:rPr>
              <a:t>Incomplete vendor registration </a:t>
            </a:r>
          </a:p>
        </p:txBody>
      </p:sp>
      <p:pic>
        <p:nvPicPr>
          <p:cNvPr id="10" name="Picture 9">
            <a:extLst>
              <a:ext uri="{FF2B5EF4-FFF2-40B4-BE49-F238E27FC236}">
                <a16:creationId xmlns:a16="http://schemas.microsoft.com/office/drawing/2014/main" id="{79C47F6E-BC5D-56E2-E5BC-3CBECB36EB64}"/>
              </a:ext>
            </a:extLst>
          </p:cNvPr>
          <p:cNvPicPr>
            <a:picLocks noChangeAspect="1"/>
          </p:cNvPicPr>
          <p:nvPr/>
        </p:nvPicPr>
        <p:blipFill>
          <a:blip r:embed="rId2"/>
          <a:stretch>
            <a:fillRect/>
          </a:stretch>
        </p:blipFill>
        <p:spPr>
          <a:xfrm>
            <a:off x="219075" y="3586615"/>
            <a:ext cx="8705850" cy="714375"/>
          </a:xfrm>
          <a:prstGeom prst="rect">
            <a:avLst/>
          </a:prstGeom>
        </p:spPr>
      </p:pic>
    </p:spTree>
    <p:extLst>
      <p:ext uri="{BB962C8B-B14F-4D97-AF65-F5344CB8AC3E}">
        <p14:creationId xmlns:p14="http://schemas.microsoft.com/office/powerpoint/2010/main" val="19735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26</a:t>
            </a:fld>
            <a:endParaRPr lang="en-US"/>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a:solidFill>
                  <a:srgbClr val="000000"/>
                </a:solidFill>
              </a:rPr>
              <a:t>Vendor Invoice Rejections</a:t>
            </a:r>
          </a:p>
        </p:txBody>
      </p:sp>
      <p:pic>
        <p:nvPicPr>
          <p:cNvPr id="10" name="Picture 9">
            <a:extLst>
              <a:ext uri="{FF2B5EF4-FFF2-40B4-BE49-F238E27FC236}">
                <a16:creationId xmlns:a16="http://schemas.microsoft.com/office/drawing/2014/main" id="{2DF30C95-E0ED-B376-6689-A1FCF1611DBE}"/>
              </a:ext>
            </a:extLst>
          </p:cNvPr>
          <p:cNvPicPr>
            <a:picLocks noChangeAspect="1"/>
          </p:cNvPicPr>
          <p:nvPr/>
        </p:nvPicPr>
        <p:blipFill>
          <a:blip r:embed="rId2"/>
          <a:stretch>
            <a:fillRect/>
          </a:stretch>
        </p:blipFill>
        <p:spPr>
          <a:xfrm>
            <a:off x="368151" y="485775"/>
            <a:ext cx="8343900" cy="4657725"/>
          </a:xfrm>
          <a:prstGeom prst="rect">
            <a:avLst/>
          </a:prstGeom>
        </p:spPr>
      </p:pic>
    </p:spTree>
    <p:extLst>
      <p:ext uri="{BB962C8B-B14F-4D97-AF65-F5344CB8AC3E}">
        <p14:creationId xmlns:p14="http://schemas.microsoft.com/office/powerpoint/2010/main" val="12601899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27</a:t>
            </a:fld>
            <a:endParaRPr lang="en-US"/>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a:solidFill>
                  <a:srgbClr val="000000"/>
                </a:solidFill>
              </a:rPr>
              <a:t>Closing PO’s</a:t>
            </a:r>
          </a:p>
        </p:txBody>
      </p:sp>
      <p:sp>
        <p:nvSpPr>
          <p:cNvPr id="5" name="Text Placeholder 4">
            <a:extLst>
              <a:ext uri="{FF2B5EF4-FFF2-40B4-BE49-F238E27FC236}">
                <a16:creationId xmlns:a16="http://schemas.microsoft.com/office/drawing/2014/main" id="{04F1BB28-646F-7C87-BFEB-E663CF626A19}"/>
              </a:ext>
            </a:extLst>
          </p:cNvPr>
          <p:cNvSpPr>
            <a:spLocks noGrp="1"/>
          </p:cNvSpPr>
          <p:nvPr>
            <p:ph type="body" idx="1"/>
          </p:nvPr>
        </p:nvSpPr>
        <p:spPr/>
        <p:txBody>
          <a:bodyPr/>
          <a:lstStyle/>
          <a:p>
            <a:endParaRPr lang="en-US"/>
          </a:p>
        </p:txBody>
      </p:sp>
      <p:pic>
        <p:nvPicPr>
          <p:cNvPr id="9" name="Picture 8" descr="Post It Note Memo · Free image on Pixabay">
            <a:extLst>
              <a:ext uri="{FF2B5EF4-FFF2-40B4-BE49-F238E27FC236}">
                <a16:creationId xmlns:a16="http://schemas.microsoft.com/office/drawing/2014/main" id="{8A51C5D8-6839-6579-F96C-E9F8D992E89B}"/>
              </a:ext>
            </a:extLst>
          </p:cNvPr>
          <p:cNvPicPr>
            <a:picLocks noChangeAspect="1"/>
          </p:cNvPicPr>
          <p:nvPr/>
        </p:nvPicPr>
        <p:blipFill rotWithShape="1">
          <a:blip r:embed="rId2">
            <a:extLst>
              <a:ext uri="{28A0092B-C50C-407E-A947-70E740481C1C}">
                <a14:useLocalDpi xmlns:a14="http://schemas.microsoft.com/office/drawing/2010/main" val="0"/>
              </a:ext>
            </a:extLst>
          </a:blip>
          <a:srcRect l="13684" t="4927" r="13271" b="5862"/>
          <a:stretch/>
        </p:blipFill>
        <p:spPr>
          <a:xfrm>
            <a:off x="6112380" y="2407539"/>
            <a:ext cx="2858936" cy="2441222"/>
          </a:xfrm>
          <a:prstGeom prst="rect">
            <a:avLst/>
          </a:prstGeom>
        </p:spPr>
      </p:pic>
      <p:sp>
        <p:nvSpPr>
          <p:cNvPr id="12" name="TextBox 11">
            <a:extLst>
              <a:ext uri="{FF2B5EF4-FFF2-40B4-BE49-F238E27FC236}">
                <a16:creationId xmlns:a16="http://schemas.microsoft.com/office/drawing/2014/main" id="{9685573F-16D5-844A-6812-5D2A6B3A984C}"/>
              </a:ext>
            </a:extLst>
          </p:cNvPr>
          <p:cNvSpPr txBox="1"/>
          <p:nvPr/>
        </p:nvSpPr>
        <p:spPr>
          <a:xfrm rot="21052404">
            <a:off x="6477980" y="2859796"/>
            <a:ext cx="2342044"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333333"/>
                </a:solidFill>
                <a:effectLst/>
                <a:uLnTx/>
                <a:uFillTx/>
                <a:latin typeface="Ink Free" panose="03080402000500000000" pitchFamily="66" charset="0"/>
                <a:cs typeface="Arial"/>
                <a:sym typeface="Arial"/>
              </a:rPr>
              <a:t>PO’s over $10k and subaward Po’s are excluded. We still need to create a ticket to close those.</a:t>
            </a:r>
            <a:endParaRPr kumimoji="0" lang="en-US" sz="1800" b="0" i="0" u="none" strike="noStrike" kern="0" cap="none" spc="0" normalizeH="0" baseline="0" noProof="0" dirty="0">
              <a:ln>
                <a:noFill/>
              </a:ln>
              <a:solidFill>
                <a:srgbClr val="000000"/>
              </a:solidFill>
              <a:effectLst/>
              <a:uLnTx/>
              <a:uFillTx/>
              <a:latin typeface="Ink Free" panose="03080402000500000000" pitchFamily="66" charset="0"/>
              <a:cs typeface="Arial"/>
              <a:sym typeface="Arial"/>
            </a:endParaRPr>
          </a:p>
        </p:txBody>
      </p:sp>
      <p:pic>
        <p:nvPicPr>
          <p:cNvPr id="14" name="Picture 13">
            <a:extLst>
              <a:ext uri="{FF2B5EF4-FFF2-40B4-BE49-F238E27FC236}">
                <a16:creationId xmlns:a16="http://schemas.microsoft.com/office/drawing/2014/main" id="{5960F49D-19AD-2DB3-9032-3F8F6E076B21}"/>
              </a:ext>
            </a:extLst>
          </p:cNvPr>
          <p:cNvPicPr>
            <a:picLocks noChangeAspect="1"/>
          </p:cNvPicPr>
          <p:nvPr/>
        </p:nvPicPr>
        <p:blipFill>
          <a:blip r:embed="rId3"/>
          <a:stretch>
            <a:fillRect/>
          </a:stretch>
        </p:blipFill>
        <p:spPr>
          <a:xfrm>
            <a:off x="384616" y="1388450"/>
            <a:ext cx="5769928" cy="3217532"/>
          </a:xfrm>
          <a:prstGeom prst="rect">
            <a:avLst/>
          </a:prstGeom>
        </p:spPr>
      </p:pic>
    </p:spTree>
    <p:extLst>
      <p:ext uri="{BB962C8B-B14F-4D97-AF65-F5344CB8AC3E}">
        <p14:creationId xmlns:p14="http://schemas.microsoft.com/office/powerpoint/2010/main" val="190168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B9637-5916-0D08-E5E4-47EA7C12C2FB}"/>
              </a:ext>
            </a:extLst>
          </p:cNvPr>
          <p:cNvSpPr>
            <a:spLocks noGrp="1"/>
          </p:cNvSpPr>
          <p:nvPr>
            <p:ph type="sldNum" idx="12"/>
          </p:nvPr>
        </p:nvSpPr>
        <p:spPr/>
        <p:txBody>
          <a:bodyPr/>
          <a:lstStyle/>
          <a:p>
            <a:fld id="{00000000-1234-1234-1234-123412341234}" type="slidenum">
              <a:rPr lang="en-US" smtClean="0"/>
              <a:pPr/>
              <a:t>28</a:t>
            </a:fld>
            <a:endParaRPr lang="en-US"/>
          </a:p>
        </p:txBody>
      </p:sp>
      <p:sp>
        <p:nvSpPr>
          <p:cNvPr id="6" name="Title 5">
            <a:extLst>
              <a:ext uri="{FF2B5EF4-FFF2-40B4-BE49-F238E27FC236}">
                <a16:creationId xmlns:a16="http://schemas.microsoft.com/office/drawing/2014/main" id="{436F1CF3-CE4C-26A3-ABEF-222ED54AEB97}"/>
              </a:ext>
            </a:extLst>
          </p:cNvPr>
          <p:cNvSpPr>
            <a:spLocks noGrp="1"/>
          </p:cNvSpPr>
          <p:nvPr>
            <p:ph type="title"/>
          </p:nvPr>
        </p:nvSpPr>
        <p:spPr/>
        <p:txBody>
          <a:bodyPr/>
          <a:lstStyle/>
          <a:p>
            <a:r>
              <a:rPr lang="en-US" dirty="0">
                <a:solidFill>
                  <a:srgbClr val="000000"/>
                </a:solidFill>
              </a:rPr>
              <a:t>Travel Reminders</a:t>
            </a:r>
          </a:p>
        </p:txBody>
      </p:sp>
      <p:sp>
        <p:nvSpPr>
          <p:cNvPr id="5" name="Text Placeholder 4">
            <a:extLst>
              <a:ext uri="{FF2B5EF4-FFF2-40B4-BE49-F238E27FC236}">
                <a16:creationId xmlns:a16="http://schemas.microsoft.com/office/drawing/2014/main" id="{04F1BB28-646F-7C87-BFEB-E663CF626A19}"/>
              </a:ext>
            </a:extLst>
          </p:cNvPr>
          <p:cNvSpPr>
            <a:spLocks noGrp="1"/>
          </p:cNvSpPr>
          <p:nvPr>
            <p:ph type="body" idx="1"/>
          </p:nvPr>
        </p:nvSpPr>
        <p:spPr>
          <a:xfrm>
            <a:off x="417890" y="1473844"/>
            <a:ext cx="5119786" cy="1252264"/>
          </a:xfrm>
        </p:spPr>
        <p:txBody>
          <a:bodyPr/>
          <a:lstStyle/>
          <a:p>
            <a:pPr marL="285750" indent="-285750">
              <a:buFont typeface="Arial" panose="020B0604020202020204" pitchFamily="34" charset="0"/>
              <a:buChar char="•"/>
            </a:pPr>
            <a:r>
              <a:rPr lang="en-US" b="1" dirty="0">
                <a:solidFill>
                  <a:schemeClr val="tx1"/>
                </a:solidFill>
              </a:rPr>
              <a:t>Airfare should be purchased through UCLA via PTA</a:t>
            </a:r>
            <a:r>
              <a:rPr lang="en-US" dirty="0">
                <a:solidFill>
                  <a:schemeClr val="tx1"/>
                </a:solidFill>
              </a:rPr>
              <a:t>. Travelers who do not purchase in this manner are responsible for ensuring that the purchased flight is compliant with all university and sponsor guidelines/policies. </a:t>
            </a:r>
          </a:p>
        </p:txBody>
      </p:sp>
      <p:pic>
        <p:nvPicPr>
          <p:cNvPr id="4" name="Picture 3" descr="A plane flying in the sky&#10;&#10;Description automatically generated">
            <a:extLst>
              <a:ext uri="{FF2B5EF4-FFF2-40B4-BE49-F238E27FC236}">
                <a16:creationId xmlns:a16="http://schemas.microsoft.com/office/drawing/2014/main" id="{2BD9DF80-0C0D-B85D-E80B-96C3FDA9B86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9596" b="10535"/>
          <a:stretch/>
        </p:blipFill>
        <p:spPr>
          <a:xfrm>
            <a:off x="5349667" y="1241078"/>
            <a:ext cx="3231166" cy="1451190"/>
          </a:xfrm>
          <a:prstGeom prst="rect">
            <a:avLst/>
          </a:prstGeom>
        </p:spPr>
      </p:pic>
      <p:sp>
        <p:nvSpPr>
          <p:cNvPr id="10" name="TextBox 9">
            <a:extLst>
              <a:ext uri="{FF2B5EF4-FFF2-40B4-BE49-F238E27FC236}">
                <a16:creationId xmlns:a16="http://schemas.microsoft.com/office/drawing/2014/main" id="{A87CEA35-B975-BCCD-C38D-5ED352B95901}"/>
              </a:ext>
            </a:extLst>
          </p:cNvPr>
          <p:cNvSpPr txBox="1"/>
          <p:nvPr/>
        </p:nvSpPr>
        <p:spPr>
          <a:xfrm>
            <a:off x="337559" y="2726108"/>
            <a:ext cx="8468882" cy="1754326"/>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b="1" dirty="0">
                <a:solidFill>
                  <a:schemeClr val="tx1"/>
                </a:solidFill>
              </a:rPr>
              <a:t>Car rentals are not encouraged unless it is more cost-effective than utilizing local transportation </a:t>
            </a:r>
            <a:r>
              <a:rPr lang="en-US" dirty="0">
                <a:solidFill>
                  <a:schemeClr val="tx1"/>
                </a:solidFill>
              </a:rPr>
              <a:t>(e.g. taxi’s, Lyft/Uber, public transit, etc.). Traveler is responsible for obtaining best available rate; therefore it is encouraged that car rentals be reserved via UCLA Travel.</a:t>
            </a:r>
          </a:p>
          <a:p>
            <a:pPr marL="285750" indent="-285750">
              <a:spcAft>
                <a:spcPts val="600"/>
              </a:spcAft>
              <a:buFont typeface="Arial" panose="020B0604020202020204" pitchFamily="34" charset="0"/>
              <a:buChar char="•"/>
            </a:pPr>
            <a:r>
              <a:rPr lang="en-US" b="1" dirty="0">
                <a:solidFill>
                  <a:schemeClr val="tx1"/>
                </a:solidFill>
              </a:rPr>
              <a:t>Reimbursement for meals for domestic travel should be based on actual costs and cannot exceed the daily maximums</a:t>
            </a:r>
            <a:r>
              <a:rPr lang="en-US" dirty="0">
                <a:solidFill>
                  <a:schemeClr val="tx1"/>
                </a:solidFill>
              </a:rPr>
              <a:t>. There is no per diem for domestic meals. Save and submit receipts. </a:t>
            </a:r>
          </a:p>
          <a:p>
            <a:pPr marL="285750" indent="-285750">
              <a:spcAft>
                <a:spcPts val="600"/>
              </a:spcAft>
              <a:buFont typeface="Arial" panose="020B0604020202020204" pitchFamily="34" charset="0"/>
              <a:buChar char="•"/>
            </a:pPr>
            <a:r>
              <a:rPr lang="en-US" b="1" dirty="0">
                <a:solidFill>
                  <a:schemeClr val="tx1"/>
                </a:solidFill>
              </a:rPr>
              <a:t>Guests should be trained on all travel reimbursement policies and requirements </a:t>
            </a:r>
            <a:r>
              <a:rPr lang="en-US" dirty="0">
                <a:solidFill>
                  <a:schemeClr val="tx1"/>
                </a:solidFill>
              </a:rPr>
              <a:t>PRIOR to incurring any travel related costs. </a:t>
            </a:r>
          </a:p>
        </p:txBody>
      </p:sp>
    </p:spTree>
    <p:extLst>
      <p:ext uri="{BB962C8B-B14F-4D97-AF65-F5344CB8AC3E}">
        <p14:creationId xmlns:p14="http://schemas.microsoft.com/office/powerpoint/2010/main" val="2402186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4"/>
          <p:cNvSpPr txBox="1">
            <a:spLocks noGrp="1"/>
          </p:cNvSpPr>
          <p:nvPr>
            <p:ph type="body" idx="1"/>
          </p:nvPr>
        </p:nvSpPr>
        <p:spPr>
          <a:xfrm>
            <a:off x="588934" y="1580663"/>
            <a:ext cx="4822673" cy="1692771"/>
          </a:xfrm>
          <a:prstGeom prst="rect">
            <a:avLst/>
          </a:prstGeom>
          <a:noFill/>
          <a:ln>
            <a:noFill/>
          </a:ln>
        </p:spPr>
        <p:txBody>
          <a:bodyPr spcFirstLastPara="1" wrap="square" lIns="0" tIns="0" rIns="0" bIns="0" anchor="t" anchorCtr="0">
            <a:spAutoFit/>
          </a:bodyPr>
          <a:lstStyle/>
          <a:p>
            <a:pPr marL="284163" lvl="1" indent="-284163">
              <a:lnSpc>
                <a:spcPct val="100000"/>
              </a:lnSpc>
              <a:spcBef>
                <a:spcPts val="600"/>
              </a:spcBef>
              <a:spcAft>
                <a:spcPts val="600"/>
              </a:spcAft>
            </a:pPr>
            <a:r>
              <a:rPr lang="en-US" sz="2000" dirty="0">
                <a:latin typeface="+mj-lt"/>
              </a:rPr>
              <a:t>Next Research Unit Meeting: Oct 3</a:t>
            </a:r>
          </a:p>
          <a:p>
            <a:pPr marL="284163" lvl="1" indent="-284163">
              <a:lnSpc>
                <a:spcPct val="100000"/>
              </a:lnSpc>
              <a:spcBef>
                <a:spcPts val="600"/>
              </a:spcBef>
              <a:spcAft>
                <a:spcPts val="600"/>
              </a:spcAft>
            </a:pPr>
            <a:r>
              <a:rPr lang="en-US" sz="2000" dirty="0">
                <a:latin typeface="+mj-lt"/>
              </a:rPr>
              <a:t>Next Grand Rounds: Sep 27</a:t>
            </a:r>
          </a:p>
          <a:p>
            <a:pPr marL="285750" lvl="0" indent="-285750" algn="l" rtl="0">
              <a:spcBef>
                <a:spcPts val="600"/>
              </a:spcBef>
              <a:spcAft>
                <a:spcPts val="600"/>
              </a:spcAft>
              <a:buClr>
                <a:srgbClr val="58595B"/>
              </a:buClr>
              <a:buSzPts val="2000"/>
              <a:buFont typeface="Arial"/>
              <a:buChar char="•"/>
            </a:pPr>
            <a:r>
              <a:rPr lang="en-US" sz="2000" dirty="0">
                <a:latin typeface="+mj-lt"/>
              </a:rPr>
              <a:t>Prior monthly meeting agendas/slides are available on the </a:t>
            </a:r>
            <a:r>
              <a:rPr lang="en-US" sz="2000" u="sng" dirty="0">
                <a:solidFill>
                  <a:schemeClr val="hlink"/>
                </a:solidFill>
                <a:latin typeface="+mj-lt"/>
                <a:hlinkClick r:id="rId3"/>
              </a:rPr>
              <a:t>website</a:t>
            </a:r>
            <a:endParaRPr lang="en-US" sz="2000" u="sng" dirty="0">
              <a:solidFill>
                <a:schemeClr val="hlink"/>
              </a:solidFill>
              <a:latin typeface="+mj-lt"/>
            </a:endParaRPr>
          </a:p>
        </p:txBody>
      </p:sp>
      <p:sp>
        <p:nvSpPr>
          <p:cNvPr id="262" name="Google Shape;262;p2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29</a:t>
            </a:fld>
            <a:endParaRPr/>
          </a:p>
        </p:txBody>
      </p:sp>
      <p:sp>
        <p:nvSpPr>
          <p:cNvPr id="263" name="Google Shape;263;p24"/>
          <p:cNvSpPr txBox="1">
            <a:spLocks noGrp="1"/>
          </p:cNvSpPr>
          <p:nvPr>
            <p:ph type="title"/>
          </p:nvPr>
        </p:nvSpPr>
        <p:spPr>
          <a:xfrm>
            <a:off x="640079" y="640080"/>
            <a:ext cx="7772400" cy="393192"/>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chemeClr val="tx1">
                    <a:lumMod val="50000"/>
                  </a:schemeClr>
                </a:solidFill>
                <a:latin typeface="+mj-lt"/>
              </a:rPr>
              <a:t>Upcoming Meetings/Events</a:t>
            </a:r>
            <a:endParaRPr dirty="0">
              <a:solidFill>
                <a:schemeClr val="tx1">
                  <a:lumMod val="50000"/>
                </a:schemeClr>
              </a:solidFill>
              <a:latin typeface="+mj-lt"/>
            </a:endParaRPr>
          </a:p>
        </p:txBody>
      </p:sp>
      <p:pic>
        <p:nvPicPr>
          <p:cNvPr id="264" name="Google Shape;264;p24"/>
          <p:cNvPicPr preferRelativeResize="0"/>
          <p:nvPr/>
        </p:nvPicPr>
        <p:blipFill rotWithShape="1">
          <a:blip r:embed="rId4">
            <a:alphaModFix/>
          </a:blip>
          <a:srcRect/>
          <a:stretch/>
        </p:blipFill>
        <p:spPr>
          <a:xfrm>
            <a:off x="5581514" y="1258277"/>
            <a:ext cx="2840110" cy="3414763"/>
          </a:xfrm>
          <a:prstGeom prst="rect">
            <a:avLst/>
          </a:prstGeom>
          <a:noFill/>
          <a:ln>
            <a:noFill/>
          </a:ln>
        </p:spPr>
      </p:pic>
      <p:sp>
        <p:nvSpPr>
          <p:cNvPr id="265" name="Google Shape;265;p24"/>
          <p:cNvSpPr/>
          <p:nvPr/>
        </p:nvSpPr>
        <p:spPr>
          <a:xfrm>
            <a:off x="5921327" y="4115022"/>
            <a:ext cx="1714304" cy="558018"/>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55235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94092A4-DCF1-1348-9960-323D083968EE}"/>
              </a:ext>
            </a:extLst>
          </p:cNvPr>
          <p:cNvSpPr>
            <a:spLocks noGrp="1"/>
          </p:cNvSpPr>
          <p:nvPr>
            <p:ph type="sldNum" sz="quarter" idx="19"/>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6238B5B-F19C-E947-A0BC-87BD7983F871}" type="slidenum">
              <a:rPr kumimoji="0" lang="en-US" sz="800" b="0" i="0" u="none" strike="noStrike" kern="1200" cap="none" spc="0" normalizeH="0" baseline="0" noProof="0" smtClean="0">
                <a:ln>
                  <a:noFill/>
                </a:ln>
                <a:solidFill>
                  <a:srgbClr val="898989"/>
                </a:solidFill>
                <a:effectLst/>
                <a:uLnTx/>
                <a:uFillTx/>
                <a:latin typeface="Helvetica Regular" pitchFamily="2"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898989"/>
              </a:solidFill>
              <a:effectLst/>
              <a:uLnTx/>
              <a:uFillTx/>
              <a:latin typeface="Helvetica Regular" pitchFamily="2" charset="0"/>
              <a:ea typeface="+mn-ea"/>
              <a:cs typeface="+mn-cs"/>
            </a:endParaRPr>
          </a:p>
        </p:txBody>
      </p:sp>
      <p:sp>
        <p:nvSpPr>
          <p:cNvPr id="2" name="Title 1">
            <a:extLst>
              <a:ext uri="{FF2B5EF4-FFF2-40B4-BE49-F238E27FC236}">
                <a16:creationId xmlns:a16="http://schemas.microsoft.com/office/drawing/2014/main" id="{9999A3A3-B77B-9A49-9A57-95F35B12E1A1}"/>
              </a:ext>
            </a:extLst>
          </p:cNvPr>
          <p:cNvSpPr>
            <a:spLocks noGrp="1"/>
          </p:cNvSpPr>
          <p:nvPr>
            <p:ph type="title"/>
          </p:nvPr>
        </p:nvSpPr>
        <p:spPr>
          <a:xfrm>
            <a:off x="640079" y="645474"/>
            <a:ext cx="7772400" cy="387798"/>
          </a:xfrm>
        </p:spPr>
        <p:txBody>
          <a:bodyPr/>
          <a:lstStyle/>
          <a:p>
            <a:r>
              <a:rPr lang="en-US" dirty="0">
                <a:solidFill>
                  <a:schemeClr val="tx1">
                    <a:lumMod val="50000"/>
                  </a:schemeClr>
                </a:solidFill>
                <a:latin typeface="Arial" panose="020B0604020202020204" pitchFamily="34" charset="0"/>
                <a:cs typeface="Arial" panose="020B0604020202020204" pitchFamily="34" charset="0"/>
              </a:rPr>
              <a:t>Recently Processed Awards </a:t>
            </a:r>
            <a:r>
              <a:rPr lang="en-US" sz="1800" b="0" dirty="0">
                <a:solidFill>
                  <a:schemeClr val="tx1">
                    <a:lumMod val="50000"/>
                  </a:schemeClr>
                </a:solidFill>
                <a:latin typeface="Arial" panose="020B0604020202020204" pitchFamily="34" charset="0"/>
                <a:cs typeface="Arial" panose="020B0604020202020204" pitchFamily="34" charset="0"/>
              </a:rPr>
              <a:t>(since June)</a:t>
            </a:r>
          </a:p>
        </p:txBody>
      </p:sp>
      <p:graphicFrame>
        <p:nvGraphicFramePr>
          <p:cNvPr id="5" name="Table 4">
            <a:extLst>
              <a:ext uri="{FF2B5EF4-FFF2-40B4-BE49-F238E27FC236}">
                <a16:creationId xmlns:a16="http://schemas.microsoft.com/office/drawing/2014/main" id="{3E79A917-FDDC-1BD5-95D5-1855B1019BB3}"/>
              </a:ext>
            </a:extLst>
          </p:cNvPr>
          <p:cNvGraphicFramePr>
            <a:graphicFrameLocks noGrp="1"/>
          </p:cNvGraphicFramePr>
          <p:nvPr>
            <p:extLst>
              <p:ext uri="{D42A27DB-BD31-4B8C-83A1-F6EECF244321}">
                <p14:modId xmlns:p14="http://schemas.microsoft.com/office/powerpoint/2010/main" val="20172496"/>
              </p:ext>
            </p:extLst>
          </p:nvPr>
        </p:nvGraphicFramePr>
        <p:xfrm>
          <a:off x="129209" y="1212574"/>
          <a:ext cx="8749616" cy="3639156"/>
        </p:xfrm>
        <a:graphic>
          <a:graphicData uri="http://schemas.openxmlformats.org/drawingml/2006/table">
            <a:tbl>
              <a:tblPr>
                <a:tableStyleId>{4F34DB4C-8F9F-4031-8EC6-0B126F8A54F6}</a:tableStyleId>
              </a:tblPr>
              <a:tblGrid>
                <a:gridCol w="660165">
                  <a:extLst>
                    <a:ext uri="{9D8B030D-6E8A-4147-A177-3AD203B41FA5}">
                      <a16:colId xmlns:a16="http://schemas.microsoft.com/office/drawing/2014/main" val="4034828397"/>
                    </a:ext>
                  </a:extLst>
                </a:gridCol>
                <a:gridCol w="3265791">
                  <a:extLst>
                    <a:ext uri="{9D8B030D-6E8A-4147-A177-3AD203B41FA5}">
                      <a16:colId xmlns:a16="http://schemas.microsoft.com/office/drawing/2014/main" val="4247760512"/>
                    </a:ext>
                  </a:extLst>
                </a:gridCol>
                <a:gridCol w="934278">
                  <a:extLst>
                    <a:ext uri="{9D8B030D-6E8A-4147-A177-3AD203B41FA5}">
                      <a16:colId xmlns:a16="http://schemas.microsoft.com/office/drawing/2014/main" val="1134010860"/>
                    </a:ext>
                  </a:extLst>
                </a:gridCol>
                <a:gridCol w="1013792">
                  <a:extLst>
                    <a:ext uri="{9D8B030D-6E8A-4147-A177-3AD203B41FA5}">
                      <a16:colId xmlns:a16="http://schemas.microsoft.com/office/drawing/2014/main" val="827085718"/>
                    </a:ext>
                  </a:extLst>
                </a:gridCol>
                <a:gridCol w="765313">
                  <a:extLst>
                    <a:ext uri="{9D8B030D-6E8A-4147-A177-3AD203B41FA5}">
                      <a16:colId xmlns:a16="http://schemas.microsoft.com/office/drawing/2014/main" val="1467959881"/>
                    </a:ext>
                  </a:extLst>
                </a:gridCol>
                <a:gridCol w="755374">
                  <a:extLst>
                    <a:ext uri="{9D8B030D-6E8A-4147-A177-3AD203B41FA5}">
                      <a16:colId xmlns:a16="http://schemas.microsoft.com/office/drawing/2014/main" val="4111949150"/>
                    </a:ext>
                  </a:extLst>
                </a:gridCol>
                <a:gridCol w="715617">
                  <a:extLst>
                    <a:ext uri="{9D8B030D-6E8A-4147-A177-3AD203B41FA5}">
                      <a16:colId xmlns:a16="http://schemas.microsoft.com/office/drawing/2014/main" val="1782242473"/>
                    </a:ext>
                  </a:extLst>
                </a:gridCol>
                <a:gridCol w="639286">
                  <a:extLst>
                    <a:ext uri="{9D8B030D-6E8A-4147-A177-3AD203B41FA5}">
                      <a16:colId xmlns:a16="http://schemas.microsoft.com/office/drawing/2014/main" val="2221847602"/>
                    </a:ext>
                  </a:extLst>
                </a:gridCol>
              </a:tblGrid>
              <a:tr h="369523">
                <a:tc>
                  <a:txBody>
                    <a:bodyPr/>
                    <a:lstStyle/>
                    <a:p>
                      <a:pPr algn="ctr" fontAlgn="ctr"/>
                      <a:r>
                        <a:rPr lang="en-US" sz="900" b="1" u="none" strike="noStrike" dirty="0">
                          <a:solidFill>
                            <a:schemeClr val="bg1"/>
                          </a:solidFill>
                          <a:effectLst/>
                        </a:rPr>
                        <a:t>PI</a:t>
                      </a:r>
                      <a:endParaRPr lang="en-US" sz="900" b="1" i="0" u="none" strike="noStrike" dirty="0">
                        <a:solidFill>
                          <a:schemeClr val="bg1"/>
                        </a:solidFill>
                        <a:effectLst/>
                        <a:latin typeface="Calibri" panose="020F0502020204030204" pitchFamily="34" charset="0"/>
                      </a:endParaRPr>
                    </a:p>
                  </a:txBody>
                  <a:tcPr marL="2098" marR="2098" marT="2098" marB="0" anchor="ctr">
                    <a:solidFill>
                      <a:schemeClr val="accent1"/>
                    </a:solidFill>
                  </a:tcPr>
                </a:tc>
                <a:tc>
                  <a:txBody>
                    <a:bodyPr/>
                    <a:lstStyle/>
                    <a:p>
                      <a:pPr algn="ctr" fontAlgn="ctr"/>
                      <a:r>
                        <a:rPr lang="en-US" sz="900" b="1" u="none" strike="noStrike" dirty="0">
                          <a:solidFill>
                            <a:schemeClr val="bg1"/>
                          </a:solidFill>
                          <a:effectLst/>
                        </a:rPr>
                        <a:t>Award Title</a:t>
                      </a:r>
                      <a:endParaRPr lang="en-US" sz="900" b="1" i="0" u="none" strike="noStrike" dirty="0">
                        <a:solidFill>
                          <a:schemeClr val="bg1"/>
                        </a:solidFill>
                        <a:effectLst/>
                        <a:latin typeface="Calibri" panose="020F0502020204030204" pitchFamily="34" charset="0"/>
                      </a:endParaRPr>
                    </a:p>
                  </a:txBody>
                  <a:tcPr marL="2098" marR="2098" marT="2098" marB="0" anchor="ctr">
                    <a:solidFill>
                      <a:schemeClr val="accent1"/>
                    </a:solidFill>
                  </a:tcPr>
                </a:tc>
                <a:tc>
                  <a:txBody>
                    <a:bodyPr/>
                    <a:lstStyle/>
                    <a:p>
                      <a:pPr algn="ctr" fontAlgn="ctr"/>
                      <a:r>
                        <a:rPr lang="en-US" sz="900" b="1" u="none" strike="noStrike" dirty="0">
                          <a:solidFill>
                            <a:schemeClr val="bg1"/>
                          </a:solidFill>
                          <a:effectLst/>
                        </a:rPr>
                        <a:t>Sponsor</a:t>
                      </a:r>
                      <a:endParaRPr lang="en-US" sz="900" b="1" i="0" u="none" strike="noStrike" dirty="0">
                        <a:solidFill>
                          <a:schemeClr val="bg1"/>
                        </a:solidFill>
                        <a:effectLst/>
                        <a:latin typeface="Calibri" panose="020F0502020204030204" pitchFamily="34" charset="0"/>
                      </a:endParaRPr>
                    </a:p>
                  </a:txBody>
                  <a:tcPr marL="2098" marR="2098" marT="2098" marB="0" anchor="ctr">
                    <a:solidFill>
                      <a:schemeClr val="accent1"/>
                    </a:solidFill>
                  </a:tcPr>
                </a:tc>
                <a:tc>
                  <a:txBody>
                    <a:bodyPr/>
                    <a:lstStyle/>
                    <a:p>
                      <a:pPr algn="ctr" fontAlgn="ctr"/>
                      <a:r>
                        <a:rPr lang="en-US" sz="900" b="1" u="none" strike="noStrike" dirty="0">
                          <a:solidFill>
                            <a:schemeClr val="bg1"/>
                          </a:solidFill>
                          <a:effectLst/>
                        </a:rPr>
                        <a:t>Prime Sponsor</a:t>
                      </a:r>
                      <a:endParaRPr lang="en-US" sz="900" b="1" i="0" u="none" strike="noStrike" dirty="0">
                        <a:solidFill>
                          <a:schemeClr val="bg1"/>
                        </a:solidFill>
                        <a:effectLst/>
                        <a:latin typeface="Calibri" panose="020F0502020204030204" pitchFamily="34" charset="0"/>
                      </a:endParaRPr>
                    </a:p>
                  </a:txBody>
                  <a:tcPr marL="2098" marR="2098" marT="2098" marB="0" anchor="ctr">
                    <a:solidFill>
                      <a:schemeClr val="accent1"/>
                    </a:solidFill>
                  </a:tcPr>
                </a:tc>
                <a:tc>
                  <a:txBody>
                    <a:bodyPr/>
                    <a:lstStyle/>
                    <a:p>
                      <a:pPr algn="ctr" fontAlgn="ctr"/>
                      <a:r>
                        <a:rPr lang="en-US" sz="900" b="1" u="none" strike="noStrike" dirty="0">
                          <a:solidFill>
                            <a:schemeClr val="bg1"/>
                          </a:solidFill>
                          <a:effectLst/>
                        </a:rPr>
                        <a:t>Program Type</a:t>
                      </a:r>
                      <a:endParaRPr lang="en-US" sz="900" b="1" i="0" u="none" strike="noStrike" dirty="0">
                        <a:solidFill>
                          <a:schemeClr val="bg1"/>
                        </a:solidFill>
                        <a:effectLst/>
                        <a:latin typeface="Calibri" panose="020F0502020204030204" pitchFamily="34" charset="0"/>
                      </a:endParaRPr>
                    </a:p>
                  </a:txBody>
                  <a:tcPr marL="2098" marR="2098" marT="2098" marB="0" anchor="ctr">
                    <a:solidFill>
                      <a:schemeClr val="accent1"/>
                    </a:solidFill>
                  </a:tcPr>
                </a:tc>
                <a:tc>
                  <a:txBody>
                    <a:bodyPr/>
                    <a:lstStyle/>
                    <a:p>
                      <a:pPr algn="ctr" fontAlgn="ctr"/>
                      <a:r>
                        <a:rPr lang="en-US" sz="900" b="1" u="none" strike="noStrike" dirty="0">
                          <a:solidFill>
                            <a:schemeClr val="bg1"/>
                          </a:solidFill>
                          <a:effectLst/>
                        </a:rPr>
                        <a:t>Action Type</a:t>
                      </a:r>
                      <a:endParaRPr lang="en-US" sz="900" b="1" i="0" u="none" strike="noStrike" dirty="0">
                        <a:solidFill>
                          <a:schemeClr val="bg1"/>
                        </a:solidFill>
                        <a:effectLst/>
                        <a:latin typeface="Calibri" panose="020F0502020204030204" pitchFamily="34" charset="0"/>
                      </a:endParaRPr>
                    </a:p>
                  </a:txBody>
                  <a:tcPr marL="2098" marR="2098" marT="2098" marB="0" anchor="ctr">
                    <a:solidFill>
                      <a:schemeClr val="accent1"/>
                    </a:solidFill>
                  </a:tcPr>
                </a:tc>
                <a:tc>
                  <a:txBody>
                    <a:bodyPr/>
                    <a:lstStyle/>
                    <a:p>
                      <a:pPr algn="ctr" fontAlgn="ctr"/>
                      <a:r>
                        <a:rPr lang="en-US" sz="900" b="1" u="none" strike="noStrike" dirty="0">
                          <a:solidFill>
                            <a:schemeClr val="bg1"/>
                          </a:solidFill>
                          <a:effectLst/>
                        </a:rPr>
                        <a:t>Project Period Start Date</a:t>
                      </a:r>
                      <a:endParaRPr lang="en-US" sz="900" b="1" i="0" u="none" strike="noStrike" dirty="0">
                        <a:solidFill>
                          <a:schemeClr val="bg1"/>
                        </a:solidFill>
                        <a:effectLst/>
                        <a:latin typeface="Calibri" panose="020F0502020204030204" pitchFamily="34" charset="0"/>
                      </a:endParaRPr>
                    </a:p>
                  </a:txBody>
                  <a:tcPr marL="2098" marR="2098" marT="2098" marB="0" anchor="ctr">
                    <a:solidFill>
                      <a:schemeClr val="accent1"/>
                    </a:solidFill>
                  </a:tcPr>
                </a:tc>
                <a:tc>
                  <a:txBody>
                    <a:bodyPr/>
                    <a:lstStyle/>
                    <a:p>
                      <a:pPr algn="ctr" fontAlgn="ctr"/>
                      <a:r>
                        <a:rPr lang="en-US" sz="900" b="1" u="none" strike="noStrike" dirty="0">
                          <a:solidFill>
                            <a:schemeClr val="bg1"/>
                          </a:solidFill>
                          <a:effectLst/>
                        </a:rPr>
                        <a:t>Project Period End Date</a:t>
                      </a:r>
                      <a:endParaRPr lang="en-US" sz="900" b="1" i="0" u="none" strike="noStrike" dirty="0">
                        <a:solidFill>
                          <a:schemeClr val="bg1"/>
                        </a:solidFill>
                        <a:effectLst/>
                        <a:latin typeface="Calibri" panose="020F0502020204030204" pitchFamily="34" charset="0"/>
                      </a:endParaRPr>
                    </a:p>
                  </a:txBody>
                  <a:tcPr marL="2098" marR="2098" marT="2098" marB="0" anchor="ctr">
                    <a:solidFill>
                      <a:schemeClr val="accent1"/>
                    </a:solidFill>
                  </a:tcPr>
                </a:tc>
                <a:extLst>
                  <a:ext uri="{0D108BD9-81ED-4DB2-BD59-A6C34878D82A}">
                    <a16:rowId xmlns:a16="http://schemas.microsoft.com/office/drawing/2014/main" val="3375711785"/>
                  </a:ext>
                </a:extLst>
              </a:tr>
              <a:tr h="369523">
                <a:tc>
                  <a:txBody>
                    <a:bodyPr/>
                    <a:lstStyle/>
                    <a:p>
                      <a:pPr algn="l" fontAlgn="ctr"/>
                      <a:r>
                        <a:rPr lang="en-US" sz="800" b="0" i="0" u="none" strike="noStrike" dirty="0">
                          <a:solidFill>
                            <a:srgbClr val="000000"/>
                          </a:solidFill>
                          <a:effectLst/>
                          <a:latin typeface="Calibri" panose="020F0502020204030204" pitchFamily="34" charset="0"/>
                        </a:rPr>
                        <a:t>Gelberg, Lillian</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Subthreshold Opioid Use Disorder Prevention (STOP) Trial</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NEW YORK UNIVERSITY</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NIH-NIDA National Institute on Drug Abuse</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Clinical Research</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Continuation</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02/15/2019</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02/28/2025</a:t>
                      </a:r>
                    </a:p>
                  </a:txBody>
                  <a:tcPr marL="9525" marR="9525" marT="9525" marB="0" anchor="ctr">
                    <a:solidFill>
                      <a:schemeClr val="bg1"/>
                    </a:solidFill>
                  </a:tcPr>
                </a:tc>
                <a:extLst>
                  <a:ext uri="{0D108BD9-81ED-4DB2-BD59-A6C34878D82A}">
                    <a16:rowId xmlns:a16="http://schemas.microsoft.com/office/drawing/2014/main" val="1683208870"/>
                  </a:ext>
                </a:extLst>
              </a:tr>
              <a:tr h="492696">
                <a:tc>
                  <a:txBody>
                    <a:bodyPr/>
                    <a:lstStyle/>
                    <a:p>
                      <a:pPr algn="l" fontAlgn="ctr"/>
                      <a:r>
                        <a:rPr lang="en-US" sz="800" b="0" i="0" u="none" strike="noStrike">
                          <a:solidFill>
                            <a:srgbClr val="000000"/>
                          </a:solidFill>
                          <a:effectLst/>
                          <a:latin typeface="Calibri" panose="020F0502020204030204" pitchFamily="34" charset="0"/>
                        </a:rPr>
                        <a:t>Tarn, Derjung Mimi</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Medicare Annual Wellness Visit Practice Redesign Toolkit: A Tailored Intervention to Improve Preventive Health Service Use</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NIH-NIA National Institute on Aging</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CT Government/Non-Profit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Continuation</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08/15/2020</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07/31/2025</a:t>
                      </a:r>
                    </a:p>
                  </a:txBody>
                  <a:tcPr marL="9525" marR="9525" marT="9525" marB="0" anchor="ctr">
                    <a:solidFill>
                      <a:schemeClr val="bg1"/>
                    </a:solidFill>
                  </a:tcPr>
                </a:tc>
                <a:extLst>
                  <a:ext uri="{0D108BD9-81ED-4DB2-BD59-A6C34878D82A}">
                    <a16:rowId xmlns:a16="http://schemas.microsoft.com/office/drawing/2014/main" val="259892015"/>
                  </a:ext>
                </a:extLst>
              </a:tr>
              <a:tr h="369523">
                <a:tc>
                  <a:txBody>
                    <a:bodyPr/>
                    <a:lstStyle/>
                    <a:p>
                      <a:pPr algn="l" fontAlgn="ctr"/>
                      <a:r>
                        <a:rPr lang="en-US" sz="800" b="0" i="0" u="none" strike="noStrike">
                          <a:solidFill>
                            <a:srgbClr val="000000"/>
                          </a:solidFill>
                          <a:effectLst/>
                          <a:latin typeface="Calibri" panose="020F0502020204030204" pitchFamily="34" charset="0"/>
                        </a:rPr>
                        <a:t>Sur, Denise Kc</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SBPCR-1000756: UCLA Family Medicine Residency Program (Song-Brown 2021)</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CA-Department of Health Care Access and Information  </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Training</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Continuation</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06/30/2022</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06/29/2025</a:t>
                      </a:r>
                    </a:p>
                  </a:txBody>
                  <a:tcPr marL="9525" marR="9525" marT="9525" marB="0" anchor="ctr">
                    <a:solidFill>
                      <a:schemeClr val="bg1"/>
                    </a:solidFill>
                  </a:tcPr>
                </a:tc>
                <a:extLst>
                  <a:ext uri="{0D108BD9-81ED-4DB2-BD59-A6C34878D82A}">
                    <a16:rowId xmlns:a16="http://schemas.microsoft.com/office/drawing/2014/main" val="1539248778"/>
                  </a:ext>
                </a:extLst>
              </a:tr>
              <a:tr h="369523">
                <a:tc>
                  <a:txBody>
                    <a:bodyPr/>
                    <a:lstStyle/>
                    <a:p>
                      <a:pPr algn="l" fontAlgn="ctr"/>
                      <a:r>
                        <a:rPr lang="en-US" sz="800" b="0" i="0" u="none" strike="noStrike">
                          <a:solidFill>
                            <a:srgbClr val="000000"/>
                          </a:solidFill>
                          <a:effectLst/>
                          <a:latin typeface="Calibri" panose="020F0502020204030204" pitchFamily="34" charset="0"/>
                        </a:rPr>
                        <a:t>Shoptaw, Steven J</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Center for HIV Identification, Prevention and Treatment Services</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NIH-NIMH</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Basic Org Research</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Supplement</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03/01/2022</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12/31/2026</a:t>
                      </a:r>
                    </a:p>
                  </a:txBody>
                  <a:tcPr marL="9525" marR="9525" marT="9525" marB="0" anchor="ctr">
                    <a:solidFill>
                      <a:schemeClr val="bg1"/>
                    </a:solidFill>
                  </a:tcPr>
                </a:tc>
                <a:extLst>
                  <a:ext uri="{0D108BD9-81ED-4DB2-BD59-A6C34878D82A}">
                    <a16:rowId xmlns:a16="http://schemas.microsoft.com/office/drawing/2014/main" val="3396582285"/>
                  </a:ext>
                </a:extLst>
              </a:tr>
              <a:tr h="246349">
                <a:tc>
                  <a:txBody>
                    <a:bodyPr/>
                    <a:lstStyle/>
                    <a:p>
                      <a:pPr algn="l" fontAlgn="ctr"/>
                      <a:r>
                        <a:rPr lang="en-US" sz="800" b="0" i="0" u="none" strike="noStrike">
                          <a:solidFill>
                            <a:srgbClr val="000000"/>
                          </a:solidFill>
                          <a:effectLst/>
                          <a:latin typeface="Calibri" panose="020F0502020204030204" pitchFamily="34" charset="0"/>
                        </a:rPr>
                        <a:t>Tarn, Derjung Mimi</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Nasal Steroids, Nasal Irrigation, Oral antibiotics and Subgroup Targeting for Effective Management of Sinusitis (NOSES)</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GEORGETOWN UNIVERSITY</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PATIENT-CENTERED OUTCOMES RESEARCH INSTITUTE</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Clinical Research</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No Cost Extension</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04/01/2023</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12/15/2024</a:t>
                      </a:r>
                    </a:p>
                  </a:txBody>
                  <a:tcPr marL="9525" marR="9525" marT="9525" marB="0" anchor="ctr">
                    <a:solidFill>
                      <a:schemeClr val="bg1"/>
                    </a:solidFill>
                  </a:tcPr>
                </a:tc>
                <a:extLst>
                  <a:ext uri="{0D108BD9-81ED-4DB2-BD59-A6C34878D82A}">
                    <a16:rowId xmlns:a16="http://schemas.microsoft.com/office/drawing/2014/main" val="144947182"/>
                  </a:ext>
                </a:extLst>
              </a:tr>
              <a:tr h="369523">
                <a:tc>
                  <a:txBody>
                    <a:bodyPr/>
                    <a:lstStyle/>
                    <a:p>
                      <a:pPr algn="l" fontAlgn="ctr"/>
                      <a:r>
                        <a:rPr lang="en-US" sz="800" b="0" i="0" u="none" strike="noStrike">
                          <a:solidFill>
                            <a:srgbClr val="000000"/>
                          </a:solidFill>
                          <a:effectLst/>
                          <a:latin typeface="Calibri" panose="020F0502020204030204" pitchFamily="34" charset="0"/>
                        </a:rPr>
                        <a:t>Shoptaw, Steven J</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Clinical Trials Network Big South/West Node – Yr18 Remove Restrictions Request: CTN-0109 CURB-2</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Univ of Texas-Southwestern Med Center at Dallas </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NIH-NIDA National Institute on Drug Abuse</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Clinical Research</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Continuation</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04/01/2022</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02/28/2025</a:t>
                      </a:r>
                    </a:p>
                  </a:txBody>
                  <a:tcPr marL="9525" marR="9525" marT="9525" marB="0" anchor="ctr">
                    <a:solidFill>
                      <a:schemeClr val="bg1"/>
                    </a:solidFill>
                  </a:tcPr>
                </a:tc>
                <a:extLst>
                  <a:ext uri="{0D108BD9-81ED-4DB2-BD59-A6C34878D82A}">
                    <a16:rowId xmlns:a16="http://schemas.microsoft.com/office/drawing/2014/main" val="4221883865"/>
                  </a:ext>
                </a:extLst>
              </a:tr>
              <a:tr h="369523">
                <a:tc>
                  <a:txBody>
                    <a:bodyPr/>
                    <a:lstStyle/>
                    <a:p>
                      <a:pPr algn="l" fontAlgn="ctr"/>
                      <a:r>
                        <a:rPr lang="en-US" sz="800" b="0" i="0" u="none" strike="noStrike" dirty="0">
                          <a:solidFill>
                            <a:srgbClr val="000000"/>
                          </a:solidFill>
                          <a:effectLst/>
                          <a:latin typeface="Calibri" panose="020F0502020204030204" pitchFamily="34" charset="0"/>
                        </a:rPr>
                        <a:t>Sur, Denise Kc</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HCAI Song-Brown Grant Primary Care Residency (2023-2026)</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CA-Department of Health Care Access and Information </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Training</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Continuation</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06/30/2023</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08/31/2026</a:t>
                      </a:r>
                    </a:p>
                  </a:txBody>
                  <a:tcPr marL="9525" marR="9525" marT="9525" marB="0" anchor="ctr">
                    <a:solidFill>
                      <a:schemeClr val="bg1"/>
                    </a:solidFill>
                  </a:tcPr>
                </a:tc>
                <a:extLst>
                  <a:ext uri="{0D108BD9-81ED-4DB2-BD59-A6C34878D82A}">
                    <a16:rowId xmlns:a16="http://schemas.microsoft.com/office/drawing/2014/main" val="1736260144"/>
                  </a:ext>
                </a:extLst>
              </a:tr>
              <a:tr h="492696">
                <a:tc>
                  <a:txBody>
                    <a:bodyPr/>
                    <a:lstStyle/>
                    <a:p>
                      <a:pPr algn="l" fontAlgn="ctr"/>
                      <a:r>
                        <a:rPr lang="en-US" sz="800" b="0" i="0" u="none" strike="noStrike">
                          <a:solidFill>
                            <a:srgbClr val="000000"/>
                          </a:solidFill>
                          <a:effectLst/>
                          <a:latin typeface="Calibri" panose="020F0502020204030204" pitchFamily="34" charset="0"/>
                        </a:rPr>
                        <a:t>Shoptaw, Steven J</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Contingency Management Pilot Program</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Shine BC-LA</a:t>
                      </a:r>
                    </a:p>
                  </a:txBody>
                  <a:tcPr marL="9525" marR="9525" marT="9525" marB="0" anchor="ctr">
                    <a:solidFill>
                      <a:schemeClr val="bg1"/>
                    </a:solidFill>
                  </a:tcPr>
                </a:tc>
                <a:tc>
                  <a:txBody>
                    <a:bodyPr/>
                    <a:lstStyle/>
                    <a:p>
                      <a:pPr algn="l" fontAlgn="ctr"/>
                      <a:r>
                        <a:rPr lang="en-US" sz="800" b="0" i="0" u="none" strike="noStrike">
                          <a:solidFill>
                            <a:srgbClr val="000000"/>
                          </a:solidFill>
                          <a:effectLst/>
                          <a:latin typeface="Calibri" panose="020F0502020204030204" pitchFamily="34" charset="0"/>
                        </a:rPr>
                        <a:t>CONRAD HILTON FOUNDATION</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Basic Org Research</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Continuation</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03/23/2023</a:t>
                      </a:r>
                    </a:p>
                  </a:txBody>
                  <a:tcPr marL="9525" marR="9525" marT="9525" marB="0" anchor="ctr">
                    <a:solidFill>
                      <a:schemeClr val="bg1"/>
                    </a:solidFill>
                  </a:tcPr>
                </a:tc>
                <a:tc>
                  <a:txBody>
                    <a:bodyPr/>
                    <a:lstStyle/>
                    <a:p>
                      <a:pPr algn="l" fontAlgn="ctr"/>
                      <a:r>
                        <a:rPr lang="en-US" sz="800" b="0" i="0" u="none" strike="noStrike" dirty="0">
                          <a:solidFill>
                            <a:srgbClr val="000000"/>
                          </a:solidFill>
                          <a:effectLst/>
                          <a:latin typeface="Calibri" panose="020F0502020204030204" pitchFamily="34" charset="0"/>
                        </a:rPr>
                        <a:t>12/31/2025</a:t>
                      </a:r>
                    </a:p>
                  </a:txBody>
                  <a:tcPr marL="9525" marR="9525" marT="9525" marB="0" anchor="ctr">
                    <a:solidFill>
                      <a:schemeClr val="bg1"/>
                    </a:solidFill>
                  </a:tcPr>
                </a:tc>
                <a:extLst>
                  <a:ext uri="{0D108BD9-81ED-4DB2-BD59-A6C34878D82A}">
                    <a16:rowId xmlns:a16="http://schemas.microsoft.com/office/drawing/2014/main" val="803305070"/>
                  </a:ext>
                </a:extLst>
              </a:tr>
            </a:tbl>
          </a:graphicData>
        </a:graphic>
      </p:graphicFrame>
    </p:spTree>
    <p:extLst>
      <p:ext uri="{BB962C8B-B14F-4D97-AF65-F5344CB8AC3E}">
        <p14:creationId xmlns:p14="http://schemas.microsoft.com/office/powerpoint/2010/main" val="1741349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marR="0" lvl="0" indent="0" algn="r" rtl="0">
              <a:lnSpc>
                <a:spcPct val="100000"/>
              </a:lnSpc>
              <a:spcBef>
                <a:spcPts val="0"/>
              </a:spcBef>
              <a:spcAft>
                <a:spcPts val="0"/>
              </a:spcAft>
              <a:buClr>
                <a:srgbClr val="FFFFFF"/>
              </a:buClr>
              <a:buSzPts val="800"/>
              <a:buFont typeface="Helvetica Neue"/>
              <a:buNone/>
            </a:pPr>
            <a:fld id="{00000000-1234-1234-1234-123412341234}" type="slidenum">
              <a:rPr lang="en-US" sz="800" b="0" i="0" u="none" strike="noStrike" cap="none">
                <a:solidFill>
                  <a:srgbClr val="FFFFFF"/>
                </a:solidFill>
                <a:latin typeface="Helvetica Neue"/>
                <a:ea typeface="Helvetica Neue"/>
                <a:cs typeface="Helvetica Neue"/>
                <a:sym typeface="Helvetica Neue"/>
              </a:rPr>
              <a:t>30</a:t>
            </a:fld>
            <a:endParaRPr sz="800" b="0" i="0" u="none" strike="noStrike" cap="none">
              <a:solidFill>
                <a:srgbClr val="FFFFFF"/>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a:extLst>
              <a:ext uri="{FF2B5EF4-FFF2-40B4-BE49-F238E27FC236}">
                <a16:creationId xmlns:a16="http://schemas.microsoft.com/office/drawing/2014/main" id="{CF2B7C6A-BEDF-77F6-247F-E37DDAD1BB98}"/>
              </a:ext>
            </a:extLst>
          </p:cNvPr>
          <p:cNvSpPr>
            <a:spLocks noGrp="1"/>
          </p:cNvSpPr>
          <p:nvPr>
            <p:ph type="dt" sz="half" idx="18"/>
          </p:nvPr>
        </p:nvSpPr>
        <p:spPr>
          <a:xfrm>
            <a:off x="4297680" y="4754880"/>
            <a:ext cx="2057400" cy="381643"/>
          </a:xfrm>
        </p:spPr>
        <p:txBody>
          <a:bodyPr/>
          <a:lstStyle/>
          <a:p>
            <a:pPr>
              <a:spcAft>
                <a:spcPts val="600"/>
              </a:spcAft>
            </a:pPr>
            <a:r>
              <a:rPr lang="en-US"/>
              <a:t>June 2, 2022</a:t>
            </a:r>
          </a:p>
        </p:txBody>
      </p:sp>
      <p:sp>
        <p:nvSpPr>
          <p:cNvPr id="4" name="Slide Number Placeholder 3"/>
          <p:cNvSpPr>
            <a:spLocks noGrp="1"/>
          </p:cNvSpPr>
          <p:nvPr>
            <p:ph type="sldNum" sz="quarter" idx="19"/>
          </p:nvPr>
        </p:nvSpPr>
        <p:spPr>
          <a:xfrm>
            <a:off x="8421624" y="4754880"/>
            <a:ext cx="457200" cy="365760"/>
          </a:xfrm>
        </p:spPr>
        <p:txBody>
          <a:bodyPr wrap="square" anchor="t">
            <a:normAutofit/>
          </a:bodyPr>
          <a:lstStyle/>
          <a:p>
            <a:pPr>
              <a:lnSpc>
                <a:spcPct val="90000"/>
              </a:lnSpc>
              <a:spcAft>
                <a:spcPts val="600"/>
              </a:spcAft>
            </a:pPr>
            <a:fld id="{00000000-1234-1234-1234-123412341234}" type="slidenum">
              <a:rPr lang="en-US" smtClean="0"/>
              <a:pPr>
                <a:lnSpc>
                  <a:spcPct val="90000"/>
                </a:lnSpc>
                <a:spcAft>
                  <a:spcPts val="600"/>
                </a:spcAft>
              </a:pPr>
              <a:t>4</a:t>
            </a:fld>
            <a:endParaRPr lang="en-US"/>
          </a:p>
        </p:txBody>
      </p:sp>
      <p:sp>
        <p:nvSpPr>
          <p:cNvPr id="5" name="Title 4"/>
          <p:cNvSpPr>
            <a:spLocks noGrp="1"/>
          </p:cNvSpPr>
          <p:nvPr>
            <p:ph type="title"/>
          </p:nvPr>
        </p:nvSpPr>
        <p:spPr>
          <a:xfrm>
            <a:off x="640079" y="640080"/>
            <a:ext cx="7772400" cy="393192"/>
          </a:xfrm>
        </p:spPr>
        <p:txBody>
          <a:bodyPr wrap="square" anchor="b">
            <a:normAutofit/>
          </a:bodyPr>
          <a:lstStyle/>
          <a:p>
            <a:r>
              <a:rPr lang="en-US" dirty="0"/>
              <a:t>Upcoming Holidays</a:t>
            </a:r>
          </a:p>
        </p:txBody>
      </p:sp>
      <p:graphicFrame>
        <p:nvGraphicFramePr>
          <p:cNvPr id="3" name="Table 2">
            <a:extLst>
              <a:ext uri="{FF2B5EF4-FFF2-40B4-BE49-F238E27FC236}">
                <a16:creationId xmlns:a16="http://schemas.microsoft.com/office/drawing/2014/main" id="{6E7365BD-81DF-0536-7FED-BF676D8B7AB5}"/>
              </a:ext>
            </a:extLst>
          </p:cNvPr>
          <p:cNvGraphicFramePr>
            <a:graphicFrameLocks noGrp="1"/>
          </p:cNvGraphicFramePr>
          <p:nvPr>
            <p:extLst>
              <p:ext uri="{D42A27DB-BD31-4B8C-83A1-F6EECF244321}">
                <p14:modId xmlns:p14="http://schemas.microsoft.com/office/powerpoint/2010/main" val="643372901"/>
              </p:ext>
            </p:extLst>
          </p:nvPr>
        </p:nvGraphicFramePr>
        <p:xfrm>
          <a:off x="717974" y="1395307"/>
          <a:ext cx="6780108" cy="2774423"/>
        </p:xfrm>
        <a:graphic>
          <a:graphicData uri="http://schemas.openxmlformats.org/drawingml/2006/table">
            <a:tbl>
              <a:tblPr>
                <a:noFill/>
              </a:tblPr>
              <a:tblGrid>
                <a:gridCol w="2961369">
                  <a:extLst>
                    <a:ext uri="{9D8B030D-6E8A-4147-A177-3AD203B41FA5}">
                      <a16:colId xmlns:a16="http://schemas.microsoft.com/office/drawing/2014/main" val="3589201807"/>
                    </a:ext>
                  </a:extLst>
                </a:gridCol>
                <a:gridCol w="3818739">
                  <a:extLst>
                    <a:ext uri="{9D8B030D-6E8A-4147-A177-3AD203B41FA5}">
                      <a16:colId xmlns:a16="http://schemas.microsoft.com/office/drawing/2014/main" val="2577706354"/>
                    </a:ext>
                  </a:extLst>
                </a:gridCol>
              </a:tblGrid>
              <a:tr h="452935">
                <a:tc>
                  <a:txBody>
                    <a:bodyPr/>
                    <a:lstStyle/>
                    <a:p>
                      <a:pPr fontAlgn="base"/>
                      <a:r>
                        <a:rPr lang="en-US" sz="1600">
                          <a:solidFill>
                            <a:schemeClr val="accent6"/>
                          </a:solidFill>
                          <a:effectLst/>
                          <a:latin typeface="inherit"/>
                        </a:rPr>
                        <a:t>Veterans Day holiday</a:t>
                      </a:r>
                    </a:p>
                  </a:txBody>
                  <a:tcPr marL="157907" marR="94744" marT="94744" marB="94744" anchor="ctr">
                    <a:lnL w="12700" cmpd="sng">
                      <a:no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pPr fontAlgn="base"/>
                      <a:r>
                        <a:rPr lang="en-US" sz="1600">
                          <a:solidFill>
                            <a:schemeClr val="accent6"/>
                          </a:solidFill>
                          <a:effectLst/>
                          <a:latin typeface="inherit"/>
                        </a:rPr>
                        <a:t>Monday, November 11</a:t>
                      </a:r>
                    </a:p>
                  </a:txBody>
                  <a:tcPr marL="157907" marR="94744" marT="94744" marB="94744" anchor="ctr">
                    <a:lnL w="38100" cap="flat" cmpd="sng" algn="ctr">
                      <a:solidFill>
                        <a:srgbClr val="FFFFFF"/>
                      </a:solidFill>
                      <a:prstDash val="solid"/>
                    </a:lnL>
                    <a:lnR w="12700" cmpd="sng">
                      <a:noFill/>
                      <a:prstDash val="solid"/>
                    </a:lnR>
                    <a:lnT w="12700" cmpd="sng">
                      <a:no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3598799327"/>
                  </a:ext>
                </a:extLst>
              </a:tr>
              <a:tr h="452935">
                <a:tc>
                  <a:txBody>
                    <a:bodyPr/>
                    <a:lstStyle/>
                    <a:p>
                      <a:pPr fontAlgn="base"/>
                      <a:r>
                        <a:rPr lang="en-US" sz="1600">
                          <a:solidFill>
                            <a:schemeClr val="accent6"/>
                          </a:solidFill>
                          <a:effectLst/>
                          <a:latin typeface="inherit"/>
                        </a:rPr>
                        <a:t>Thanksgiving holiday</a:t>
                      </a:r>
                    </a:p>
                  </a:txBody>
                  <a:tcPr marL="157907" marR="94744" marT="94744" marB="94744"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fontAlgn="base"/>
                      <a:r>
                        <a:rPr lang="en-US" sz="1600">
                          <a:solidFill>
                            <a:schemeClr val="accent6"/>
                          </a:solidFill>
                          <a:effectLst/>
                          <a:latin typeface="inherit"/>
                        </a:rPr>
                        <a:t>Thursday-Friday, November 28-29</a:t>
                      </a:r>
                    </a:p>
                  </a:txBody>
                  <a:tcPr marL="157907" marR="94744" marT="94744" marB="94744"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155235090"/>
                  </a:ext>
                </a:extLst>
              </a:tr>
              <a:tr h="452935">
                <a:tc>
                  <a:txBody>
                    <a:bodyPr/>
                    <a:lstStyle/>
                    <a:p>
                      <a:pPr fontAlgn="base"/>
                      <a:r>
                        <a:rPr lang="en-US" sz="1600">
                          <a:solidFill>
                            <a:schemeClr val="accent6"/>
                          </a:solidFill>
                          <a:effectLst/>
                          <a:latin typeface="inherit"/>
                        </a:rPr>
                        <a:t>Christmas holiday</a:t>
                      </a:r>
                    </a:p>
                  </a:txBody>
                  <a:tcPr marL="157907" marR="94744" marT="94744" marB="94744" anchor="ctr">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tc>
                  <a:txBody>
                    <a:bodyPr/>
                    <a:lstStyle/>
                    <a:p>
                      <a:pPr fontAlgn="base"/>
                      <a:r>
                        <a:rPr lang="en-US" sz="1600" dirty="0">
                          <a:solidFill>
                            <a:schemeClr val="accent6"/>
                          </a:solidFill>
                          <a:effectLst/>
                          <a:latin typeface="inherit"/>
                        </a:rPr>
                        <a:t>Tuesday-Wednesday, December 24-25</a:t>
                      </a:r>
                    </a:p>
                  </a:txBody>
                  <a:tcPr marL="157907" marR="94744" marT="94744" marB="94744" anchor="ctr">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671283683"/>
                  </a:ext>
                </a:extLst>
              </a:tr>
              <a:tr h="707809">
                <a:tc>
                  <a:txBody>
                    <a:bodyPr/>
                    <a:lstStyle/>
                    <a:p>
                      <a:pPr fontAlgn="base"/>
                      <a:r>
                        <a:rPr lang="en-US" sz="1600">
                          <a:solidFill>
                            <a:schemeClr val="accent6"/>
                          </a:solidFill>
                          <a:effectLst/>
                          <a:latin typeface="inherit"/>
                        </a:rPr>
                        <a:t>New Year’s Eve/Day holiday</a:t>
                      </a:r>
                    </a:p>
                  </a:txBody>
                  <a:tcPr marL="157907" marR="94744" marT="94744" marB="94744"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878E8B">
                        <a:alpha val="30196"/>
                      </a:srgbClr>
                    </a:solidFill>
                  </a:tcPr>
                </a:tc>
                <a:tc>
                  <a:txBody>
                    <a:bodyPr/>
                    <a:lstStyle/>
                    <a:p>
                      <a:pPr fontAlgn="base"/>
                      <a:r>
                        <a:rPr lang="en-US" sz="1600" dirty="0">
                          <a:solidFill>
                            <a:schemeClr val="accent6"/>
                          </a:solidFill>
                          <a:effectLst/>
                          <a:latin typeface="inherit"/>
                        </a:rPr>
                        <a:t>Tuesday-Wednesday, December 31-January 1, 2025</a:t>
                      </a:r>
                    </a:p>
                  </a:txBody>
                  <a:tcPr marL="157907" marR="94744" marT="94744" marB="94744"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round/>
                      <a:headEnd type="none" w="med" len="med"/>
                      <a:tailEnd type="none" w="med" len="med"/>
                    </a:lnB>
                    <a:solidFill>
                      <a:srgbClr val="878E8B">
                        <a:alpha val="30196"/>
                      </a:srgbClr>
                    </a:solidFill>
                  </a:tcPr>
                </a:tc>
                <a:extLst>
                  <a:ext uri="{0D108BD9-81ED-4DB2-BD59-A6C34878D82A}">
                    <a16:rowId xmlns:a16="http://schemas.microsoft.com/office/drawing/2014/main" val="79771774"/>
                  </a:ext>
                </a:extLst>
              </a:tr>
              <a:tr h="707809">
                <a:tc>
                  <a:txBody>
                    <a:bodyPr/>
                    <a:lstStyle/>
                    <a:p>
                      <a:pPr fontAlgn="base"/>
                      <a:r>
                        <a:rPr lang="en-US" sz="1600" dirty="0">
                          <a:solidFill>
                            <a:schemeClr val="accent6"/>
                          </a:solidFill>
                          <a:effectLst/>
                          <a:latin typeface="inherit"/>
                        </a:rPr>
                        <a:t>Winter Campus Closure</a:t>
                      </a:r>
                    </a:p>
                  </a:txBody>
                  <a:tcPr marL="157907" marR="94744" marT="94744" marB="94744" anchor="ctr">
                    <a:lnL w="12700" cmpd="sng">
                      <a:noFill/>
                      <a:prstDash val="solid"/>
                    </a:lnL>
                    <a:lnR w="38100" cap="flat" cmpd="sng" algn="ctr">
                      <a:solidFill>
                        <a:srgbClr val="FFFFFF"/>
                      </a:solidFill>
                      <a:prstDash val="solid"/>
                      <a:round/>
                      <a:headEnd type="none" w="med" len="med"/>
                      <a:tailEnd type="none" w="med" len="med"/>
                    </a:lnR>
                    <a:lnT w="38100" cap="flat" cmpd="sng" algn="ctr">
                      <a:solidFill>
                        <a:srgbClr val="FFFFFF"/>
                      </a:solidFill>
                      <a:prstDash val="solid"/>
                    </a:lnT>
                    <a:lnB w="12700" cmpd="sng">
                      <a:noFill/>
                      <a:prstDash val="solid"/>
                    </a:lnB>
                    <a:solidFill>
                      <a:srgbClr val="878E8B">
                        <a:alpha val="30196"/>
                      </a:srgbClr>
                    </a:solidFill>
                  </a:tcPr>
                </a:tc>
                <a:tc>
                  <a:txBody>
                    <a:bodyPr/>
                    <a:lstStyle/>
                    <a:p>
                      <a:pPr fontAlgn="base"/>
                      <a:r>
                        <a:rPr lang="en-US" sz="1600" dirty="0">
                          <a:solidFill>
                            <a:schemeClr val="accent6"/>
                          </a:solidFill>
                          <a:effectLst/>
                          <a:latin typeface="inherit"/>
                        </a:rPr>
                        <a:t>TBD</a:t>
                      </a:r>
                    </a:p>
                  </a:txBody>
                  <a:tcPr marL="157907" marR="94744" marT="94744" marB="94744" anchor="ctr">
                    <a:lnL w="3810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2560973991"/>
                  </a:ext>
                </a:extLst>
              </a:tr>
            </a:tbl>
          </a:graphicData>
        </a:graphic>
      </p:graphicFrame>
    </p:spTree>
    <p:extLst>
      <p:ext uri="{BB962C8B-B14F-4D97-AF65-F5344CB8AC3E}">
        <p14:creationId xmlns:p14="http://schemas.microsoft.com/office/powerpoint/2010/main" val="396850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3074" name="Picture 2" descr="Headshot of Irfan Asif M.D. ">
            <a:extLst>
              <a:ext uri="{FF2B5EF4-FFF2-40B4-BE49-F238E27FC236}">
                <a16:creationId xmlns:a16="http://schemas.microsoft.com/office/drawing/2014/main" id="{762B9177-DF38-FB50-8FC1-E6D739CD38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871" y="-7626"/>
            <a:ext cx="6858007" cy="5151126"/>
          </a:xfrm>
          <a:prstGeom prst="rect">
            <a:avLst/>
          </a:prstGeom>
          <a:noFill/>
          <a:extLst>
            <a:ext uri="{909E8E84-426E-40DD-AFC4-6F175D3DCCD1}">
              <a14:hiddenFill xmlns:a14="http://schemas.microsoft.com/office/drawing/2010/main">
                <a:solidFill>
                  <a:srgbClr val="FFFFFF"/>
                </a:solidFill>
              </a14:hiddenFill>
            </a:ext>
          </a:extLst>
        </p:spPr>
      </p:pic>
      <p:sp>
        <p:nvSpPr>
          <p:cNvPr id="153" name="Google Shape;153;p4"/>
          <p:cNvSpPr txBox="1">
            <a:spLocks noGrp="1"/>
          </p:cNvSpPr>
          <p:nvPr>
            <p:ph type="sldNum" idx="12"/>
          </p:nvPr>
        </p:nvSpPr>
        <p:spPr>
          <a:xfrm>
            <a:off x="8421624" y="4754880"/>
            <a:ext cx="457200" cy="365760"/>
          </a:xfrm>
          <a:prstGeom prst="rect">
            <a:avLst/>
          </a:prstGeom>
          <a:noFill/>
          <a:ln>
            <a:noFill/>
          </a:ln>
        </p:spPr>
        <p:txBody>
          <a:bodyPr spcFirstLastPara="1" wrap="square" lIns="0" tIns="0" rIns="0" bIns="256025" anchor="t" anchorCtr="0">
            <a:noAutofit/>
          </a:bodyPr>
          <a:lstStyle/>
          <a:p>
            <a:pPr marL="0" lvl="0" indent="0" algn="r" rtl="0">
              <a:lnSpc>
                <a:spcPct val="100000"/>
              </a:lnSpc>
              <a:spcBef>
                <a:spcPts val="0"/>
              </a:spcBef>
              <a:spcAft>
                <a:spcPts val="0"/>
              </a:spcAft>
              <a:buSzPts val="800"/>
              <a:buNone/>
            </a:pPr>
            <a:fld id="{00000000-1234-1234-1234-123412341234}" type="slidenum">
              <a:rPr lang="en-US"/>
              <a:t>5</a:t>
            </a:fld>
            <a:endParaRPr/>
          </a:p>
        </p:txBody>
      </p:sp>
      <p:sp>
        <p:nvSpPr>
          <p:cNvPr id="154" name="Google Shape;154;p4"/>
          <p:cNvSpPr txBox="1">
            <a:spLocks noGrp="1"/>
          </p:cNvSpPr>
          <p:nvPr>
            <p:ph type="title"/>
          </p:nvPr>
        </p:nvSpPr>
        <p:spPr>
          <a:xfrm>
            <a:off x="640079" y="640080"/>
            <a:ext cx="7772400" cy="387900"/>
          </a:xfrm>
          <a:prstGeom prst="rect">
            <a:avLst/>
          </a:prstGeom>
          <a:noFill/>
          <a:ln>
            <a:noFill/>
          </a:ln>
        </p:spPr>
        <p:txBody>
          <a:bodyPr spcFirstLastPara="1" wrap="square" lIns="0" tIns="0" rIns="0" bIns="0" anchor="b" anchorCtr="0">
            <a:spAutoFit/>
          </a:bodyPr>
          <a:lstStyle/>
          <a:p>
            <a:pPr marL="0" lvl="0" indent="0" algn="l" rtl="0">
              <a:lnSpc>
                <a:spcPct val="90000"/>
              </a:lnSpc>
              <a:spcBef>
                <a:spcPts val="0"/>
              </a:spcBef>
              <a:spcAft>
                <a:spcPts val="0"/>
              </a:spcAft>
              <a:buClr>
                <a:srgbClr val="58595B"/>
              </a:buClr>
              <a:buSzPts val="2800"/>
              <a:buFont typeface="Helvetica Neue"/>
              <a:buNone/>
            </a:pPr>
            <a:r>
              <a:rPr lang="en-US" dirty="0">
                <a:solidFill>
                  <a:schemeClr val="tx1">
                    <a:lumMod val="50000"/>
                  </a:schemeClr>
                </a:solidFill>
              </a:rPr>
              <a:t>Grand Rounds</a:t>
            </a:r>
            <a:endParaRPr dirty="0">
              <a:solidFill>
                <a:schemeClr val="tx1">
                  <a:lumMod val="50000"/>
                </a:schemeClr>
              </a:solidFill>
              <a:latin typeface="+mj-lt"/>
            </a:endParaRPr>
          </a:p>
        </p:txBody>
      </p:sp>
      <p:sp>
        <p:nvSpPr>
          <p:cNvPr id="6" name="Rectangle 5"/>
          <p:cNvSpPr/>
          <p:nvPr/>
        </p:nvSpPr>
        <p:spPr>
          <a:xfrm>
            <a:off x="0" y="0"/>
            <a:ext cx="4955059" cy="5143500"/>
          </a:xfrm>
          <a:prstGeom prst="rect">
            <a:avLst/>
          </a:prstGeom>
          <a:solidFill>
            <a:srgbClr val="01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96073" y="210065"/>
            <a:ext cx="6002603" cy="470792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3175" y="1037646"/>
            <a:ext cx="4633784" cy="3070071"/>
          </a:xfrm>
          <a:prstGeom prst="rect">
            <a:avLst/>
          </a:prstGeom>
        </p:spPr>
        <p:txBody>
          <a:bodyPr wrap="square">
            <a:spAutoFit/>
          </a:bodyPr>
          <a:lstStyle/>
          <a:p>
            <a:pPr algn="ctr" eaLnBrk="0" fontAlgn="base" hangingPunct="0">
              <a:spcBef>
                <a:spcPct val="0"/>
              </a:spcBef>
              <a:spcAft>
                <a:spcPts val="1200"/>
              </a:spcAft>
              <a:buClrTx/>
            </a:pPr>
            <a:r>
              <a:rPr lang="en-US" altLang="en-US" sz="2800" b="1" dirty="0">
                <a:solidFill>
                  <a:schemeClr val="bg1"/>
                </a:solidFill>
                <a:latin typeface="Arial" panose="020B0604020202020204" pitchFamily="34" charset="0"/>
                <a:ea typeface="Calibri" panose="020F0502020204030204" pitchFamily="34" charset="0"/>
              </a:rPr>
              <a:t>September Grand Rounds</a:t>
            </a:r>
          </a:p>
          <a:p>
            <a:pPr algn="ctr" eaLnBrk="0" fontAlgn="base" hangingPunct="0">
              <a:spcBef>
                <a:spcPct val="0"/>
              </a:spcBef>
              <a:spcAft>
                <a:spcPts val="1200"/>
              </a:spcAft>
              <a:buClrTx/>
            </a:pPr>
            <a:r>
              <a:rPr lang="en-US" altLang="en-US" sz="2000" dirty="0">
                <a:solidFill>
                  <a:schemeClr val="bg1"/>
                </a:solidFill>
                <a:latin typeface="Arial" panose="020B0604020202020204" pitchFamily="34" charset="0"/>
                <a:ea typeface="Calibri" panose="020F0502020204030204" pitchFamily="34" charset="0"/>
              </a:rPr>
              <a:t>Friday, September 27, 2024</a:t>
            </a:r>
          </a:p>
          <a:p>
            <a:pPr algn="ctr" eaLnBrk="0" fontAlgn="base" hangingPunct="0">
              <a:spcBef>
                <a:spcPct val="0"/>
              </a:spcBef>
              <a:spcAft>
                <a:spcPts val="1200"/>
              </a:spcAft>
              <a:buClrTx/>
            </a:pPr>
            <a:r>
              <a:rPr lang="en-US" altLang="en-US" sz="2000" dirty="0">
                <a:solidFill>
                  <a:schemeClr val="bg1"/>
                </a:solidFill>
                <a:latin typeface="Arial" panose="020B0604020202020204" pitchFamily="34" charset="0"/>
                <a:ea typeface="Calibri" panose="020F0502020204030204" pitchFamily="34" charset="0"/>
              </a:rPr>
              <a:t>12:00pm-1:00pm</a:t>
            </a:r>
          </a:p>
          <a:p>
            <a:pPr algn="ctr" eaLnBrk="0" fontAlgn="base" hangingPunct="0">
              <a:spcBef>
                <a:spcPct val="0"/>
              </a:spcBef>
              <a:spcAft>
                <a:spcPts val="1200"/>
              </a:spcAft>
              <a:buClrTx/>
            </a:pPr>
            <a:endParaRPr lang="en-US" altLang="en-US" sz="500" b="1" dirty="0">
              <a:solidFill>
                <a:schemeClr val="bg1"/>
              </a:solidFill>
              <a:latin typeface="Arial" panose="020B0604020202020204" pitchFamily="34" charset="0"/>
              <a:ea typeface="Calibri" panose="020F0502020204030204" pitchFamily="34" charset="0"/>
            </a:endParaRPr>
          </a:p>
          <a:p>
            <a:pPr algn="ctr" eaLnBrk="0" fontAlgn="base" hangingPunct="0">
              <a:spcBef>
                <a:spcPct val="0"/>
              </a:spcBef>
              <a:spcAft>
                <a:spcPts val="300"/>
              </a:spcAft>
              <a:buClrTx/>
            </a:pPr>
            <a:r>
              <a:rPr lang="en-US" altLang="en-US" sz="2400" b="1" dirty="0">
                <a:solidFill>
                  <a:schemeClr val="bg1"/>
                </a:solidFill>
                <a:latin typeface="Arial" panose="020B0604020202020204" pitchFamily="34" charset="0"/>
                <a:ea typeface="Calibri" panose="020F0502020204030204" pitchFamily="34" charset="0"/>
              </a:rPr>
              <a:t>Irfan M. Asif, MD</a:t>
            </a:r>
          </a:p>
          <a:p>
            <a:pPr algn="l"/>
            <a:endParaRPr lang="en-US" sz="1800" b="0" i="0" u="none" strike="noStrike" baseline="0" dirty="0">
              <a:solidFill>
                <a:schemeClr val="bg1"/>
              </a:solidFill>
              <a:latin typeface="Arial" panose="020B0604020202020204" pitchFamily="34" charset="0"/>
            </a:endParaRPr>
          </a:p>
          <a:p>
            <a:pPr algn="ctr"/>
            <a:r>
              <a:rPr lang="en-US" sz="1800" i="0" u="none" strike="noStrike" baseline="0" dirty="0">
                <a:solidFill>
                  <a:schemeClr val="bg1"/>
                </a:solidFill>
                <a:latin typeface="+mn-lt"/>
              </a:rPr>
              <a:t> </a:t>
            </a:r>
            <a:r>
              <a:rPr lang="en-US" sz="1800" b="1" i="0" dirty="0">
                <a:solidFill>
                  <a:schemeClr val="bg1"/>
                </a:solidFill>
                <a:effectLst/>
                <a:latin typeface="+mn-lt"/>
              </a:rPr>
              <a:t> Exercise as Medicine: A Prescription for Health in Primary Care</a:t>
            </a:r>
            <a:endParaRPr lang="en-US" altLang="en-US" sz="1800" dirty="0">
              <a:solidFill>
                <a:schemeClr val="bg1"/>
              </a:solidFill>
              <a:latin typeface="+mn-lt"/>
              <a:ea typeface="Calibri" panose="020F0502020204030204" pitchFamily="34" charset="0"/>
            </a:endParaRPr>
          </a:p>
        </p:txBody>
      </p:sp>
    </p:spTree>
    <p:extLst>
      <p:ext uri="{BB962C8B-B14F-4D97-AF65-F5344CB8AC3E}">
        <p14:creationId xmlns:p14="http://schemas.microsoft.com/office/powerpoint/2010/main" val="379435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1C8EFA-29C2-C355-E0F0-8F658F14C89E}"/>
              </a:ext>
            </a:extLst>
          </p:cNvPr>
          <p:cNvSpPr>
            <a:spLocks noGrp="1"/>
          </p:cNvSpPr>
          <p:nvPr>
            <p:ph type="sldNum" idx="12"/>
          </p:nvPr>
        </p:nvSpPr>
        <p:spPr>
          <a:xfrm>
            <a:off x="8421624" y="4754880"/>
            <a:ext cx="457200" cy="365760"/>
          </a:xfrm>
        </p:spPr>
        <p:txBody>
          <a:bodyPr spcFirstLastPara="1" wrap="square" lIns="0" tIns="0" rIns="0" bIns="256025" anchor="t" anchorCtr="0">
            <a:normAutofit/>
          </a:bodyPr>
          <a:lstStyle/>
          <a:p>
            <a:pPr>
              <a:lnSpc>
                <a:spcPct val="90000"/>
              </a:lnSpc>
              <a:spcAft>
                <a:spcPts val="600"/>
              </a:spcAft>
            </a:pPr>
            <a:fld id="{00000000-1234-1234-1234-123412341234}" type="slidenum">
              <a:rPr lang="en-US" sz="200" smtClean="0"/>
              <a:pPr>
                <a:lnSpc>
                  <a:spcPct val="90000"/>
                </a:lnSpc>
                <a:spcAft>
                  <a:spcPts val="600"/>
                </a:spcAft>
              </a:pPr>
              <a:t>6</a:t>
            </a:fld>
            <a:endParaRPr lang="en-US" sz="200"/>
          </a:p>
        </p:txBody>
      </p:sp>
      <p:sp>
        <p:nvSpPr>
          <p:cNvPr id="5" name="Title 4">
            <a:extLst>
              <a:ext uri="{FF2B5EF4-FFF2-40B4-BE49-F238E27FC236}">
                <a16:creationId xmlns:a16="http://schemas.microsoft.com/office/drawing/2014/main" id="{27B5CECA-824A-E355-0BE8-60F16192AB3A}"/>
              </a:ext>
            </a:extLst>
          </p:cNvPr>
          <p:cNvSpPr>
            <a:spLocks noGrp="1"/>
          </p:cNvSpPr>
          <p:nvPr>
            <p:ph type="title"/>
          </p:nvPr>
        </p:nvSpPr>
        <p:spPr>
          <a:xfrm>
            <a:off x="640079" y="640080"/>
            <a:ext cx="7772400" cy="393192"/>
          </a:xfrm>
        </p:spPr>
        <p:txBody>
          <a:bodyPr spcFirstLastPara="1" wrap="square" lIns="0" tIns="0" rIns="0" bIns="0" anchor="b" anchorCtr="0">
            <a:normAutofit/>
          </a:bodyPr>
          <a:lstStyle/>
          <a:p>
            <a:r>
              <a:rPr lang="en-US" b="1" u="none" strike="noStrike" cap="none" dirty="0">
                <a:solidFill>
                  <a:srgbClr val="000000"/>
                </a:solidFill>
                <a:latin typeface="+mn-lt"/>
                <a:ea typeface="Helvetica Neue"/>
                <a:cs typeface="Helvetica Neue"/>
                <a:sym typeface="Helvetica Neue"/>
              </a:rPr>
              <a:t>Research Admin Team Updates</a:t>
            </a:r>
          </a:p>
        </p:txBody>
      </p:sp>
      <p:graphicFrame>
        <p:nvGraphicFramePr>
          <p:cNvPr id="2" name="Diagram 1">
            <a:extLst>
              <a:ext uri="{FF2B5EF4-FFF2-40B4-BE49-F238E27FC236}">
                <a16:creationId xmlns:a16="http://schemas.microsoft.com/office/drawing/2014/main" id="{913DC080-795F-28C8-C75B-F7C8E0B1393C}"/>
              </a:ext>
            </a:extLst>
          </p:cNvPr>
          <p:cNvGraphicFramePr/>
          <p:nvPr>
            <p:extLst>
              <p:ext uri="{D42A27DB-BD31-4B8C-83A1-F6EECF244321}">
                <p14:modId xmlns:p14="http://schemas.microsoft.com/office/powerpoint/2010/main" val="3427852960"/>
              </p:ext>
            </p:extLst>
          </p:nvPr>
        </p:nvGraphicFramePr>
        <p:xfrm>
          <a:off x="649224" y="836676"/>
          <a:ext cx="7772400" cy="4086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2354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D1C8EFA-29C2-C355-E0F0-8F658F14C89E}"/>
              </a:ext>
            </a:extLst>
          </p:cNvPr>
          <p:cNvSpPr>
            <a:spLocks noGrp="1"/>
          </p:cNvSpPr>
          <p:nvPr>
            <p:ph type="sldNum" idx="12"/>
          </p:nvPr>
        </p:nvSpPr>
        <p:spPr>
          <a:xfrm>
            <a:off x="8421624" y="4754880"/>
            <a:ext cx="457200" cy="365760"/>
          </a:xfrm>
        </p:spPr>
        <p:txBody>
          <a:bodyPr spcFirstLastPara="1" wrap="square" lIns="0" tIns="0" rIns="0" bIns="256025" anchor="t" anchorCtr="0">
            <a:normAutofit/>
          </a:bodyPr>
          <a:lstStyle/>
          <a:p>
            <a:pPr>
              <a:lnSpc>
                <a:spcPct val="90000"/>
              </a:lnSpc>
              <a:spcAft>
                <a:spcPts val="600"/>
              </a:spcAft>
            </a:pPr>
            <a:fld id="{00000000-1234-1234-1234-123412341234}" type="slidenum">
              <a:rPr lang="en-US" sz="200" smtClean="0"/>
              <a:pPr>
                <a:lnSpc>
                  <a:spcPct val="90000"/>
                </a:lnSpc>
                <a:spcAft>
                  <a:spcPts val="600"/>
                </a:spcAft>
              </a:pPr>
              <a:t>7</a:t>
            </a:fld>
            <a:endParaRPr lang="en-US" sz="200"/>
          </a:p>
        </p:txBody>
      </p:sp>
      <p:sp>
        <p:nvSpPr>
          <p:cNvPr id="6151" name="Text Placeholder 2">
            <a:extLst>
              <a:ext uri="{FF2B5EF4-FFF2-40B4-BE49-F238E27FC236}">
                <a16:creationId xmlns:a16="http://schemas.microsoft.com/office/drawing/2014/main" id="{23DBDF85-82A9-9F16-ADB2-E34BCF139E4C}"/>
              </a:ext>
            </a:extLst>
          </p:cNvPr>
          <p:cNvSpPr>
            <a:spLocks noGrp="1"/>
          </p:cNvSpPr>
          <p:nvPr>
            <p:ph type="body" idx="1"/>
          </p:nvPr>
        </p:nvSpPr>
        <p:spPr>
          <a:xfrm>
            <a:off x="280657" y="1149790"/>
            <a:ext cx="4448097" cy="3204495"/>
          </a:xfrm>
        </p:spPr>
        <p:txBody>
          <a:bodyPr/>
          <a:lstStyle/>
          <a:p>
            <a:pPr marL="285750" indent="-285750">
              <a:buFont typeface="Arial" panose="020B0604020202020204" pitchFamily="34" charset="0"/>
              <a:buChar char="•"/>
            </a:pPr>
            <a:r>
              <a:rPr lang="en-US" sz="1600" i="0" u="none" strike="noStrike" cap="none" dirty="0">
                <a:solidFill>
                  <a:srgbClr val="000000"/>
                </a:solidFill>
                <a:latin typeface="+mn-lt"/>
                <a:ea typeface="Helvetica Neue"/>
                <a:cs typeface="Helvetica Neue"/>
                <a:sym typeface="Helvetica Neue"/>
              </a:rPr>
              <a:t>Valencia will be transitioning to work with the purchasers in the Department of Pediatrics</a:t>
            </a:r>
          </a:p>
          <a:p>
            <a:pPr marL="285750" indent="-285750">
              <a:buFont typeface="Arial" panose="020B0604020202020204" pitchFamily="34" charset="0"/>
              <a:buChar char="•"/>
            </a:pPr>
            <a:r>
              <a:rPr lang="en-US" sz="1600" dirty="0">
                <a:solidFill>
                  <a:srgbClr val="000000"/>
                </a:solidFill>
              </a:rPr>
              <a:t>They will help provide back-up when Valencia is out of the office</a:t>
            </a:r>
          </a:p>
          <a:p>
            <a:pPr marL="285750" indent="-285750">
              <a:buFont typeface="Arial" panose="020B0604020202020204" pitchFamily="34" charset="0"/>
              <a:buChar char="•"/>
            </a:pPr>
            <a:r>
              <a:rPr lang="en-US" sz="1600" i="0" u="none" strike="noStrike" cap="none" dirty="0">
                <a:solidFill>
                  <a:srgbClr val="000000"/>
                </a:solidFill>
                <a:latin typeface="+mn-lt"/>
                <a:ea typeface="Helvetica Neue"/>
                <a:cs typeface="Helvetica Neue"/>
                <a:sym typeface="Helvetica Neue"/>
              </a:rPr>
              <a:t>Will both serve as a resource for Valencia, and will be able to utilize Valencia’s expertise to assist them </a:t>
            </a:r>
          </a:p>
          <a:p>
            <a:pPr marL="285750" indent="-285750">
              <a:buFont typeface="Arial" panose="020B0604020202020204" pitchFamily="34" charset="0"/>
              <a:buChar char="•"/>
            </a:pPr>
            <a:r>
              <a:rPr lang="en-US" sz="1600" dirty="0">
                <a:solidFill>
                  <a:srgbClr val="000000"/>
                </a:solidFill>
              </a:rPr>
              <a:t>All procurement/purchasing requests should continue to be submitted to your fund manager (or Laura for the time being) first</a:t>
            </a:r>
            <a:endParaRPr lang="en-US" sz="1600" i="0" u="none" strike="noStrike" cap="none" dirty="0">
              <a:solidFill>
                <a:srgbClr val="000000"/>
              </a:solidFill>
              <a:latin typeface="+mn-lt"/>
              <a:ea typeface="Helvetica Neue"/>
              <a:cs typeface="Helvetica Neue"/>
              <a:sym typeface="Helvetica Neue"/>
            </a:endParaRPr>
          </a:p>
        </p:txBody>
      </p:sp>
      <p:sp>
        <p:nvSpPr>
          <p:cNvPr id="5" name="Title 4">
            <a:extLst>
              <a:ext uri="{FF2B5EF4-FFF2-40B4-BE49-F238E27FC236}">
                <a16:creationId xmlns:a16="http://schemas.microsoft.com/office/drawing/2014/main" id="{27B5CECA-824A-E355-0BE8-60F16192AB3A}"/>
              </a:ext>
            </a:extLst>
          </p:cNvPr>
          <p:cNvSpPr>
            <a:spLocks noGrp="1"/>
          </p:cNvSpPr>
          <p:nvPr>
            <p:ph type="title"/>
          </p:nvPr>
        </p:nvSpPr>
        <p:spPr>
          <a:xfrm>
            <a:off x="640079" y="640080"/>
            <a:ext cx="7772400" cy="393192"/>
          </a:xfrm>
        </p:spPr>
        <p:txBody>
          <a:bodyPr spcFirstLastPara="1" wrap="square" lIns="0" tIns="0" rIns="0" bIns="0" anchor="b" anchorCtr="0">
            <a:normAutofit/>
          </a:bodyPr>
          <a:lstStyle/>
          <a:p>
            <a:r>
              <a:rPr lang="en-US" dirty="0">
                <a:solidFill>
                  <a:srgbClr val="000000"/>
                </a:solidFill>
              </a:rPr>
              <a:t>Valencia and the Pediatric Purchasing Team</a:t>
            </a:r>
            <a:endParaRPr lang="en-US" b="1" u="none" strike="noStrike" cap="none" dirty="0">
              <a:solidFill>
                <a:srgbClr val="000000"/>
              </a:solidFill>
              <a:latin typeface="+mn-lt"/>
              <a:ea typeface="Helvetica Neue"/>
              <a:cs typeface="Helvetica Neue"/>
              <a:sym typeface="Helvetica Neue"/>
            </a:endParaRPr>
          </a:p>
        </p:txBody>
      </p:sp>
      <p:pic>
        <p:nvPicPr>
          <p:cNvPr id="4098" name="Picture 2" descr="It Takes a Team to Build a Safe Workplace – Here's How to Do It - Totalika">
            <a:extLst>
              <a:ext uri="{FF2B5EF4-FFF2-40B4-BE49-F238E27FC236}">
                <a16:creationId xmlns:a16="http://schemas.microsoft.com/office/drawing/2014/main" id="{4E0ABFF3-86EA-3E05-DBB2-8534401CE2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220" y="1706880"/>
            <a:ext cx="4135604" cy="2326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060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Text Placeholder 2">
            <a:extLst>
              <a:ext uri="{FF2B5EF4-FFF2-40B4-BE49-F238E27FC236}">
                <a16:creationId xmlns:a16="http://schemas.microsoft.com/office/drawing/2014/main" id="{23DBDF85-82A9-9F16-ADB2-E34BCF139E4C}"/>
              </a:ext>
            </a:extLst>
          </p:cNvPr>
          <p:cNvSpPr>
            <a:spLocks noGrp="1"/>
          </p:cNvSpPr>
          <p:nvPr>
            <p:ph type="body" idx="1"/>
          </p:nvPr>
        </p:nvSpPr>
        <p:spPr>
          <a:xfrm>
            <a:off x="2804723" y="1587052"/>
            <a:ext cx="6074101" cy="2916367"/>
          </a:xfrm>
        </p:spPr>
        <p:txBody>
          <a:bodyPr/>
          <a:lstStyle/>
          <a:p>
            <a:pPr marL="0" indent="0"/>
            <a:r>
              <a:rPr lang="en-US" sz="1800" dirty="0">
                <a:solidFill>
                  <a:srgbClr val="000000"/>
                </a:solidFill>
              </a:rPr>
              <a:t>Laura will be on vacation </a:t>
            </a:r>
            <a:r>
              <a:rPr lang="en-US" sz="1800" b="1" dirty="0">
                <a:solidFill>
                  <a:srgbClr val="000000"/>
                </a:solidFill>
              </a:rPr>
              <a:t>Fri,</a:t>
            </a:r>
            <a:r>
              <a:rPr lang="en-US" sz="1800" dirty="0">
                <a:solidFill>
                  <a:srgbClr val="000000"/>
                </a:solidFill>
              </a:rPr>
              <a:t> </a:t>
            </a:r>
            <a:r>
              <a:rPr lang="en-US" sz="1800" b="1" dirty="0">
                <a:solidFill>
                  <a:srgbClr val="000000"/>
                </a:solidFill>
              </a:rPr>
              <a:t>Oct 4 – Wed, Oct 9, 2024 </a:t>
            </a:r>
            <a:r>
              <a:rPr lang="en-US" sz="1800" dirty="0">
                <a:solidFill>
                  <a:srgbClr val="000000"/>
                </a:solidFill>
              </a:rPr>
              <a:t>and at an out-of-state conference </a:t>
            </a:r>
            <a:r>
              <a:rPr lang="en-US" sz="1800" b="1" dirty="0">
                <a:solidFill>
                  <a:srgbClr val="000000"/>
                </a:solidFill>
              </a:rPr>
              <a:t>Mon, Oct 28 – Tue, Oct 29, 2024</a:t>
            </a:r>
            <a:r>
              <a:rPr lang="en-US" sz="1800" dirty="0">
                <a:solidFill>
                  <a:srgbClr val="000000"/>
                </a:solidFill>
              </a:rPr>
              <a:t>.</a:t>
            </a:r>
          </a:p>
          <a:p>
            <a:pPr marL="285750" indent="-285750">
              <a:buFont typeface="Arial" panose="020B0604020202020204" pitchFamily="34" charset="0"/>
              <a:buChar char="•"/>
            </a:pPr>
            <a:r>
              <a:rPr lang="en-US" sz="1800" dirty="0">
                <a:solidFill>
                  <a:srgbClr val="000000"/>
                </a:solidFill>
              </a:rPr>
              <a:t>All proposals due to OCGA prior to Oct 15 should be coordinated with Laura for submission before Oct 4. </a:t>
            </a:r>
          </a:p>
          <a:p>
            <a:pPr marL="285750" indent="-285750">
              <a:buFont typeface="Arial" panose="020B0604020202020204" pitchFamily="34" charset="0"/>
              <a:buChar char="•"/>
            </a:pPr>
            <a:r>
              <a:rPr lang="en-US" sz="1800" dirty="0">
                <a:solidFill>
                  <a:srgbClr val="000000"/>
                </a:solidFill>
              </a:rPr>
              <a:t>Who to coordinate with in her absence will depend on staffing status; will provide further guidance in upcoming weeks</a:t>
            </a:r>
          </a:p>
        </p:txBody>
      </p:sp>
      <p:sp>
        <p:nvSpPr>
          <p:cNvPr id="5" name="Title 4">
            <a:extLst>
              <a:ext uri="{FF2B5EF4-FFF2-40B4-BE49-F238E27FC236}">
                <a16:creationId xmlns:a16="http://schemas.microsoft.com/office/drawing/2014/main" id="{27B5CECA-824A-E355-0BE8-60F16192AB3A}"/>
              </a:ext>
            </a:extLst>
          </p:cNvPr>
          <p:cNvSpPr>
            <a:spLocks noGrp="1"/>
          </p:cNvSpPr>
          <p:nvPr>
            <p:ph type="title"/>
          </p:nvPr>
        </p:nvSpPr>
        <p:spPr>
          <a:xfrm>
            <a:off x="640079" y="640080"/>
            <a:ext cx="7772400" cy="393192"/>
          </a:xfrm>
        </p:spPr>
        <p:txBody>
          <a:bodyPr spcFirstLastPara="1" wrap="square" lIns="0" tIns="0" rIns="0" bIns="0" anchor="b" anchorCtr="0">
            <a:normAutofit/>
          </a:bodyPr>
          <a:lstStyle/>
          <a:p>
            <a:r>
              <a:rPr lang="en-US" b="1" u="none" strike="noStrike" cap="none">
                <a:solidFill>
                  <a:srgbClr val="000000"/>
                </a:solidFill>
                <a:latin typeface="+mn-lt"/>
                <a:ea typeface="Helvetica Neue"/>
                <a:cs typeface="Helvetica Neue"/>
                <a:sym typeface="Helvetica Neue"/>
              </a:rPr>
              <a:t>Laura’s </a:t>
            </a:r>
            <a:r>
              <a:rPr lang="en-US">
                <a:solidFill>
                  <a:srgbClr val="000000"/>
                </a:solidFill>
              </a:rPr>
              <a:t>Schedule</a:t>
            </a:r>
            <a:endParaRPr lang="en-US" b="1" u="none" strike="noStrike" cap="none" dirty="0">
              <a:solidFill>
                <a:srgbClr val="000000"/>
              </a:solidFill>
              <a:latin typeface="+mn-lt"/>
              <a:ea typeface="Helvetica Neue"/>
              <a:cs typeface="Helvetica Neue"/>
              <a:sym typeface="Helvetica Neue"/>
            </a:endParaRPr>
          </a:p>
        </p:txBody>
      </p:sp>
      <p:pic>
        <p:nvPicPr>
          <p:cNvPr id="5122" name="Picture 2" descr="Out of Office: How to Set Up Automatic Replies in Microsoft Outlook">
            <a:extLst>
              <a:ext uri="{FF2B5EF4-FFF2-40B4-BE49-F238E27FC236}">
                <a16:creationId xmlns:a16="http://schemas.microsoft.com/office/drawing/2014/main" id="{09173C94-F12A-1708-BD02-4D031682E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030" y="1369338"/>
            <a:ext cx="2683594" cy="256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71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AC61C2-58A1-33DB-3E06-D2128DB7F1A4}"/>
              </a:ext>
            </a:extLst>
          </p:cNvPr>
          <p:cNvSpPr>
            <a:spLocks noGrp="1"/>
          </p:cNvSpPr>
          <p:nvPr>
            <p:ph type="sldNum" idx="12"/>
          </p:nvPr>
        </p:nvSpPr>
        <p:spPr>
          <a:xfrm>
            <a:off x="8421624" y="4754880"/>
            <a:ext cx="457200" cy="365760"/>
          </a:xfrm>
        </p:spPr>
        <p:txBody>
          <a:bodyPr wrap="square" anchor="t">
            <a:normAutofit/>
          </a:bodyPr>
          <a:lstStyle/>
          <a:p>
            <a:pPr>
              <a:lnSpc>
                <a:spcPct val="90000"/>
              </a:lnSpc>
              <a:spcAft>
                <a:spcPts val="600"/>
              </a:spcAft>
            </a:pPr>
            <a:fld id="{00000000-1234-1234-1234-123412341234}" type="slidenum">
              <a:rPr lang="en-US" sz="200" smtClean="0"/>
              <a:pPr>
                <a:lnSpc>
                  <a:spcPct val="90000"/>
                </a:lnSpc>
                <a:spcAft>
                  <a:spcPts val="600"/>
                </a:spcAft>
              </a:pPr>
              <a:t>9</a:t>
            </a:fld>
            <a:endParaRPr lang="en-US" sz="200"/>
          </a:p>
        </p:txBody>
      </p:sp>
      <p:sp>
        <p:nvSpPr>
          <p:cNvPr id="13" name="Text Placeholder 2">
            <a:extLst>
              <a:ext uri="{FF2B5EF4-FFF2-40B4-BE49-F238E27FC236}">
                <a16:creationId xmlns:a16="http://schemas.microsoft.com/office/drawing/2014/main" id="{3F7A2B19-81EA-B0DA-F77F-7C7BC7180E03}"/>
              </a:ext>
            </a:extLst>
          </p:cNvPr>
          <p:cNvSpPr>
            <a:spLocks noGrp="1"/>
          </p:cNvSpPr>
          <p:nvPr>
            <p:ph type="body" idx="1"/>
          </p:nvPr>
        </p:nvSpPr>
        <p:spPr>
          <a:xfrm>
            <a:off x="470535" y="1125855"/>
            <a:ext cx="8077412" cy="1415772"/>
          </a:xfrm>
        </p:spPr>
        <p:txBody>
          <a:bodyPr/>
          <a:lstStyle/>
          <a:p>
            <a:pPr marL="514350" indent="-285750">
              <a:spcBef>
                <a:spcPts val="1200"/>
              </a:spcBef>
              <a:buFont typeface="Arial" panose="020B0604020202020204" pitchFamily="34" charset="0"/>
              <a:buChar char="•"/>
            </a:pPr>
            <a:r>
              <a:rPr lang="en-US" sz="1800" dirty="0"/>
              <a:t>The </a:t>
            </a:r>
            <a:r>
              <a:rPr lang="en-US" sz="1800" dirty="0">
                <a:hlinkClick r:id="rId2"/>
              </a:rPr>
              <a:t>Proposal Intake Form</a:t>
            </a:r>
            <a:r>
              <a:rPr lang="en-US" sz="1800" dirty="0"/>
              <a:t> is required; submit to the Pre-Award Research Administrator as soon as possible </a:t>
            </a:r>
          </a:p>
          <a:p>
            <a:pPr marL="514350" indent="-285750">
              <a:spcBef>
                <a:spcPts val="1200"/>
              </a:spcBef>
              <a:buFont typeface="Arial" panose="020B0604020202020204" pitchFamily="34" charset="0"/>
              <a:buChar char="•"/>
            </a:pPr>
            <a:r>
              <a:rPr lang="en-US" sz="1800" dirty="0"/>
              <a:t>The Pre-Award Admin will submit to the appropriate central office by COB on the </a:t>
            </a:r>
            <a:r>
              <a:rPr lang="en-US" sz="1800" b="1" dirty="0">
                <a:solidFill>
                  <a:srgbClr val="FF0000"/>
                </a:solidFill>
              </a:rPr>
              <a:t>6</a:t>
            </a:r>
            <a:r>
              <a:rPr lang="en-US" sz="1800" b="1" baseline="30000" dirty="0">
                <a:solidFill>
                  <a:srgbClr val="FF0000"/>
                </a:solidFill>
              </a:rPr>
              <a:t>th</a:t>
            </a:r>
            <a:r>
              <a:rPr lang="en-US" sz="1800" b="1" dirty="0">
                <a:solidFill>
                  <a:srgbClr val="FF0000"/>
                </a:solidFill>
              </a:rPr>
              <a:t> business day </a:t>
            </a:r>
            <a:r>
              <a:rPr lang="en-US" sz="1800" dirty="0"/>
              <a:t>prior to deadline</a:t>
            </a:r>
          </a:p>
        </p:txBody>
      </p:sp>
      <p:sp>
        <p:nvSpPr>
          <p:cNvPr id="5" name="Title 4">
            <a:extLst>
              <a:ext uri="{FF2B5EF4-FFF2-40B4-BE49-F238E27FC236}">
                <a16:creationId xmlns:a16="http://schemas.microsoft.com/office/drawing/2014/main" id="{314C9937-8EEA-B26E-9A72-D9E37B69A66D}"/>
              </a:ext>
            </a:extLst>
          </p:cNvPr>
          <p:cNvSpPr>
            <a:spLocks noGrp="1"/>
          </p:cNvSpPr>
          <p:nvPr>
            <p:ph type="title"/>
          </p:nvPr>
        </p:nvSpPr>
        <p:spPr>
          <a:xfrm>
            <a:off x="640079" y="640080"/>
            <a:ext cx="7772400" cy="393192"/>
          </a:xfrm>
        </p:spPr>
        <p:txBody>
          <a:bodyPr wrap="square" anchor="b">
            <a:normAutofit/>
          </a:bodyPr>
          <a:lstStyle/>
          <a:p>
            <a:r>
              <a:rPr lang="en-US" dirty="0">
                <a:solidFill>
                  <a:srgbClr val="000000"/>
                </a:solidFill>
              </a:rPr>
              <a:t>Outgoing Proposals</a:t>
            </a:r>
          </a:p>
        </p:txBody>
      </p:sp>
      <p:pic>
        <p:nvPicPr>
          <p:cNvPr id="3" name="Picture 2">
            <a:extLst>
              <a:ext uri="{FF2B5EF4-FFF2-40B4-BE49-F238E27FC236}">
                <a16:creationId xmlns:a16="http://schemas.microsoft.com/office/drawing/2014/main" id="{BEDF6F4B-7619-4CAE-A13C-DC57D9A98F08}"/>
              </a:ext>
            </a:extLst>
          </p:cNvPr>
          <p:cNvPicPr>
            <a:picLocks noChangeAspect="1"/>
          </p:cNvPicPr>
          <p:nvPr/>
        </p:nvPicPr>
        <p:blipFill>
          <a:blip r:embed="rId3"/>
          <a:stretch>
            <a:fillRect/>
          </a:stretch>
        </p:blipFill>
        <p:spPr>
          <a:xfrm>
            <a:off x="745067" y="2654039"/>
            <a:ext cx="7877386" cy="2053240"/>
          </a:xfrm>
          <a:prstGeom prst="rect">
            <a:avLst/>
          </a:prstGeom>
        </p:spPr>
      </p:pic>
    </p:spTree>
    <p:extLst>
      <p:ext uri="{BB962C8B-B14F-4D97-AF65-F5344CB8AC3E}">
        <p14:creationId xmlns:p14="http://schemas.microsoft.com/office/powerpoint/2010/main" val="3114575612"/>
      </p:ext>
    </p:extLst>
  </p:cSld>
  <p:clrMapOvr>
    <a:masterClrMapping/>
  </p:clrMapOvr>
</p:sld>
</file>

<file path=ppt/theme/theme1.xml><?xml version="1.0" encoding="utf-8"?>
<a:theme xmlns:a="http://schemas.openxmlformats.org/drawingml/2006/main" name="presentation-01-dark">
  <a:themeElements>
    <a:clrScheme name="Brand-01-Colors">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02">
  <a:themeElements>
    <a:clrScheme name="brand-presentation2">
      <a:dk1>
        <a:srgbClr val="57585B"/>
      </a:dk1>
      <a:lt1>
        <a:srgbClr val="FFFFFF"/>
      </a:lt1>
      <a:dk2>
        <a:srgbClr val="2774AE"/>
      </a:dk2>
      <a:lt2>
        <a:srgbClr val="FFFFFF"/>
      </a:lt2>
      <a:accent1>
        <a:srgbClr val="2774AE"/>
      </a:accent1>
      <a:accent2>
        <a:srgbClr val="898989"/>
      </a:accent2>
      <a:accent3>
        <a:srgbClr val="DAE6F4"/>
      </a:accent3>
      <a:accent4>
        <a:srgbClr val="8AB8E8"/>
      </a:accent4>
      <a:accent5>
        <a:srgbClr val="FFC72B"/>
      </a:accent5>
      <a:accent6>
        <a:srgbClr val="00375B"/>
      </a:accent6>
      <a:hlink>
        <a:srgbClr val="00375B"/>
      </a:hlink>
      <a:folHlink>
        <a:srgbClr val="5123B0"/>
      </a:folHlink>
    </a:clrScheme>
    <a:fontScheme name="Brand-StratComm">
      <a:majorFont>
        <a:latin typeface="Helvetica"/>
        <a:ea typeface=""/>
        <a:cs typeface=""/>
      </a:majorFont>
      <a:minorFont>
        <a:latin typeface="Helvetic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DAEC3A6-4E4F-0549-9C7A-CD4BCDA02B71}" vid="{97CA2B89-6648-5643-8039-802698DBA24D}"/>
    </a:ext>
  </a:ext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40945</TotalTime>
  <Words>1833</Words>
  <Application>Microsoft Office PowerPoint</Application>
  <PresentationFormat>On-screen Show (16:9)</PresentationFormat>
  <Paragraphs>298</Paragraphs>
  <Slides>30</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30</vt:i4>
      </vt:variant>
    </vt:vector>
  </HeadingPairs>
  <TitlesOfParts>
    <vt:vector size="43" baseType="lpstr">
      <vt:lpstr>MS PGothic</vt:lpstr>
      <vt:lpstr>Helvetica Neue</vt:lpstr>
      <vt:lpstr>Arial</vt:lpstr>
      <vt:lpstr>Ink Free</vt:lpstr>
      <vt:lpstr>Symbol</vt:lpstr>
      <vt:lpstr>inherit</vt:lpstr>
      <vt:lpstr>Calibri</vt:lpstr>
      <vt:lpstr>Helvetica</vt:lpstr>
      <vt:lpstr>Helvetica Regular</vt:lpstr>
      <vt:lpstr>Times New Roman</vt:lpstr>
      <vt:lpstr>presentation-01-dark</vt:lpstr>
      <vt:lpstr>presentation-02</vt:lpstr>
      <vt:lpstr>1_presentation-02</vt:lpstr>
      <vt:lpstr>PowerPoint Presentation</vt:lpstr>
      <vt:lpstr>Recently Submitted Proposals (since June)</vt:lpstr>
      <vt:lpstr>Recently Processed Awards (since June)</vt:lpstr>
      <vt:lpstr>Upcoming Holidays</vt:lpstr>
      <vt:lpstr>Grand Rounds</vt:lpstr>
      <vt:lpstr>Research Admin Team Updates</vt:lpstr>
      <vt:lpstr>Valencia and the Pediatric Purchasing Team</vt:lpstr>
      <vt:lpstr>Laura’s Schedule</vt:lpstr>
      <vt:lpstr>Outgoing Proposals</vt:lpstr>
      <vt:lpstr>PowerPoint Presentation</vt:lpstr>
      <vt:lpstr>PowerPoint Presentation</vt:lpstr>
      <vt:lpstr>BruinIRB</vt:lpstr>
      <vt:lpstr>Ethical Use of AI in Research</vt:lpstr>
      <vt:lpstr>Ethical Use of AI in Research</vt:lpstr>
      <vt:lpstr>PowerPoint Presentation</vt:lpstr>
      <vt:lpstr>NIH will adopt Common Forms in May 2025</vt:lpstr>
      <vt:lpstr>NIH will adopt Common Forms in May 2025</vt:lpstr>
      <vt:lpstr>PowerPoint Presentation</vt:lpstr>
      <vt:lpstr>In the meantime…</vt:lpstr>
      <vt:lpstr>New Uniform Guidance</vt:lpstr>
      <vt:lpstr>NIH – Oversight of Foreign Subawards</vt:lpstr>
      <vt:lpstr>Office Depot – View Only Catalog</vt:lpstr>
      <vt:lpstr>Vendor Invoices</vt:lpstr>
      <vt:lpstr>Vendor Invoice Rejections</vt:lpstr>
      <vt:lpstr>Vendor Invoice Rejections</vt:lpstr>
      <vt:lpstr>Vendor Invoice Rejections</vt:lpstr>
      <vt:lpstr>Closing PO’s</vt:lpstr>
      <vt:lpstr>Travel Reminders</vt:lpstr>
      <vt:lpstr>Upcoming Meetings/Events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Sheehan, Laura W.</dc:creator>
  <cp:lastModifiedBy>Laura Sheehan</cp:lastModifiedBy>
  <cp:revision>282</cp:revision>
  <dcterms:created xsi:type="dcterms:W3CDTF">2022-06-02T00:23:03Z</dcterms:created>
  <dcterms:modified xsi:type="dcterms:W3CDTF">2024-09-05T19:22:46Z</dcterms:modified>
</cp:coreProperties>
</file>