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1"/>
  </p:notesMasterIdLst>
  <p:sldIdLst>
    <p:sldId id="256" r:id="rId3"/>
    <p:sldId id="578" r:id="rId4"/>
    <p:sldId id="330" r:id="rId5"/>
    <p:sldId id="328" r:id="rId6"/>
    <p:sldId id="266" r:id="rId7"/>
    <p:sldId id="566" r:id="rId8"/>
    <p:sldId id="567" r:id="rId9"/>
    <p:sldId id="576" r:id="rId10"/>
    <p:sldId id="568" r:id="rId11"/>
    <p:sldId id="569" r:id="rId12"/>
    <p:sldId id="331" r:id="rId13"/>
    <p:sldId id="570" r:id="rId14"/>
    <p:sldId id="571" r:id="rId15"/>
    <p:sldId id="276" r:id="rId16"/>
    <p:sldId id="275" r:id="rId17"/>
    <p:sldId id="545" r:id="rId18"/>
    <p:sldId id="575" r:id="rId19"/>
    <p:sldId id="370" r:id="rId20"/>
    <p:sldId id="441" r:id="rId21"/>
    <p:sldId id="442" r:id="rId22"/>
    <p:sldId id="444" r:id="rId23"/>
    <p:sldId id="392" r:id="rId24"/>
    <p:sldId id="443" r:id="rId25"/>
    <p:sldId id="440" r:id="rId26"/>
    <p:sldId id="572" r:id="rId27"/>
    <p:sldId id="573" r:id="rId28"/>
    <p:sldId id="541" r:id="rId29"/>
    <p:sldId id="540" r:id="rId30"/>
    <p:sldId id="446" r:id="rId31"/>
    <p:sldId id="543" r:id="rId32"/>
    <p:sldId id="509" r:id="rId33"/>
    <p:sldId id="542" r:id="rId34"/>
    <p:sldId id="559" r:id="rId35"/>
    <p:sldId id="560" r:id="rId36"/>
    <p:sldId id="548" r:id="rId37"/>
    <p:sldId id="550" r:id="rId38"/>
    <p:sldId id="451" r:id="rId39"/>
    <p:sldId id="532" r:id="rId40"/>
    <p:sldId id="561" r:id="rId41"/>
    <p:sldId id="516" r:id="rId42"/>
    <p:sldId id="562" r:id="rId43"/>
    <p:sldId id="475" r:id="rId44"/>
    <p:sldId id="481" r:id="rId45"/>
    <p:sldId id="479" r:id="rId46"/>
    <p:sldId id="482" r:id="rId47"/>
    <p:sldId id="261" r:id="rId48"/>
    <p:sldId id="554" r:id="rId49"/>
    <p:sldId id="289" r:id="rId50"/>
    <p:sldId id="296" r:id="rId51"/>
    <p:sldId id="293" r:id="rId52"/>
    <p:sldId id="308" r:id="rId53"/>
    <p:sldId id="291" r:id="rId54"/>
    <p:sldId id="297" r:id="rId55"/>
    <p:sldId id="298" r:id="rId56"/>
    <p:sldId id="299" r:id="rId57"/>
    <p:sldId id="304" r:id="rId58"/>
    <p:sldId id="305" r:id="rId59"/>
    <p:sldId id="306" r:id="rId60"/>
    <p:sldId id="307" r:id="rId61"/>
    <p:sldId id="555" r:id="rId62"/>
    <p:sldId id="309" r:id="rId63"/>
    <p:sldId id="556" r:id="rId64"/>
    <p:sldId id="263" r:id="rId65"/>
    <p:sldId id="579" r:id="rId66"/>
    <p:sldId id="577" r:id="rId67"/>
    <p:sldId id="557" r:id="rId68"/>
    <p:sldId id="558" r:id="rId69"/>
    <p:sldId id="311"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05B91D-10F9-0D94-FC85-79D523384372}" name="Tarn, Derjung M." initials="TDM" userId="S::DTarn@mednet.ucla.edu::db98a0b9-5590-4ec6-9e2c-ddc55f589fa4" providerId="AD"/>
  <p188:author id="{80CF224A-1A5C-ADD7-0B21-AC96B9F97408}" name="Schramm, Danielle" initials="SD" userId="S::DSchramm@mednet.ucla.edu::fcc7fee2-0c81-432c-9463-ce4a26423988" providerId="AD"/>
  <p188:author id="{BDB0F8FE-E366-1D9D-E1AF-8F58A0874F26}" name="Cameron Casey" initials="CC" userId="S::CJCasey@mednet.ucla.edu::6840da63-f666-4842-811a-d1047d11e5a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072" autoAdjust="0"/>
  </p:normalViewPr>
  <p:slideViewPr>
    <p:cSldViewPr snapToGrid="0">
      <p:cViewPr varScale="1">
        <p:scale>
          <a:sx n="98" d="100"/>
          <a:sy n="98"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8/10/relationships/authors" Target="authors.xml"/><Relationship Id="rId7" Type="http://schemas.openxmlformats.org/officeDocument/2006/relationships/slide" Target="slides/slide5.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Schramm\Desktop\NIH%20AWV%20Presentation%20Char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Schramm\Desktop\NIH%20AWV%20Presentation%20Chart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Schramm\Desktop\NIH%20AWV%20Presentation%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Schramm\Desktop\NIH%20AWV%20Presentation%20Chart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JCasey\Desktop\Mimi%20Grand%20Rounds\UCLA%20AWV%20rates%20data%202024.08.16.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91702385413986E-2"/>
          <c:y val="7.4112221659734454E-2"/>
          <c:w val="0.90804228218448768"/>
          <c:h val="0.29420363645912812"/>
        </c:manualLayout>
      </c:layout>
      <c:scatterChart>
        <c:scatterStyle val="lineMarker"/>
        <c:varyColors val="0"/>
        <c:dLbls>
          <c:showLegendKey val="0"/>
          <c:showVal val="0"/>
          <c:showCatName val="0"/>
          <c:showSerName val="0"/>
          <c:showPercent val="0"/>
          <c:showBubbleSize val="0"/>
        </c:dLbls>
        <c:axId val="1144495679"/>
        <c:axId val="1144497327"/>
      </c:scatterChart>
      <c:valAx>
        <c:axId val="1144495679"/>
        <c:scaling>
          <c:orientation val="minMax"/>
        </c:scaling>
        <c:delete val="1"/>
        <c:axPos val="b"/>
        <c:numFmt formatCode="mmm\-yy" sourceLinked="1"/>
        <c:majorTickMark val="none"/>
        <c:minorTickMark val="none"/>
        <c:tickLblPos val="nextTo"/>
        <c:crossAx val="1144497327"/>
        <c:crosses val="autoZero"/>
        <c:crossBetween val="midCat"/>
        <c:majorUnit val="30"/>
        <c:minorUnit val="7"/>
      </c:valAx>
      <c:valAx>
        <c:axId val="1144497327"/>
        <c:scaling>
          <c:orientation val="minMax"/>
        </c:scaling>
        <c:delete val="1"/>
        <c:axPos val="l"/>
        <c:numFmt formatCode="General" sourceLinked="1"/>
        <c:majorTickMark val="none"/>
        <c:minorTickMark val="none"/>
        <c:tickLblPos val="nextTo"/>
        <c:crossAx val="1144495679"/>
        <c:crossesAt val="44750"/>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'Vaccination Presentation'!$B$5</c:f>
              <c:strCache>
                <c:ptCount val="1"/>
                <c:pt idx="0">
                  <c:v>Did Not Complete AWV</c:v>
                </c:pt>
              </c:strCache>
            </c:strRef>
          </c:tx>
          <c:spPr>
            <a:solidFill>
              <a:schemeClr val="accent4"/>
            </a:solidFill>
            <a:ln>
              <a:noFill/>
            </a:ln>
            <a:effectLst/>
          </c:spPr>
          <c:invertIfNegative val="0"/>
          <c:dLbls>
            <c:dLbl>
              <c:idx val="0"/>
              <c:tx>
                <c:rich>
                  <a:bodyPr/>
                  <a:lstStyle/>
                  <a:p>
                    <a:fld id="{B1199787-CE03-4FC8-9925-EEE83C0B9932}"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21-4924-AD32-093D66A281E3}"/>
                </c:ext>
              </c:extLst>
            </c:dLbl>
            <c:dLbl>
              <c:idx val="1"/>
              <c:tx>
                <c:rich>
                  <a:bodyPr/>
                  <a:lstStyle/>
                  <a:p>
                    <a:fld id="{FFC7FE42-6EDA-422C-9198-379137CC6202}"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21-4924-AD32-093D66A281E3}"/>
                </c:ext>
              </c:extLst>
            </c:dLbl>
            <c:dLbl>
              <c:idx val="2"/>
              <c:tx>
                <c:rich>
                  <a:bodyPr/>
                  <a:lstStyle/>
                  <a:p>
                    <a:fld id="{DD7AA161-91D6-4F1D-97A3-A578BB3018F0}"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21-4924-AD32-093D66A281E3}"/>
                </c:ext>
              </c:extLst>
            </c:dLbl>
            <c:dLbl>
              <c:idx val="3"/>
              <c:tx>
                <c:rich>
                  <a:bodyPr/>
                  <a:lstStyle/>
                  <a:p>
                    <a:fld id="{1C28945B-0604-4069-BF99-BF4403672E31}"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421-4924-AD32-093D66A281E3}"/>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'Vaccination Presentation'!$A$6:$A$9</c:f>
              <c:strCache>
                <c:ptCount val="4"/>
                <c:pt idx="0">
                  <c:v>Influenza</c:v>
                </c:pt>
                <c:pt idx="1">
                  <c:v>Herpes zoster</c:v>
                </c:pt>
                <c:pt idx="2">
                  <c:v>Pneumococcal</c:v>
                </c:pt>
                <c:pt idx="3">
                  <c:v>Tetanus</c:v>
                </c:pt>
              </c:strCache>
            </c:strRef>
          </c:cat>
          <c:val>
            <c:numRef>
              <c:f>'Vaccination Presentation'!$B$6:$B$9</c:f>
              <c:numCache>
                <c:formatCode>0</c:formatCode>
                <c:ptCount val="4"/>
                <c:pt idx="0">
                  <c:v>56</c:v>
                </c:pt>
                <c:pt idx="1">
                  <c:v>39</c:v>
                </c:pt>
                <c:pt idx="2">
                  <c:v>63</c:v>
                </c:pt>
                <c:pt idx="3">
                  <c:v>50</c:v>
                </c:pt>
              </c:numCache>
            </c:numRef>
          </c:val>
          <c:extLst>
            <c:ext xmlns:c16="http://schemas.microsoft.com/office/drawing/2014/chart" uri="{C3380CC4-5D6E-409C-BE32-E72D297353CC}">
              <c16:uniqueId val="{00000004-6421-4924-AD32-093D66A281E3}"/>
            </c:ext>
          </c:extLst>
        </c:ser>
        <c:ser>
          <c:idx val="1"/>
          <c:order val="1"/>
          <c:tx>
            <c:strRef>
              <c:f>'Vaccination Presentation'!$C$5</c:f>
              <c:strCache>
                <c:ptCount val="1"/>
                <c:pt idx="0">
                  <c:v>Completed AWV</c:v>
                </c:pt>
              </c:strCache>
            </c:strRef>
          </c:tx>
          <c:spPr>
            <a:solidFill>
              <a:srgbClr val="00B050"/>
            </a:solidFill>
            <a:ln>
              <a:noFill/>
            </a:ln>
            <a:effectLst/>
          </c:spPr>
          <c:invertIfNegative val="0"/>
          <c:dLbls>
            <c:dLbl>
              <c:idx val="0"/>
              <c:tx>
                <c:rich>
                  <a:bodyPr/>
                  <a:lstStyle/>
                  <a:p>
                    <a:fld id="{38CC46F8-350F-4129-A3D8-F154742D8D94}"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421-4924-AD32-093D66A281E3}"/>
                </c:ext>
              </c:extLst>
            </c:dLbl>
            <c:dLbl>
              <c:idx val="1"/>
              <c:tx>
                <c:rich>
                  <a:bodyPr/>
                  <a:lstStyle/>
                  <a:p>
                    <a:fld id="{3F884291-AEAC-4E7E-AC37-544770DD45B7}"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421-4924-AD32-093D66A281E3}"/>
                </c:ext>
              </c:extLst>
            </c:dLbl>
            <c:dLbl>
              <c:idx val="2"/>
              <c:tx>
                <c:rich>
                  <a:bodyPr/>
                  <a:lstStyle/>
                  <a:p>
                    <a:fld id="{B51F2B4A-5B53-4657-AF2B-07D962EC34F6}"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421-4924-AD32-093D66A281E3}"/>
                </c:ext>
              </c:extLst>
            </c:dLbl>
            <c:dLbl>
              <c:idx val="3"/>
              <c:tx>
                <c:rich>
                  <a:bodyPr/>
                  <a:lstStyle/>
                  <a:p>
                    <a:fld id="{063FA629-419A-46F5-A630-826D721D8A29}"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421-4924-AD32-093D66A281E3}"/>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'Vaccination Presentation'!$A$6:$A$9</c:f>
              <c:strCache>
                <c:ptCount val="4"/>
                <c:pt idx="0">
                  <c:v>Influenza</c:v>
                </c:pt>
                <c:pt idx="1">
                  <c:v>Herpes zoster</c:v>
                </c:pt>
                <c:pt idx="2">
                  <c:v>Pneumococcal</c:v>
                </c:pt>
                <c:pt idx="3">
                  <c:v>Tetanus</c:v>
                </c:pt>
              </c:strCache>
            </c:strRef>
          </c:cat>
          <c:val>
            <c:numRef>
              <c:f>'Vaccination Presentation'!$C$6:$C$9</c:f>
              <c:numCache>
                <c:formatCode>0</c:formatCode>
                <c:ptCount val="4"/>
                <c:pt idx="0">
                  <c:v>63</c:v>
                </c:pt>
                <c:pt idx="1">
                  <c:v>54</c:v>
                </c:pt>
                <c:pt idx="2">
                  <c:v>83</c:v>
                </c:pt>
                <c:pt idx="3">
                  <c:v>63</c:v>
                </c:pt>
              </c:numCache>
            </c:numRef>
          </c:val>
          <c:extLst>
            <c:ext xmlns:c16="http://schemas.microsoft.com/office/drawing/2014/chart" uri="{C3380CC4-5D6E-409C-BE32-E72D297353CC}">
              <c16:uniqueId val="{00000009-6421-4924-AD32-093D66A281E3}"/>
            </c:ext>
          </c:extLst>
        </c:ser>
        <c:dLbls>
          <c:dLblPos val="outEnd"/>
          <c:showLegendKey val="0"/>
          <c:showVal val="1"/>
          <c:showCatName val="0"/>
          <c:showSerName val="0"/>
          <c:showPercent val="0"/>
          <c:showBubbleSize val="0"/>
        </c:dLbls>
        <c:gapWidth val="219"/>
        <c:overlap val="-27"/>
        <c:axId val="2131277936"/>
        <c:axId val="2045931584"/>
      </c:barChart>
      <c:catAx>
        <c:axId val="213127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5931584"/>
        <c:crosses val="autoZero"/>
        <c:auto val="1"/>
        <c:lblAlgn val="ctr"/>
        <c:lblOffset val="100"/>
        <c:noMultiLvlLbl val="0"/>
      </c:catAx>
      <c:valAx>
        <c:axId val="2045931584"/>
        <c:scaling>
          <c:orientation val="minMax"/>
          <c:max val="100"/>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 of eligible patients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31277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Cancer!$B$1</c:f>
              <c:strCache>
                <c:ptCount val="1"/>
                <c:pt idx="0">
                  <c:v>Did Not Complete AWV</c:v>
                </c:pt>
              </c:strCache>
            </c:strRef>
          </c:tx>
          <c:spPr>
            <a:solidFill>
              <a:schemeClr val="accent4"/>
            </a:solidFill>
            <a:ln>
              <a:noFill/>
            </a:ln>
            <a:effectLst/>
          </c:spPr>
          <c:invertIfNegative val="0"/>
          <c:dLbls>
            <c:dLbl>
              <c:idx val="0"/>
              <c:tx>
                <c:rich>
                  <a:bodyPr/>
                  <a:lstStyle/>
                  <a:p>
                    <a:fld id="{870BD7D6-8CC7-43AD-8D0E-4D486AB53467}"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5DA-4BD8-90C6-06FCC8235EE6}"/>
                </c:ext>
              </c:extLst>
            </c:dLbl>
            <c:dLbl>
              <c:idx val="1"/>
              <c:tx>
                <c:rich>
                  <a:bodyPr/>
                  <a:lstStyle/>
                  <a:p>
                    <a:fld id="{1B5E4D62-9452-4354-B168-95AA18C07896}"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DA-4BD8-90C6-06FCC8235EE6}"/>
                </c:ext>
              </c:extLst>
            </c:dLbl>
            <c:dLbl>
              <c:idx val="2"/>
              <c:tx>
                <c:rich>
                  <a:bodyPr/>
                  <a:lstStyle/>
                  <a:p>
                    <a:fld id="{6BCB37BD-D57A-4B0C-B254-C67E321522E9}"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5DA-4BD8-90C6-06FCC8235EE6}"/>
                </c:ext>
              </c:extLst>
            </c:dLbl>
            <c:dLbl>
              <c:idx val="3"/>
              <c:tx>
                <c:rich>
                  <a:bodyPr/>
                  <a:lstStyle/>
                  <a:p>
                    <a:fld id="{4AA6C6F4-8425-438D-A909-281AC81EBEC3}"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5DA-4BD8-90C6-06FCC8235EE6}"/>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Cancer!$A$2:$A$5</c:f>
              <c:strCache>
                <c:ptCount val="4"/>
                <c:pt idx="0">
                  <c:v>Colorectal Cancer</c:v>
                </c:pt>
                <c:pt idx="1">
                  <c:v>Breast Cancer</c:v>
                </c:pt>
                <c:pt idx="2">
                  <c:v>Cervical Cancer </c:v>
                </c:pt>
                <c:pt idx="3">
                  <c:v>Prostate Cancer</c:v>
                </c:pt>
              </c:strCache>
            </c:strRef>
          </c:cat>
          <c:val>
            <c:numRef>
              <c:f>Cancer!$B$2:$B$5</c:f>
              <c:numCache>
                <c:formatCode>0</c:formatCode>
                <c:ptCount val="4"/>
                <c:pt idx="0">
                  <c:v>28</c:v>
                </c:pt>
                <c:pt idx="1">
                  <c:v>40</c:v>
                </c:pt>
                <c:pt idx="2">
                  <c:v>50</c:v>
                </c:pt>
                <c:pt idx="3">
                  <c:v>35</c:v>
                </c:pt>
              </c:numCache>
            </c:numRef>
          </c:val>
          <c:extLst>
            <c:ext xmlns:c16="http://schemas.microsoft.com/office/drawing/2014/chart" uri="{C3380CC4-5D6E-409C-BE32-E72D297353CC}">
              <c16:uniqueId val="{00000004-65DA-4BD8-90C6-06FCC8235EE6}"/>
            </c:ext>
          </c:extLst>
        </c:ser>
        <c:ser>
          <c:idx val="1"/>
          <c:order val="1"/>
          <c:tx>
            <c:strRef>
              <c:f>Cancer!$C$1</c:f>
              <c:strCache>
                <c:ptCount val="1"/>
                <c:pt idx="0">
                  <c:v>Completed AWV</c:v>
                </c:pt>
              </c:strCache>
            </c:strRef>
          </c:tx>
          <c:spPr>
            <a:solidFill>
              <a:srgbClr val="00B050"/>
            </a:solidFill>
            <a:ln>
              <a:noFill/>
            </a:ln>
            <a:effectLst/>
          </c:spPr>
          <c:invertIfNegative val="0"/>
          <c:dLbls>
            <c:dLbl>
              <c:idx val="0"/>
              <c:tx>
                <c:rich>
                  <a:bodyPr/>
                  <a:lstStyle/>
                  <a:p>
                    <a:fld id="{28989734-6240-43CE-85C6-8CAE673BBD78}"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5DA-4BD8-90C6-06FCC8235EE6}"/>
                </c:ext>
              </c:extLst>
            </c:dLbl>
            <c:dLbl>
              <c:idx val="1"/>
              <c:tx>
                <c:rich>
                  <a:bodyPr/>
                  <a:lstStyle/>
                  <a:p>
                    <a:fld id="{BDE5352D-F7F1-49D7-BE02-3DD929C9BB75}"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5DA-4BD8-90C6-06FCC8235EE6}"/>
                </c:ext>
              </c:extLst>
            </c:dLbl>
            <c:dLbl>
              <c:idx val="2"/>
              <c:tx>
                <c:rich>
                  <a:bodyPr/>
                  <a:lstStyle/>
                  <a:p>
                    <a:fld id="{F2CB7C63-9574-4AF8-B41A-6DEBED00CF90}"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5DA-4BD8-90C6-06FCC8235EE6}"/>
                </c:ext>
              </c:extLst>
            </c:dLbl>
            <c:dLbl>
              <c:idx val="3"/>
              <c:tx>
                <c:rich>
                  <a:bodyPr/>
                  <a:lstStyle/>
                  <a:p>
                    <a:fld id="{4238FCE6-F8E5-4DC3-A475-44AB6C2C4925}"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5DA-4BD8-90C6-06FCC8235EE6}"/>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Cancer!$A$2:$A$5</c:f>
              <c:strCache>
                <c:ptCount val="4"/>
                <c:pt idx="0">
                  <c:v>Colorectal Cancer</c:v>
                </c:pt>
                <c:pt idx="1">
                  <c:v>Breast Cancer</c:v>
                </c:pt>
                <c:pt idx="2">
                  <c:v>Cervical Cancer </c:v>
                </c:pt>
                <c:pt idx="3">
                  <c:v>Prostate Cancer</c:v>
                </c:pt>
              </c:strCache>
            </c:strRef>
          </c:cat>
          <c:val>
            <c:numRef>
              <c:f>Cancer!$C$2:$C$5</c:f>
              <c:numCache>
                <c:formatCode>0</c:formatCode>
                <c:ptCount val="4"/>
                <c:pt idx="0">
                  <c:v>38</c:v>
                </c:pt>
                <c:pt idx="1">
                  <c:v>50</c:v>
                </c:pt>
                <c:pt idx="2">
                  <c:v>77</c:v>
                </c:pt>
                <c:pt idx="3">
                  <c:v>75</c:v>
                </c:pt>
              </c:numCache>
            </c:numRef>
          </c:val>
          <c:extLst>
            <c:ext xmlns:c16="http://schemas.microsoft.com/office/drawing/2014/chart" uri="{C3380CC4-5D6E-409C-BE32-E72D297353CC}">
              <c16:uniqueId val="{00000009-65DA-4BD8-90C6-06FCC8235EE6}"/>
            </c:ext>
          </c:extLst>
        </c:ser>
        <c:dLbls>
          <c:dLblPos val="outEnd"/>
          <c:showLegendKey val="0"/>
          <c:showVal val="1"/>
          <c:showCatName val="0"/>
          <c:showSerName val="0"/>
          <c:showPercent val="0"/>
          <c:showBubbleSize val="0"/>
        </c:dLbls>
        <c:gapWidth val="219"/>
        <c:overlap val="-27"/>
        <c:axId val="249552224"/>
        <c:axId val="2045912448"/>
      </c:barChart>
      <c:catAx>
        <c:axId val="24955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5912448"/>
        <c:crosses val="autoZero"/>
        <c:auto val="1"/>
        <c:lblAlgn val="ctr"/>
        <c:lblOffset val="100"/>
        <c:noMultiLvlLbl val="0"/>
      </c:catAx>
      <c:valAx>
        <c:axId val="2045912448"/>
        <c:scaling>
          <c:orientation val="minMax"/>
          <c:max val="100"/>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 of eligible patients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49552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Other!$B$1</c:f>
              <c:strCache>
                <c:ptCount val="1"/>
                <c:pt idx="0">
                  <c:v>Did Not Complete AWV</c:v>
                </c:pt>
              </c:strCache>
            </c:strRef>
          </c:tx>
          <c:spPr>
            <a:solidFill>
              <a:schemeClr val="accent4"/>
            </a:solidFill>
            <a:ln>
              <a:noFill/>
            </a:ln>
            <a:effectLst/>
          </c:spPr>
          <c:invertIfNegative val="0"/>
          <c:dLbls>
            <c:dLbl>
              <c:idx val="0"/>
              <c:tx>
                <c:rich>
                  <a:bodyPr/>
                  <a:lstStyle/>
                  <a:p>
                    <a:fld id="{B560BF6D-5AEF-402E-9ED4-7A3D333534EF}"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C5-4B69-B465-35C107A1DC67}"/>
                </c:ext>
              </c:extLst>
            </c:dLbl>
            <c:dLbl>
              <c:idx val="1"/>
              <c:tx>
                <c:rich>
                  <a:bodyPr/>
                  <a:lstStyle/>
                  <a:p>
                    <a:fld id="{348978A1-71E0-4603-A8DD-99E8000AF369}"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C5-4B69-B465-35C107A1DC67}"/>
                </c:ext>
              </c:extLst>
            </c:dLbl>
            <c:dLbl>
              <c:idx val="2"/>
              <c:tx>
                <c:rich>
                  <a:bodyPr/>
                  <a:lstStyle/>
                  <a:p>
                    <a:fld id="{BE42C8F1-05DC-4FF9-B116-58CBBC2AAAD9}"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C5-4B69-B465-35C107A1DC67}"/>
                </c:ext>
              </c:extLst>
            </c:dLbl>
            <c:dLbl>
              <c:idx val="3"/>
              <c:tx>
                <c:rich>
                  <a:bodyPr/>
                  <a:lstStyle/>
                  <a:p>
                    <a:fld id="{74ACBD8A-DF14-4DB5-A42E-CC988B3AC42E}"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8C5-4B69-B465-35C107A1DC67}"/>
                </c:ext>
              </c:extLst>
            </c:dLbl>
            <c:dLbl>
              <c:idx val="4"/>
              <c:tx>
                <c:rich>
                  <a:bodyPr/>
                  <a:lstStyle/>
                  <a:p>
                    <a:fld id="{348CC8B5-247E-4DF5-82A0-96AB88D662E5}"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8C5-4B69-B465-35C107A1DC67}"/>
                </c:ext>
              </c:extLst>
            </c:dLbl>
            <c:dLbl>
              <c:idx val="5"/>
              <c:tx>
                <c:rich>
                  <a:bodyPr/>
                  <a:lstStyle/>
                  <a:p>
                    <a:fld id="{6B33CB09-C19B-4ADF-913A-A1DE7197E9CC}"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8C5-4B69-B465-35C107A1DC67}"/>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Other!$A$2:$A$7</c:f>
              <c:strCache>
                <c:ptCount val="6"/>
                <c:pt idx="0">
                  <c:v>   Osteoporosis</c:v>
                </c:pt>
                <c:pt idx="1">
                  <c:v>   Hepatitis C</c:v>
                </c:pt>
                <c:pt idx="2">
                  <c:v>   Alcohol Misuse</c:v>
                </c:pt>
                <c:pt idx="3">
                  <c:v>   Depression</c:v>
                </c:pt>
                <c:pt idx="4">
                  <c:v>   Tobacco Use</c:v>
                </c:pt>
                <c:pt idx="5">
                  <c:v>Advance Care Planning</c:v>
                </c:pt>
              </c:strCache>
            </c:strRef>
          </c:cat>
          <c:val>
            <c:numRef>
              <c:f>Other!$B$2:$B$7</c:f>
              <c:numCache>
                <c:formatCode>0</c:formatCode>
                <c:ptCount val="6"/>
                <c:pt idx="0">
                  <c:v>34</c:v>
                </c:pt>
                <c:pt idx="1">
                  <c:v>20</c:v>
                </c:pt>
                <c:pt idx="2">
                  <c:v>23</c:v>
                </c:pt>
                <c:pt idx="3">
                  <c:v>34</c:v>
                </c:pt>
                <c:pt idx="4">
                  <c:v>72</c:v>
                </c:pt>
                <c:pt idx="5">
                  <c:v>8</c:v>
                </c:pt>
              </c:numCache>
            </c:numRef>
          </c:val>
          <c:extLst>
            <c:ext xmlns:c16="http://schemas.microsoft.com/office/drawing/2014/chart" uri="{C3380CC4-5D6E-409C-BE32-E72D297353CC}">
              <c16:uniqueId val="{00000006-28C5-4B69-B465-35C107A1DC67}"/>
            </c:ext>
          </c:extLst>
        </c:ser>
        <c:ser>
          <c:idx val="1"/>
          <c:order val="1"/>
          <c:tx>
            <c:strRef>
              <c:f>Other!$C$1</c:f>
              <c:strCache>
                <c:ptCount val="1"/>
                <c:pt idx="0">
                  <c:v>Completed AWV</c:v>
                </c:pt>
              </c:strCache>
            </c:strRef>
          </c:tx>
          <c:spPr>
            <a:solidFill>
              <a:srgbClr val="00B050"/>
            </a:solidFill>
            <a:ln>
              <a:noFill/>
            </a:ln>
            <a:effectLst/>
          </c:spPr>
          <c:invertIfNegative val="0"/>
          <c:dLbls>
            <c:dLbl>
              <c:idx val="0"/>
              <c:tx>
                <c:rich>
                  <a:bodyPr/>
                  <a:lstStyle/>
                  <a:p>
                    <a:fld id="{7641143C-0197-47B1-B817-8669EDAD4E7B}"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8C5-4B69-B465-35C107A1DC67}"/>
                </c:ext>
              </c:extLst>
            </c:dLbl>
            <c:dLbl>
              <c:idx val="1"/>
              <c:tx>
                <c:rich>
                  <a:bodyPr/>
                  <a:lstStyle/>
                  <a:p>
                    <a:fld id="{98C45AFE-7C12-4FE7-AE81-C3A307DB959C}"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8C5-4B69-B465-35C107A1DC67}"/>
                </c:ext>
              </c:extLst>
            </c:dLbl>
            <c:dLbl>
              <c:idx val="2"/>
              <c:tx>
                <c:rich>
                  <a:bodyPr/>
                  <a:lstStyle/>
                  <a:p>
                    <a:fld id="{A9C445C9-09DF-4EBD-8C3B-C7CF8D16A1F1}"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8C5-4B69-B465-35C107A1DC67}"/>
                </c:ext>
              </c:extLst>
            </c:dLbl>
            <c:dLbl>
              <c:idx val="3"/>
              <c:tx>
                <c:rich>
                  <a:bodyPr/>
                  <a:lstStyle/>
                  <a:p>
                    <a:fld id="{8A1F242B-5ED6-4907-A99D-555784B5B764}"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8C5-4B69-B465-35C107A1DC67}"/>
                </c:ext>
              </c:extLst>
            </c:dLbl>
            <c:dLbl>
              <c:idx val="4"/>
              <c:tx>
                <c:rich>
                  <a:bodyPr/>
                  <a:lstStyle/>
                  <a:p>
                    <a:fld id="{B97C6EA3-CD75-439C-A2A8-D788E96DD18D}"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8C5-4B69-B465-35C107A1DC67}"/>
                </c:ext>
              </c:extLst>
            </c:dLbl>
            <c:dLbl>
              <c:idx val="5"/>
              <c:tx>
                <c:rich>
                  <a:bodyPr/>
                  <a:lstStyle/>
                  <a:p>
                    <a:fld id="{1B43CFD3-582F-42AE-94B2-0A0688203E0E}"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8C5-4B69-B465-35C107A1DC67}"/>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Other!$A$2:$A$7</c:f>
              <c:strCache>
                <c:ptCount val="6"/>
                <c:pt idx="0">
                  <c:v>   Osteoporosis</c:v>
                </c:pt>
                <c:pt idx="1">
                  <c:v>   Hepatitis C</c:v>
                </c:pt>
                <c:pt idx="2">
                  <c:v>   Alcohol Misuse</c:v>
                </c:pt>
                <c:pt idx="3">
                  <c:v>   Depression</c:v>
                </c:pt>
                <c:pt idx="4">
                  <c:v>   Tobacco Use</c:v>
                </c:pt>
                <c:pt idx="5">
                  <c:v>Advance Care Planning</c:v>
                </c:pt>
              </c:strCache>
            </c:strRef>
          </c:cat>
          <c:val>
            <c:numRef>
              <c:f>Other!$C$2:$C$7</c:f>
              <c:numCache>
                <c:formatCode>0</c:formatCode>
                <c:ptCount val="6"/>
                <c:pt idx="0">
                  <c:v>55</c:v>
                </c:pt>
                <c:pt idx="1">
                  <c:v>37</c:v>
                </c:pt>
                <c:pt idx="2">
                  <c:v>91</c:v>
                </c:pt>
                <c:pt idx="3">
                  <c:v>98</c:v>
                </c:pt>
                <c:pt idx="4">
                  <c:v>86</c:v>
                </c:pt>
                <c:pt idx="5">
                  <c:v>27</c:v>
                </c:pt>
              </c:numCache>
            </c:numRef>
          </c:val>
          <c:extLst>
            <c:ext xmlns:c16="http://schemas.microsoft.com/office/drawing/2014/chart" uri="{C3380CC4-5D6E-409C-BE32-E72D297353CC}">
              <c16:uniqueId val="{0000000D-28C5-4B69-B465-35C107A1DC67}"/>
            </c:ext>
          </c:extLst>
        </c:ser>
        <c:dLbls>
          <c:showLegendKey val="0"/>
          <c:showVal val="1"/>
          <c:showCatName val="0"/>
          <c:showSerName val="0"/>
          <c:showPercent val="0"/>
          <c:showBubbleSize val="0"/>
        </c:dLbls>
        <c:gapWidth val="219"/>
        <c:overlap val="-27"/>
        <c:axId val="1485378592"/>
        <c:axId val="2039273344"/>
      </c:barChart>
      <c:catAx>
        <c:axId val="148537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39273344"/>
        <c:crosses val="autoZero"/>
        <c:auto val="1"/>
        <c:lblAlgn val="ctr"/>
        <c:lblOffset val="100"/>
        <c:noMultiLvlLbl val="0"/>
      </c:catAx>
      <c:valAx>
        <c:axId val="2039273344"/>
        <c:scaling>
          <c:orientation val="minMax"/>
          <c:max val="100"/>
          <c:min val="0"/>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 of eligible patients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8537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3E54-4427-ACF8-133FF2F94E34}"/>
              </c:ext>
            </c:extLst>
          </c:dPt>
          <c:dPt>
            <c:idx val="1"/>
            <c:invertIfNegative val="0"/>
            <c:bubble3D val="0"/>
            <c:spPr>
              <a:solidFill>
                <a:srgbClr val="00B050"/>
              </a:solidFill>
              <a:ln>
                <a:noFill/>
              </a:ln>
              <a:effectLst/>
            </c:spPr>
            <c:extLst>
              <c:ext xmlns:c16="http://schemas.microsoft.com/office/drawing/2014/chart" uri="{C3380CC4-5D6E-409C-BE32-E72D297353CC}">
                <c16:uniqueId val="{00000003-3E54-4427-ACF8-133FF2F94E34}"/>
              </c:ext>
            </c:extLst>
          </c:dPt>
          <c:dLbls>
            <c:dLbl>
              <c:idx val="0"/>
              <c:tx>
                <c:rich>
                  <a:bodyPr/>
                  <a:lstStyle/>
                  <a:p>
                    <a:fld id="{B9B918C5-E162-4573-98D8-BEBF3453ACF5}"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54-4427-ACF8-133FF2F94E34}"/>
                </c:ext>
              </c:extLst>
            </c:dLbl>
            <c:dLbl>
              <c:idx val="1"/>
              <c:tx>
                <c:rich>
                  <a:bodyPr/>
                  <a:lstStyle/>
                  <a:p>
                    <a:fld id="{0D638136-77EE-4679-B162-F12899BF5A3A}"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E54-4427-ACF8-133FF2F94E34}"/>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'fulfill 2'!$B$1:$C$1</c:f>
              <c:strCache>
                <c:ptCount val="2"/>
                <c:pt idx="0">
                  <c:v>Did Not Complete AWV</c:v>
                </c:pt>
                <c:pt idx="1">
                  <c:v>Completed AWV</c:v>
                </c:pt>
              </c:strCache>
            </c:strRef>
          </c:cat>
          <c:val>
            <c:numRef>
              <c:f>'fulfill 2'!$B$2:$C$2</c:f>
              <c:numCache>
                <c:formatCode>0</c:formatCode>
                <c:ptCount val="2"/>
                <c:pt idx="0">
                  <c:v>40</c:v>
                </c:pt>
                <c:pt idx="1">
                  <c:v>66</c:v>
                </c:pt>
              </c:numCache>
            </c:numRef>
          </c:val>
          <c:extLst>
            <c:ext xmlns:c16="http://schemas.microsoft.com/office/drawing/2014/chart" uri="{C3380CC4-5D6E-409C-BE32-E72D297353CC}">
              <c16:uniqueId val="{00000004-3E54-4427-ACF8-133FF2F94E34}"/>
            </c:ext>
          </c:extLst>
        </c:ser>
        <c:dLbls>
          <c:dLblPos val="outEnd"/>
          <c:showLegendKey val="0"/>
          <c:showVal val="1"/>
          <c:showCatName val="0"/>
          <c:showSerName val="0"/>
          <c:showPercent val="0"/>
          <c:showBubbleSize val="0"/>
        </c:dLbls>
        <c:gapWidth val="166"/>
        <c:overlap val="-13"/>
        <c:axId val="2131281936"/>
        <c:axId val="2045922016"/>
      </c:barChart>
      <c:catAx>
        <c:axId val="213128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5922016"/>
        <c:crosses val="autoZero"/>
        <c:auto val="1"/>
        <c:lblAlgn val="ctr"/>
        <c:lblOffset val="100"/>
        <c:noMultiLvlLbl val="0"/>
      </c:catAx>
      <c:valAx>
        <c:axId val="2045922016"/>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 of Preventive Services</a:t>
                </a:r>
              </a:p>
            </c:rich>
          </c:tx>
          <c:layout>
            <c:manualLayout>
              <c:xMode val="edge"/>
              <c:yMode val="edge"/>
              <c:x val="4.830917874396135E-3"/>
              <c:y val="0.162686281782752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3128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'just sites'!$C$1</c:f>
              <c:strCache>
                <c:ptCount val="1"/>
                <c:pt idx="0">
                  <c:v>Percent</c:v>
                </c:pt>
              </c:strCache>
            </c:strRef>
          </c:tx>
          <c:spPr>
            <a:solidFill>
              <a:schemeClr val="accent1"/>
            </a:solidFill>
            <a:ln>
              <a:noFill/>
            </a:ln>
            <a:effectLst/>
          </c:spPr>
          <c:invertIfNegative val="0"/>
          <c:dLbls>
            <c:dLbl>
              <c:idx val="0"/>
              <c:tx>
                <c:rich>
                  <a:bodyPr/>
                  <a:lstStyle/>
                  <a:p>
                    <a:fld id="{B538D88B-9CB6-41FC-8DC2-962F71736AB3}"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EA3-47C1-95AE-74FFCEB77880}"/>
                </c:ext>
              </c:extLst>
            </c:dLbl>
            <c:dLbl>
              <c:idx val="1"/>
              <c:tx>
                <c:rich>
                  <a:bodyPr/>
                  <a:lstStyle/>
                  <a:p>
                    <a:fld id="{B3D0D839-C511-4B75-A80A-9E80E0C91E5C}"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A3-47C1-95AE-74FFCEB77880}"/>
                </c:ext>
              </c:extLst>
            </c:dLbl>
            <c:dLbl>
              <c:idx val="2"/>
              <c:tx>
                <c:rich>
                  <a:bodyPr/>
                  <a:lstStyle/>
                  <a:p>
                    <a:fld id="{57E5DF8D-5CDD-442E-8202-FFCE823E0FE3}"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A3-47C1-95AE-74FFCEB77880}"/>
                </c:ext>
              </c:extLst>
            </c:dLbl>
            <c:dLbl>
              <c:idx val="3"/>
              <c:tx>
                <c:rich>
                  <a:bodyPr/>
                  <a:lstStyle/>
                  <a:p>
                    <a:fld id="{F6D77986-E3E4-4587-95BD-B3C4F74E96EB}"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EA3-47C1-95AE-74FFCEB77880}"/>
                </c:ext>
              </c:extLst>
            </c:dLbl>
            <c:dLbl>
              <c:idx val="4"/>
              <c:tx>
                <c:rich>
                  <a:bodyPr/>
                  <a:lstStyle/>
                  <a:p>
                    <a:r>
                      <a:rPr lang="en-US"/>
                      <a:t>35%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EA3-47C1-95AE-74FFCEB77880}"/>
                </c:ext>
              </c:extLst>
            </c:dLbl>
            <c:dLbl>
              <c:idx val="5"/>
              <c:tx>
                <c:rich>
                  <a:bodyPr/>
                  <a:lstStyle/>
                  <a:p>
                    <a:fld id="{4E43E258-0200-4D10-96BC-AF1A8BDEE056}"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EA3-47C1-95AE-74FFCEB77880}"/>
                </c:ext>
              </c:extLst>
            </c:dLbl>
            <c:dLbl>
              <c:idx val="6"/>
              <c:tx>
                <c:rich>
                  <a:bodyPr/>
                  <a:lstStyle/>
                  <a:p>
                    <a:fld id="{25934F2F-58F0-4B44-BD7C-4EB6CF04D4E2}"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EA3-47C1-95AE-74FFCEB77880}"/>
                </c:ext>
              </c:extLst>
            </c:dLbl>
            <c:dLbl>
              <c:idx val="7"/>
              <c:tx>
                <c:rich>
                  <a:bodyPr/>
                  <a:lstStyle/>
                  <a:p>
                    <a:fld id="{F5E500C6-732E-49D2-A7E5-E34D6EE64E62}"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EA3-47C1-95AE-74FFCEB77880}"/>
                </c:ext>
              </c:extLst>
            </c:dLbl>
            <c:dLbl>
              <c:idx val="8"/>
              <c:tx>
                <c:rich>
                  <a:bodyPr/>
                  <a:lstStyle/>
                  <a:p>
                    <a:fld id="{D1D20CDA-1992-49F2-9ACD-B2ED540E4B5E}"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EA3-47C1-95AE-74FFCEB7788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'just sites'!$B$2:$B$10</c:f>
              <c:numCache>
                <c:formatCode>General</c:formatCode>
                <c:ptCount val="9"/>
                <c:pt idx="0">
                  <c:v>1</c:v>
                </c:pt>
                <c:pt idx="1">
                  <c:v>2</c:v>
                </c:pt>
                <c:pt idx="2">
                  <c:v>3</c:v>
                </c:pt>
                <c:pt idx="3">
                  <c:v>4</c:v>
                </c:pt>
                <c:pt idx="4">
                  <c:v>5</c:v>
                </c:pt>
                <c:pt idx="5">
                  <c:v>6</c:v>
                </c:pt>
                <c:pt idx="6">
                  <c:v>7</c:v>
                </c:pt>
                <c:pt idx="7">
                  <c:v>8</c:v>
                </c:pt>
                <c:pt idx="8">
                  <c:v>9</c:v>
                </c:pt>
              </c:numCache>
            </c:numRef>
          </c:cat>
          <c:val>
            <c:numRef>
              <c:f>'just sites'!$C$2:$C$10</c:f>
              <c:numCache>
                <c:formatCode>General</c:formatCode>
                <c:ptCount val="9"/>
                <c:pt idx="0">
                  <c:v>46</c:v>
                </c:pt>
                <c:pt idx="1">
                  <c:v>43</c:v>
                </c:pt>
                <c:pt idx="2">
                  <c:v>43</c:v>
                </c:pt>
                <c:pt idx="3">
                  <c:v>36</c:v>
                </c:pt>
                <c:pt idx="4">
                  <c:v>35</c:v>
                </c:pt>
                <c:pt idx="5">
                  <c:v>30</c:v>
                </c:pt>
                <c:pt idx="6">
                  <c:v>30</c:v>
                </c:pt>
                <c:pt idx="7">
                  <c:v>30</c:v>
                </c:pt>
                <c:pt idx="8">
                  <c:v>28</c:v>
                </c:pt>
              </c:numCache>
            </c:numRef>
          </c:val>
          <c:extLst>
            <c:ext xmlns:c16="http://schemas.microsoft.com/office/drawing/2014/chart" uri="{C3380CC4-5D6E-409C-BE32-E72D297353CC}">
              <c16:uniqueId val="{00000000-250B-4CA5-82DF-E09A7CAD052E}"/>
            </c:ext>
          </c:extLst>
        </c:ser>
        <c:dLbls>
          <c:showLegendKey val="0"/>
          <c:showVal val="0"/>
          <c:showCatName val="0"/>
          <c:showSerName val="0"/>
          <c:showPercent val="0"/>
          <c:showBubbleSize val="0"/>
        </c:dLbls>
        <c:gapWidth val="99"/>
        <c:overlap val="-27"/>
        <c:axId val="1176713919"/>
        <c:axId val="1176722079"/>
      </c:barChart>
      <c:catAx>
        <c:axId val="1176713919"/>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a:t>UCLA Clinic</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76722079"/>
        <c:crosses val="autoZero"/>
        <c:auto val="1"/>
        <c:lblAlgn val="ctr"/>
        <c:lblOffset val="100"/>
        <c:noMultiLvlLbl val="0"/>
      </c:catAx>
      <c:valAx>
        <c:axId val="1176722079"/>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i="0" u="none" strike="noStrike" kern="1200" baseline="0">
                    <a:solidFill>
                      <a:sysClr val="windowText" lastClr="000000">
                        <a:lumMod val="65000"/>
                        <a:lumOff val="35000"/>
                      </a:sysClr>
                    </a:solidFill>
                  </a:rPr>
                  <a:t>% of AWVs</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76713919"/>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71237-7497-45B0-A832-F26F14E7711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BA416FB-6014-438F-AC9F-E8C358D48C0F}">
      <dgm:prSet/>
      <dgm:spPr/>
      <dgm:t>
        <a:bodyPr/>
        <a:lstStyle/>
        <a:p>
          <a:r>
            <a:rPr lang="en-US"/>
            <a:t>Healthcare.gov</a:t>
          </a:r>
          <a:endParaRPr lang="en-US" dirty="0"/>
        </a:p>
      </dgm:t>
    </dgm:pt>
    <dgm:pt modelId="{ABCCFB27-9A38-4E67-9EF2-AE359DC4C9A6}" type="parTrans" cxnId="{3549F51D-A9CB-44D7-BE14-6542510E9AA8}">
      <dgm:prSet/>
      <dgm:spPr/>
      <dgm:t>
        <a:bodyPr/>
        <a:lstStyle/>
        <a:p>
          <a:endParaRPr lang="en-US"/>
        </a:p>
      </dgm:t>
    </dgm:pt>
    <dgm:pt modelId="{C57E3914-7408-4F9E-841E-5F20819C0349}" type="sibTrans" cxnId="{3549F51D-A9CB-44D7-BE14-6542510E9AA8}">
      <dgm:prSet/>
      <dgm:spPr/>
      <dgm:t>
        <a:bodyPr/>
        <a:lstStyle/>
        <a:p>
          <a:endParaRPr lang="en-US"/>
        </a:p>
      </dgm:t>
    </dgm:pt>
    <dgm:pt modelId="{8EBA8BB8-505B-4D86-B379-1D3570780ACD}">
      <dgm:prSet/>
      <dgm:spPr/>
      <dgm:t>
        <a:bodyPr/>
        <a:lstStyle/>
        <a:p>
          <a:r>
            <a:rPr lang="en-US" dirty="0"/>
            <a:t>Care that helps prevent health problems or finds them before they become serious</a:t>
          </a:r>
        </a:p>
      </dgm:t>
    </dgm:pt>
    <dgm:pt modelId="{84F864F2-6530-48F3-B33C-EF0094CCD2B3}" type="parTrans" cxnId="{8C83CE37-1A27-4618-8CA6-72200BB1DC8A}">
      <dgm:prSet/>
      <dgm:spPr/>
      <dgm:t>
        <a:bodyPr/>
        <a:lstStyle/>
        <a:p>
          <a:endParaRPr lang="en-US"/>
        </a:p>
      </dgm:t>
    </dgm:pt>
    <dgm:pt modelId="{C4D6824C-FAFE-4CAD-A0AE-5DFF5E9063C1}" type="sibTrans" cxnId="{8C83CE37-1A27-4618-8CA6-72200BB1DC8A}">
      <dgm:prSet/>
      <dgm:spPr/>
      <dgm:t>
        <a:bodyPr/>
        <a:lstStyle/>
        <a:p>
          <a:endParaRPr lang="en-US"/>
        </a:p>
      </dgm:t>
    </dgm:pt>
    <dgm:pt modelId="{5FD8BD33-60C0-49B6-8439-64F38C58E091}">
      <dgm:prSet/>
      <dgm:spPr/>
      <dgm:t>
        <a:bodyPr/>
        <a:lstStyle/>
        <a:p>
          <a:r>
            <a:rPr lang="en-US" dirty="0"/>
            <a:t>Routine health care that includes screening, check-ups, and patient counseling to prevent illnesses, disease, or other health problems</a:t>
          </a:r>
        </a:p>
      </dgm:t>
    </dgm:pt>
    <dgm:pt modelId="{16373E59-F3F6-4316-AD2B-41CE3F331E24}" type="parTrans" cxnId="{F3B84752-7F25-447D-B627-80116B0DB509}">
      <dgm:prSet/>
      <dgm:spPr/>
      <dgm:t>
        <a:bodyPr/>
        <a:lstStyle/>
        <a:p>
          <a:endParaRPr lang="en-US"/>
        </a:p>
      </dgm:t>
    </dgm:pt>
    <dgm:pt modelId="{442F0E55-139D-4E66-8678-EA6735D6B613}" type="sibTrans" cxnId="{F3B84752-7F25-447D-B627-80116B0DB509}">
      <dgm:prSet/>
      <dgm:spPr/>
      <dgm:t>
        <a:bodyPr/>
        <a:lstStyle/>
        <a:p>
          <a:endParaRPr lang="en-US"/>
        </a:p>
      </dgm:t>
    </dgm:pt>
    <dgm:pt modelId="{0D48B653-CD84-4926-BDC8-98B9B2AECB96}">
      <dgm:prSet/>
      <dgm:spPr/>
      <dgm:t>
        <a:bodyPr/>
        <a:lstStyle/>
        <a:p>
          <a:r>
            <a:rPr lang="en-US"/>
            <a:t>CA Department of Managed Care</a:t>
          </a:r>
          <a:endParaRPr lang="en-US" dirty="0"/>
        </a:p>
      </dgm:t>
    </dgm:pt>
    <dgm:pt modelId="{A2C40DE2-22D9-4E0A-8548-2BDD6DC88728}" type="sibTrans" cxnId="{A5F8BE27-7334-46E1-A097-23EA9E921A63}">
      <dgm:prSet/>
      <dgm:spPr/>
      <dgm:t>
        <a:bodyPr/>
        <a:lstStyle/>
        <a:p>
          <a:endParaRPr lang="en-US"/>
        </a:p>
      </dgm:t>
    </dgm:pt>
    <dgm:pt modelId="{95416B5F-B0D0-4940-A0B5-BB97BE37E446}" type="parTrans" cxnId="{A5F8BE27-7334-46E1-A097-23EA9E921A63}">
      <dgm:prSet/>
      <dgm:spPr/>
      <dgm:t>
        <a:bodyPr/>
        <a:lstStyle/>
        <a:p>
          <a:endParaRPr lang="en-US"/>
        </a:p>
      </dgm:t>
    </dgm:pt>
    <dgm:pt modelId="{B4898E3E-DE47-4CCA-BA64-50AF669E546A}" type="pres">
      <dgm:prSet presAssocID="{85571237-7497-45B0-A832-F26F14E7711F}" presName="Name0" presStyleCnt="0">
        <dgm:presLayoutVars>
          <dgm:dir/>
          <dgm:animLvl val="lvl"/>
          <dgm:resizeHandles val="exact"/>
        </dgm:presLayoutVars>
      </dgm:prSet>
      <dgm:spPr/>
    </dgm:pt>
    <dgm:pt modelId="{0FD65A5B-68E9-425C-809E-F66BFFB317F8}" type="pres">
      <dgm:prSet presAssocID="{5BA416FB-6014-438F-AC9F-E8C358D48C0F}" presName="composite" presStyleCnt="0"/>
      <dgm:spPr/>
    </dgm:pt>
    <dgm:pt modelId="{7E3FCE00-E7E4-452E-8269-EF5046847DC6}" type="pres">
      <dgm:prSet presAssocID="{5BA416FB-6014-438F-AC9F-E8C358D48C0F}" presName="parTx" presStyleLbl="alignNode1" presStyleIdx="0" presStyleCnt="2">
        <dgm:presLayoutVars>
          <dgm:chMax val="0"/>
          <dgm:chPref val="0"/>
          <dgm:bulletEnabled val="1"/>
        </dgm:presLayoutVars>
      </dgm:prSet>
      <dgm:spPr/>
    </dgm:pt>
    <dgm:pt modelId="{15DCA0EB-68B5-41E8-B7E4-6FE2E84098AC}" type="pres">
      <dgm:prSet presAssocID="{5BA416FB-6014-438F-AC9F-E8C358D48C0F}" presName="desTx" presStyleLbl="alignAccFollowNode1" presStyleIdx="0" presStyleCnt="2">
        <dgm:presLayoutVars>
          <dgm:bulletEnabled val="1"/>
        </dgm:presLayoutVars>
      </dgm:prSet>
      <dgm:spPr/>
    </dgm:pt>
    <dgm:pt modelId="{448D765C-EA94-4AFB-802F-7EAC614D477A}" type="pres">
      <dgm:prSet presAssocID="{C57E3914-7408-4F9E-841E-5F20819C0349}" presName="space" presStyleCnt="0"/>
      <dgm:spPr/>
    </dgm:pt>
    <dgm:pt modelId="{CFAA857F-C982-46ED-B273-0C1F8E01858B}" type="pres">
      <dgm:prSet presAssocID="{0D48B653-CD84-4926-BDC8-98B9B2AECB96}" presName="composite" presStyleCnt="0"/>
      <dgm:spPr/>
    </dgm:pt>
    <dgm:pt modelId="{4811BA3A-7648-46CA-82BA-578FE547CCBC}" type="pres">
      <dgm:prSet presAssocID="{0D48B653-CD84-4926-BDC8-98B9B2AECB96}" presName="parTx" presStyleLbl="alignNode1" presStyleIdx="1" presStyleCnt="2">
        <dgm:presLayoutVars>
          <dgm:chMax val="0"/>
          <dgm:chPref val="0"/>
          <dgm:bulletEnabled val="1"/>
        </dgm:presLayoutVars>
      </dgm:prSet>
      <dgm:spPr/>
    </dgm:pt>
    <dgm:pt modelId="{6E4125BE-25EB-4598-B9E1-FBB21664A201}" type="pres">
      <dgm:prSet presAssocID="{0D48B653-CD84-4926-BDC8-98B9B2AECB96}" presName="desTx" presStyleLbl="alignAccFollowNode1" presStyleIdx="1" presStyleCnt="2">
        <dgm:presLayoutVars>
          <dgm:bulletEnabled val="1"/>
        </dgm:presLayoutVars>
      </dgm:prSet>
      <dgm:spPr/>
    </dgm:pt>
  </dgm:ptLst>
  <dgm:cxnLst>
    <dgm:cxn modelId="{3549F51D-A9CB-44D7-BE14-6542510E9AA8}" srcId="{85571237-7497-45B0-A832-F26F14E7711F}" destId="{5BA416FB-6014-438F-AC9F-E8C358D48C0F}" srcOrd="0" destOrd="0" parTransId="{ABCCFB27-9A38-4E67-9EF2-AE359DC4C9A6}" sibTransId="{C57E3914-7408-4F9E-841E-5F20819C0349}"/>
    <dgm:cxn modelId="{A5F8BE27-7334-46E1-A097-23EA9E921A63}" srcId="{85571237-7497-45B0-A832-F26F14E7711F}" destId="{0D48B653-CD84-4926-BDC8-98B9B2AECB96}" srcOrd="1" destOrd="0" parTransId="{95416B5F-B0D0-4940-A0B5-BB97BE37E446}" sibTransId="{A2C40DE2-22D9-4E0A-8548-2BDD6DC88728}"/>
    <dgm:cxn modelId="{8C83CE37-1A27-4618-8CA6-72200BB1DC8A}" srcId="{0D48B653-CD84-4926-BDC8-98B9B2AECB96}" destId="{8EBA8BB8-505B-4D86-B379-1D3570780ACD}" srcOrd="0" destOrd="0" parTransId="{84F864F2-6530-48F3-B33C-EF0094CCD2B3}" sibTransId="{C4D6824C-FAFE-4CAD-A0AE-5DFF5E9063C1}"/>
    <dgm:cxn modelId="{269BF060-3741-4F35-B47F-4D4090104D2A}" type="presOf" srcId="{5BA416FB-6014-438F-AC9F-E8C358D48C0F}" destId="{7E3FCE00-E7E4-452E-8269-EF5046847DC6}" srcOrd="0" destOrd="0" presId="urn:microsoft.com/office/officeart/2005/8/layout/hList1"/>
    <dgm:cxn modelId="{EB119642-DF32-4BDA-8464-ED15F9D533FE}" type="presOf" srcId="{8EBA8BB8-505B-4D86-B379-1D3570780ACD}" destId="{6E4125BE-25EB-4598-B9E1-FBB21664A201}" srcOrd="0" destOrd="0" presId="urn:microsoft.com/office/officeart/2005/8/layout/hList1"/>
    <dgm:cxn modelId="{F3B84752-7F25-447D-B627-80116B0DB509}" srcId="{5BA416FB-6014-438F-AC9F-E8C358D48C0F}" destId="{5FD8BD33-60C0-49B6-8439-64F38C58E091}" srcOrd="0" destOrd="0" parTransId="{16373E59-F3F6-4316-AD2B-41CE3F331E24}" sibTransId="{442F0E55-139D-4E66-8678-EA6735D6B613}"/>
    <dgm:cxn modelId="{826C118D-3903-44A8-A0B9-C32E3727D335}" type="presOf" srcId="{0D48B653-CD84-4926-BDC8-98B9B2AECB96}" destId="{4811BA3A-7648-46CA-82BA-578FE547CCBC}" srcOrd="0" destOrd="0" presId="urn:microsoft.com/office/officeart/2005/8/layout/hList1"/>
    <dgm:cxn modelId="{6925D9CA-FBF1-491C-B372-AE33A56D6DF2}" type="presOf" srcId="{85571237-7497-45B0-A832-F26F14E7711F}" destId="{B4898E3E-DE47-4CCA-BA64-50AF669E546A}" srcOrd="0" destOrd="0" presId="urn:microsoft.com/office/officeart/2005/8/layout/hList1"/>
    <dgm:cxn modelId="{4D51FAE8-63E7-49ED-AE41-C1B37AC4ACF7}" type="presOf" srcId="{5FD8BD33-60C0-49B6-8439-64F38C58E091}" destId="{15DCA0EB-68B5-41E8-B7E4-6FE2E84098AC}" srcOrd="0" destOrd="0" presId="urn:microsoft.com/office/officeart/2005/8/layout/hList1"/>
    <dgm:cxn modelId="{12D07BB5-1618-49B6-9159-BACB2FC901B0}" type="presParOf" srcId="{B4898E3E-DE47-4CCA-BA64-50AF669E546A}" destId="{0FD65A5B-68E9-425C-809E-F66BFFB317F8}" srcOrd="0" destOrd="0" presId="urn:microsoft.com/office/officeart/2005/8/layout/hList1"/>
    <dgm:cxn modelId="{2D7889D1-4C17-495A-B089-A614E1CA8582}" type="presParOf" srcId="{0FD65A5B-68E9-425C-809E-F66BFFB317F8}" destId="{7E3FCE00-E7E4-452E-8269-EF5046847DC6}" srcOrd="0" destOrd="0" presId="urn:microsoft.com/office/officeart/2005/8/layout/hList1"/>
    <dgm:cxn modelId="{BD3BDF7E-0E7F-4A06-90BA-B7555ABF81CA}" type="presParOf" srcId="{0FD65A5B-68E9-425C-809E-F66BFFB317F8}" destId="{15DCA0EB-68B5-41E8-B7E4-6FE2E84098AC}" srcOrd="1" destOrd="0" presId="urn:microsoft.com/office/officeart/2005/8/layout/hList1"/>
    <dgm:cxn modelId="{E9BD6455-4FA2-4E95-BC1B-D2507AF6C05D}" type="presParOf" srcId="{B4898E3E-DE47-4CCA-BA64-50AF669E546A}" destId="{448D765C-EA94-4AFB-802F-7EAC614D477A}" srcOrd="1" destOrd="0" presId="urn:microsoft.com/office/officeart/2005/8/layout/hList1"/>
    <dgm:cxn modelId="{2EA847AB-998D-4ED6-B503-32C8473FE497}" type="presParOf" srcId="{B4898E3E-DE47-4CCA-BA64-50AF669E546A}" destId="{CFAA857F-C982-46ED-B273-0C1F8E01858B}" srcOrd="2" destOrd="0" presId="urn:microsoft.com/office/officeart/2005/8/layout/hList1"/>
    <dgm:cxn modelId="{AC11FA95-1419-4502-BB65-5729290CB83E}" type="presParOf" srcId="{CFAA857F-C982-46ED-B273-0C1F8E01858B}" destId="{4811BA3A-7648-46CA-82BA-578FE547CCBC}" srcOrd="0" destOrd="0" presId="urn:microsoft.com/office/officeart/2005/8/layout/hList1"/>
    <dgm:cxn modelId="{E43EFDDD-F541-4EFE-9CDB-2364BAC4CD8B}" type="presParOf" srcId="{CFAA857F-C982-46ED-B273-0C1F8E01858B}" destId="{6E4125BE-25EB-4598-B9E1-FBB21664A20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4038A4-6E42-4B25-BE63-DD29084812A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85A696D4-008E-4939-9798-8F16ABE1ED5C}">
      <dgm:prSet/>
      <dgm:spPr/>
      <dgm:t>
        <a:bodyPr/>
        <a:lstStyle/>
        <a:p>
          <a:r>
            <a:rPr lang="en-US"/>
            <a:t>Intervention associated with:</a:t>
          </a:r>
        </a:p>
      </dgm:t>
    </dgm:pt>
    <dgm:pt modelId="{9378B2A5-9D24-4646-98FE-F011FB78F21D}" type="parTrans" cxnId="{FF419D5F-0772-4936-896D-26069A64FA25}">
      <dgm:prSet/>
      <dgm:spPr/>
      <dgm:t>
        <a:bodyPr/>
        <a:lstStyle/>
        <a:p>
          <a:endParaRPr lang="en-US"/>
        </a:p>
      </dgm:t>
    </dgm:pt>
    <dgm:pt modelId="{D0BDE409-DD48-4FBE-9B9E-FA93F7D37B0C}" type="sibTrans" cxnId="{FF419D5F-0772-4936-896D-26069A64FA25}">
      <dgm:prSet/>
      <dgm:spPr/>
      <dgm:t>
        <a:bodyPr/>
        <a:lstStyle/>
        <a:p>
          <a:endParaRPr lang="en-US"/>
        </a:p>
      </dgm:t>
    </dgm:pt>
    <dgm:pt modelId="{FC7D912C-A475-44EF-B74B-4F4F8D63F76D}">
      <dgm:prSet/>
      <dgm:spPr/>
      <dgm:t>
        <a:bodyPr/>
        <a:lstStyle/>
        <a:p>
          <a:r>
            <a:rPr lang="en-US"/>
            <a:t>Increased rates of AWVs</a:t>
          </a:r>
        </a:p>
      </dgm:t>
    </dgm:pt>
    <dgm:pt modelId="{8560D372-A329-4E42-8FAE-EFE517B0A525}" type="parTrans" cxnId="{0B657D30-C8A3-4B3A-8EB9-C61381A13A71}">
      <dgm:prSet/>
      <dgm:spPr/>
      <dgm:t>
        <a:bodyPr/>
        <a:lstStyle/>
        <a:p>
          <a:endParaRPr lang="en-US"/>
        </a:p>
      </dgm:t>
    </dgm:pt>
    <dgm:pt modelId="{BDF29B64-2A26-4DAF-A6AC-88B18135D11C}" type="sibTrans" cxnId="{0B657D30-C8A3-4B3A-8EB9-C61381A13A71}">
      <dgm:prSet/>
      <dgm:spPr/>
      <dgm:t>
        <a:bodyPr/>
        <a:lstStyle/>
        <a:p>
          <a:endParaRPr lang="en-US"/>
        </a:p>
      </dgm:t>
    </dgm:pt>
    <dgm:pt modelId="{B8A887D1-33C8-4F22-B3E3-B972576CE150}">
      <dgm:prSet/>
      <dgm:spPr/>
      <dgm:t>
        <a:bodyPr/>
        <a:lstStyle/>
        <a:p>
          <a:r>
            <a:rPr lang="en-US" dirty="0"/>
            <a:t>Increased rates of   vaccinations and preventive health screenings (particularly screenings that are clinician-driven)</a:t>
          </a:r>
        </a:p>
      </dgm:t>
    </dgm:pt>
    <dgm:pt modelId="{2CDF768F-8473-4ADD-88FA-E44B47628417}" type="parTrans" cxnId="{C2FB14F6-BA13-4E90-9B78-E97512CFAC18}">
      <dgm:prSet/>
      <dgm:spPr/>
      <dgm:t>
        <a:bodyPr/>
        <a:lstStyle/>
        <a:p>
          <a:endParaRPr lang="en-US"/>
        </a:p>
      </dgm:t>
    </dgm:pt>
    <dgm:pt modelId="{066EC8C3-E36E-4F53-ABC4-B61629469190}" type="sibTrans" cxnId="{C2FB14F6-BA13-4E90-9B78-E97512CFAC18}">
      <dgm:prSet/>
      <dgm:spPr/>
      <dgm:t>
        <a:bodyPr/>
        <a:lstStyle/>
        <a:p>
          <a:endParaRPr lang="en-US"/>
        </a:p>
      </dgm:t>
    </dgm:pt>
    <dgm:pt modelId="{424AF91B-6B98-4005-80B1-3E50BEF1982E}">
      <dgm:prSet/>
      <dgm:spPr/>
      <dgm:t>
        <a:bodyPr/>
        <a:lstStyle/>
        <a:p>
          <a:r>
            <a:rPr lang="en-US" dirty="0"/>
            <a:t>AWVs associated with:</a:t>
          </a:r>
        </a:p>
      </dgm:t>
    </dgm:pt>
    <dgm:pt modelId="{AC3A4F9E-E40B-4A9C-9C21-F0E926530C85}" type="parTrans" cxnId="{4E70CAEE-5FD6-4118-93FC-A540A969EC15}">
      <dgm:prSet/>
      <dgm:spPr/>
      <dgm:t>
        <a:bodyPr/>
        <a:lstStyle/>
        <a:p>
          <a:endParaRPr lang="en-US"/>
        </a:p>
      </dgm:t>
    </dgm:pt>
    <dgm:pt modelId="{6715F411-0915-4182-B9E2-C49809FCCC11}" type="sibTrans" cxnId="{4E70CAEE-5FD6-4118-93FC-A540A969EC15}">
      <dgm:prSet/>
      <dgm:spPr/>
      <dgm:t>
        <a:bodyPr/>
        <a:lstStyle/>
        <a:p>
          <a:endParaRPr lang="en-US"/>
        </a:p>
      </dgm:t>
    </dgm:pt>
    <dgm:pt modelId="{C95F25F4-FFEE-430B-AF55-73F3D2E9E1B2}">
      <dgm:prSet/>
      <dgm:spPr/>
      <dgm:t>
        <a:bodyPr/>
        <a:lstStyle/>
        <a:p>
          <a:r>
            <a:rPr lang="en-US"/>
            <a:t>Increased rates of vaccinations and preventive health screenings</a:t>
          </a:r>
        </a:p>
      </dgm:t>
    </dgm:pt>
    <dgm:pt modelId="{30203D47-4B00-4939-98FE-7CA57AF0246B}" type="parTrans" cxnId="{C77B57D0-46F6-4A81-AE6D-C98B856AC201}">
      <dgm:prSet/>
      <dgm:spPr/>
      <dgm:t>
        <a:bodyPr/>
        <a:lstStyle/>
        <a:p>
          <a:endParaRPr lang="en-US"/>
        </a:p>
      </dgm:t>
    </dgm:pt>
    <dgm:pt modelId="{580A320A-1792-45F1-B122-A01D880CFCC9}" type="sibTrans" cxnId="{C77B57D0-46F6-4A81-AE6D-C98B856AC201}">
      <dgm:prSet/>
      <dgm:spPr/>
      <dgm:t>
        <a:bodyPr/>
        <a:lstStyle/>
        <a:p>
          <a:endParaRPr lang="en-US"/>
        </a:p>
      </dgm:t>
    </dgm:pt>
    <dgm:pt modelId="{8AD80354-680C-46B5-ADF3-7C33D1D4635F}" type="pres">
      <dgm:prSet presAssocID="{464038A4-6E42-4B25-BE63-DD29084812A0}" presName="Name0" presStyleCnt="0">
        <dgm:presLayoutVars>
          <dgm:dir/>
          <dgm:animLvl val="lvl"/>
          <dgm:resizeHandles val="exact"/>
        </dgm:presLayoutVars>
      </dgm:prSet>
      <dgm:spPr/>
    </dgm:pt>
    <dgm:pt modelId="{F60F876B-76A0-4E75-AFCA-14196CF5BE4F}" type="pres">
      <dgm:prSet presAssocID="{85A696D4-008E-4939-9798-8F16ABE1ED5C}" presName="composite" presStyleCnt="0"/>
      <dgm:spPr/>
    </dgm:pt>
    <dgm:pt modelId="{23CD48CB-708C-4D00-90F9-F452E1568B35}" type="pres">
      <dgm:prSet presAssocID="{85A696D4-008E-4939-9798-8F16ABE1ED5C}" presName="parTx" presStyleLbl="alignNode1" presStyleIdx="0" presStyleCnt="2">
        <dgm:presLayoutVars>
          <dgm:chMax val="0"/>
          <dgm:chPref val="0"/>
          <dgm:bulletEnabled val="1"/>
        </dgm:presLayoutVars>
      </dgm:prSet>
      <dgm:spPr/>
    </dgm:pt>
    <dgm:pt modelId="{33874CB5-0284-4535-931B-BD4392F950A4}" type="pres">
      <dgm:prSet presAssocID="{85A696D4-008E-4939-9798-8F16ABE1ED5C}" presName="desTx" presStyleLbl="alignAccFollowNode1" presStyleIdx="0" presStyleCnt="2">
        <dgm:presLayoutVars>
          <dgm:bulletEnabled val="1"/>
        </dgm:presLayoutVars>
      </dgm:prSet>
      <dgm:spPr/>
    </dgm:pt>
    <dgm:pt modelId="{65F0D570-4D31-4409-8A88-B76398051CEF}" type="pres">
      <dgm:prSet presAssocID="{D0BDE409-DD48-4FBE-9B9E-FA93F7D37B0C}" presName="space" presStyleCnt="0"/>
      <dgm:spPr/>
    </dgm:pt>
    <dgm:pt modelId="{8BA1A74A-25D5-4891-A242-0F53D8C9D5F9}" type="pres">
      <dgm:prSet presAssocID="{424AF91B-6B98-4005-80B1-3E50BEF1982E}" presName="composite" presStyleCnt="0"/>
      <dgm:spPr/>
    </dgm:pt>
    <dgm:pt modelId="{9092BE36-E917-428D-B083-0E8CBBA82C72}" type="pres">
      <dgm:prSet presAssocID="{424AF91B-6B98-4005-80B1-3E50BEF1982E}" presName="parTx" presStyleLbl="alignNode1" presStyleIdx="1" presStyleCnt="2">
        <dgm:presLayoutVars>
          <dgm:chMax val="0"/>
          <dgm:chPref val="0"/>
          <dgm:bulletEnabled val="1"/>
        </dgm:presLayoutVars>
      </dgm:prSet>
      <dgm:spPr/>
    </dgm:pt>
    <dgm:pt modelId="{D7C8E6E3-43A8-4E77-AB81-833AC32C4E30}" type="pres">
      <dgm:prSet presAssocID="{424AF91B-6B98-4005-80B1-3E50BEF1982E}" presName="desTx" presStyleLbl="alignAccFollowNode1" presStyleIdx="1" presStyleCnt="2">
        <dgm:presLayoutVars>
          <dgm:bulletEnabled val="1"/>
        </dgm:presLayoutVars>
      </dgm:prSet>
      <dgm:spPr/>
    </dgm:pt>
  </dgm:ptLst>
  <dgm:cxnLst>
    <dgm:cxn modelId="{693A1C2D-68ED-44AB-8E29-EA892ACBBC3F}" type="presOf" srcId="{C95F25F4-FFEE-430B-AF55-73F3D2E9E1B2}" destId="{D7C8E6E3-43A8-4E77-AB81-833AC32C4E30}" srcOrd="0" destOrd="0" presId="urn:microsoft.com/office/officeart/2005/8/layout/hList1"/>
    <dgm:cxn modelId="{0B657D30-C8A3-4B3A-8EB9-C61381A13A71}" srcId="{85A696D4-008E-4939-9798-8F16ABE1ED5C}" destId="{FC7D912C-A475-44EF-B74B-4F4F8D63F76D}" srcOrd="0" destOrd="0" parTransId="{8560D372-A329-4E42-8FAE-EFE517B0A525}" sibTransId="{BDF29B64-2A26-4DAF-A6AC-88B18135D11C}"/>
    <dgm:cxn modelId="{FF419D5F-0772-4936-896D-26069A64FA25}" srcId="{464038A4-6E42-4B25-BE63-DD29084812A0}" destId="{85A696D4-008E-4939-9798-8F16ABE1ED5C}" srcOrd="0" destOrd="0" parTransId="{9378B2A5-9D24-4646-98FE-F011FB78F21D}" sibTransId="{D0BDE409-DD48-4FBE-9B9E-FA93F7D37B0C}"/>
    <dgm:cxn modelId="{DC051D44-C347-432F-A3E4-632357A5A111}" type="presOf" srcId="{FC7D912C-A475-44EF-B74B-4F4F8D63F76D}" destId="{33874CB5-0284-4535-931B-BD4392F950A4}" srcOrd="0" destOrd="0" presId="urn:microsoft.com/office/officeart/2005/8/layout/hList1"/>
    <dgm:cxn modelId="{A82DED78-55CF-4B73-943D-922B4674BA52}" type="presOf" srcId="{464038A4-6E42-4B25-BE63-DD29084812A0}" destId="{8AD80354-680C-46B5-ADF3-7C33D1D4635F}" srcOrd="0" destOrd="0" presId="urn:microsoft.com/office/officeart/2005/8/layout/hList1"/>
    <dgm:cxn modelId="{6192CEBC-CC01-427D-8B5F-56F551789AA5}" type="presOf" srcId="{424AF91B-6B98-4005-80B1-3E50BEF1982E}" destId="{9092BE36-E917-428D-B083-0E8CBBA82C72}" srcOrd="0" destOrd="0" presId="urn:microsoft.com/office/officeart/2005/8/layout/hList1"/>
    <dgm:cxn modelId="{D43CBECD-9520-420C-A58A-191E5C86C844}" type="presOf" srcId="{B8A887D1-33C8-4F22-B3E3-B972576CE150}" destId="{33874CB5-0284-4535-931B-BD4392F950A4}" srcOrd="0" destOrd="1" presId="urn:microsoft.com/office/officeart/2005/8/layout/hList1"/>
    <dgm:cxn modelId="{C77B57D0-46F6-4A81-AE6D-C98B856AC201}" srcId="{424AF91B-6B98-4005-80B1-3E50BEF1982E}" destId="{C95F25F4-FFEE-430B-AF55-73F3D2E9E1B2}" srcOrd="0" destOrd="0" parTransId="{30203D47-4B00-4939-98FE-7CA57AF0246B}" sibTransId="{580A320A-1792-45F1-B122-A01D880CFCC9}"/>
    <dgm:cxn modelId="{79D0F5DB-0BD3-4AD9-900C-86C46CE52D6F}" type="presOf" srcId="{85A696D4-008E-4939-9798-8F16ABE1ED5C}" destId="{23CD48CB-708C-4D00-90F9-F452E1568B35}" srcOrd="0" destOrd="0" presId="urn:microsoft.com/office/officeart/2005/8/layout/hList1"/>
    <dgm:cxn modelId="{4E70CAEE-5FD6-4118-93FC-A540A969EC15}" srcId="{464038A4-6E42-4B25-BE63-DD29084812A0}" destId="{424AF91B-6B98-4005-80B1-3E50BEF1982E}" srcOrd="1" destOrd="0" parTransId="{AC3A4F9E-E40B-4A9C-9C21-F0E926530C85}" sibTransId="{6715F411-0915-4182-B9E2-C49809FCCC11}"/>
    <dgm:cxn modelId="{C2FB14F6-BA13-4E90-9B78-E97512CFAC18}" srcId="{85A696D4-008E-4939-9798-8F16ABE1ED5C}" destId="{B8A887D1-33C8-4F22-B3E3-B972576CE150}" srcOrd="1" destOrd="0" parTransId="{2CDF768F-8473-4ADD-88FA-E44B47628417}" sibTransId="{066EC8C3-E36E-4F53-ABC4-B61629469190}"/>
    <dgm:cxn modelId="{21CF5E6E-EA8A-4020-ABA1-6DAE92A34A93}" type="presParOf" srcId="{8AD80354-680C-46B5-ADF3-7C33D1D4635F}" destId="{F60F876B-76A0-4E75-AFCA-14196CF5BE4F}" srcOrd="0" destOrd="0" presId="urn:microsoft.com/office/officeart/2005/8/layout/hList1"/>
    <dgm:cxn modelId="{A1921A25-209E-4074-B2C7-4A3AE7695395}" type="presParOf" srcId="{F60F876B-76A0-4E75-AFCA-14196CF5BE4F}" destId="{23CD48CB-708C-4D00-90F9-F452E1568B35}" srcOrd="0" destOrd="0" presId="urn:microsoft.com/office/officeart/2005/8/layout/hList1"/>
    <dgm:cxn modelId="{FFD63066-8F54-4681-B477-2482C6DBC9EF}" type="presParOf" srcId="{F60F876B-76A0-4E75-AFCA-14196CF5BE4F}" destId="{33874CB5-0284-4535-931B-BD4392F950A4}" srcOrd="1" destOrd="0" presId="urn:microsoft.com/office/officeart/2005/8/layout/hList1"/>
    <dgm:cxn modelId="{A9E347B7-6D4E-4A55-AAED-8EE100EA9B7A}" type="presParOf" srcId="{8AD80354-680C-46B5-ADF3-7C33D1D4635F}" destId="{65F0D570-4D31-4409-8A88-B76398051CEF}" srcOrd="1" destOrd="0" presId="urn:microsoft.com/office/officeart/2005/8/layout/hList1"/>
    <dgm:cxn modelId="{A25CF400-3DAA-4425-A59C-BD35BB02BD9A}" type="presParOf" srcId="{8AD80354-680C-46B5-ADF3-7C33D1D4635F}" destId="{8BA1A74A-25D5-4891-A242-0F53D8C9D5F9}" srcOrd="2" destOrd="0" presId="urn:microsoft.com/office/officeart/2005/8/layout/hList1"/>
    <dgm:cxn modelId="{F8BA3C1E-A248-4F9B-A573-DE7A7A1E412B}" type="presParOf" srcId="{8BA1A74A-25D5-4891-A242-0F53D8C9D5F9}" destId="{9092BE36-E917-428D-B083-0E8CBBA82C72}" srcOrd="0" destOrd="0" presId="urn:microsoft.com/office/officeart/2005/8/layout/hList1"/>
    <dgm:cxn modelId="{A85ECF80-0041-4AC7-AB1C-EDFC97E7E53B}" type="presParOf" srcId="{8BA1A74A-25D5-4891-A242-0F53D8C9D5F9}" destId="{D7C8E6E3-43A8-4E77-AB81-833AC32C4E3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4038A4-6E42-4B25-BE63-DD29084812A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85A696D4-008E-4939-9798-8F16ABE1ED5C}">
      <dgm:prSet/>
      <dgm:spPr/>
      <dgm:t>
        <a:bodyPr/>
        <a:lstStyle/>
        <a:p>
          <a:r>
            <a:rPr lang="en-US"/>
            <a:t>Intervention associated with:</a:t>
          </a:r>
        </a:p>
      </dgm:t>
    </dgm:pt>
    <dgm:pt modelId="{9378B2A5-9D24-4646-98FE-F011FB78F21D}" type="parTrans" cxnId="{FF419D5F-0772-4936-896D-26069A64FA25}">
      <dgm:prSet/>
      <dgm:spPr/>
      <dgm:t>
        <a:bodyPr/>
        <a:lstStyle/>
        <a:p>
          <a:endParaRPr lang="en-US"/>
        </a:p>
      </dgm:t>
    </dgm:pt>
    <dgm:pt modelId="{D0BDE409-DD48-4FBE-9B9E-FA93F7D37B0C}" type="sibTrans" cxnId="{FF419D5F-0772-4936-896D-26069A64FA25}">
      <dgm:prSet/>
      <dgm:spPr/>
      <dgm:t>
        <a:bodyPr/>
        <a:lstStyle/>
        <a:p>
          <a:endParaRPr lang="en-US"/>
        </a:p>
      </dgm:t>
    </dgm:pt>
    <dgm:pt modelId="{FC7D912C-A475-44EF-B74B-4F4F8D63F76D}">
      <dgm:prSet/>
      <dgm:spPr/>
      <dgm:t>
        <a:bodyPr/>
        <a:lstStyle/>
        <a:p>
          <a:r>
            <a:rPr lang="en-US"/>
            <a:t>Increased rates of AWVs</a:t>
          </a:r>
        </a:p>
      </dgm:t>
    </dgm:pt>
    <dgm:pt modelId="{8560D372-A329-4E42-8FAE-EFE517B0A525}" type="parTrans" cxnId="{0B657D30-C8A3-4B3A-8EB9-C61381A13A71}">
      <dgm:prSet/>
      <dgm:spPr/>
      <dgm:t>
        <a:bodyPr/>
        <a:lstStyle/>
        <a:p>
          <a:endParaRPr lang="en-US"/>
        </a:p>
      </dgm:t>
    </dgm:pt>
    <dgm:pt modelId="{BDF29B64-2A26-4DAF-A6AC-88B18135D11C}" type="sibTrans" cxnId="{0B657D30-C8A3-4B3A-8EB9-C61381A13A71}">
      <dgm:prSet/>
      <dgm:spPr/>
      <dgm:t>
        <a:bodyPr/>
        <a:lstStyle/>
        <a:p>
          <a:endParaRPr lang="en-US"/>
        </a:p>
      </dgm:t>
    </dgm:pt>
    <dgm:pt modelId="{B8A887D1-33C8-4F22-B3E3-B972576CE150}">
      <dgm:prSet/>
      <dgm:spPr/>
      <dgm:t>
        <a:bodyPr/>
        <a:lstStyle/>
        <a:p>
          <a:r>
            <a:rPr lang="en-US" dirty="0"/>
            <a:t>Increased rates of   vaccinations and preventive health screenings (particularly screenings that are clinician-driven)</a:t>
          </a:r>
        </a:p>
      </dgm:t>
    </dgm:pt>
    <dgm:pt modelId="{2CDF768F-8473-4ADD-88FA-E44B47628417}" type="parTrans" cxnId="{C2FB14F6-BA13-4E90-9B78-E97512CFAC18}">
      <dgm:prSet/>
      <dgm:spPr/>
      <dgm:t>
        <a:bodyPr/>
        <a:lstStyle/>
        <a:p>
          <a:endParaRPr lang="en-US"/>
        </a:p>
      </dgm:t>
    </dgm:pt>
    <dgm:pt modelId="{066EC8C3-E36E-4F53-ABC4-B61629469190}" type="sibTrans" cxnId="{C2FB14F6-BA13-4E90-9B78-E97512CFAC18}">
      <dgm:prSet/>
      <dgm:spPr/>
      <dgm:t>
        <a:bodyPr/>
        <a:lstStyle/>
        <a:p>
          <a:endParaRPr lang="en-US"/>
        </a:p>
      </dgm:t>
    </dgm:pt>
    <dgm:pt modelId="{424AF91B-6B98-4005-80B1-3E50BEF1982E}">
      <dgm:prSet/>
      <dgm:spPr/>
      <dgm:t>
        <a:bodyPr/>
        <a:lstStyle/>
        <a:p>
          <a:r>
            <a:rPr lang="en-US" dirty="0"/>
            <a:t>AWVs associated with:</a:t>
          </a:r>
        </a:p>
      </dgm:t>
    </dgm:pt>
    <dgm:pt modelId="{AC3A4F9E-E40B-4A9C-9C21-F0E926530C85}" type="parTrans" cxnId="{4E70CAEE-5FD6-4118-93FC-A540A969EC15}">
      <dgm:prSet/>
      <dgm:spPr/>
      <dgm:t>
        <a:bodyPr/>
        <a:lstStyle/>
        <a:p>
          <a:endParaRPr lang="en-US"/>
        </a:p>
      </dgm:t>
    </dgm:pt>
    <dgm:pt modelId="{6715F411-0915-4182-B9E2-C49809FCCC11}" type="sibTrans" cxnId="{4E70CAEE-5FD6-4118-93FC-A540A969EC15}">
      <dgm:prSet/>
      <dgm:spPr/>
      <dgm:t>
        <a:bodyPr/>
        <a:lstStyle/>
        <a:p>
          <a:endParaRPr lang="en-US"/>
        </a:p>
      </dgm:t>
    </dgm:pt>
    <dgm:pt modelId="{C95F25F4-FFEE-430B-AF55-73F3D2E9E1B2}">
      <dgm:prSet/>
      <dgm:spPr/>
      <dgm:t>
        <a:bodyPr/>
        <a:lstStyle/>
        <a:p>
          <a:r>
            <a:rPr lang="en-US"/>
            <a:t>Increased rates of vaccinations and preventive health screenings</a:t>
          </a:r>
        </a:p>
      </dgm:t>
    </dgm:pt>
    <dgm:pt modelId="{30203D47-4B00-4939-98FE-7CA57AF0246B}" type="parTrans" cxnId="{C77B57D0-46F6-4A81-AE6D-C98B856AC201}">
      <dgm:prSet/>
      <dgm:spPr/>
      <dgm:t>
        <a:bodyPr/>
        <a:lstStyle/>
        <a:p>
          <a:endParaRPr lang="en-US"/>
        </a:p>
      </dgm:t>
    </dgm:pt>
    <dgm:pt modelId="{580A320A-1792-45F1-B122-A01D880CFCC9}" type="sibTrans" cxnId="{C77B57D0-46F6-4A81-AE6D-C98B856AC201}">
      <dgm:prSet/>
      <dgm:spPr/>
      <dgm:t>
        <a:bodyPr/>
        <a:lstStyle/>
        <a:p>
          <a:endParaRPr lang="en-US"/>
        </a:p>
      </dgm:t>
    </dgm:pt>
    <dgm:pt modelId="{8AD80354-680C-46B5-ADF3-7C33D1D4635F}" type="pres">
      <dgm:prSet presAssocID="{464038A4-6E42-4B25-BE63-DD29084812A0}" presName="Name0" presStyleCnt="0">
        <dgm:presLayoutVars>
          <dgm:dir/>
          <dgm:animLvl val="lvl"/>
          <dgm:resizeHandles val="exact"/>
        </dgm:presLayoutVars>
      </dgm:prSet>
      <dgm:spPr/>
    </dgm:pt>
    <dgm:pt modelId="{F60F876B-76A0-4E75-AFCA-14196CF5BE4F}" type="pres">
      <dgm:prSet presAssocID="{85A696D4-008E-4939-9798-8F16ABE1ED5C}" presName="composite" presStyleCnt="0"/>
      <dgm:spPr/>
    </dgm:pt>
    <dgm:pt modelId="{23CD48CB-708C-4D00-90F9-F452E1568B35}" type="pres">
      <dgm:prSet presAssocID="{85A696D4-008E-4939-9798-8F16ABE1ED5C}" presName="parTx" presStyleLbl="alignNode1" presStyleIdx="0" presStyleCnt="2">
        <dgm:presLayoutVars>
          <dgm:chMax val="0"/>
          <dgm:chPref val="0"/>
          <dgm:bulletEnabled val="1"/>
        </dgm:presLayoutVars>
      </dgm:prSet>
      <dgm:spPr/>
    </dgm:pt>
    <dgm:pt modelId="{33874CB5-0284-4535-931B-BD4392F950A4}" type="pres">
      <dgm:prSet presAssocID="{85A696D4-008E-4939-9798-8F16ABE1ED5C}" presName="desTx" presStyleLbl="alignAccFollowNode1" presStyleIdx="0" presStyleCnt="2">
        <dgm:presLayoutVars>
          <dgm:bulletEnabled val="1"/>
        </dgm:presLayoutVars>
      </dgm:prSet>
      <dgm:spPr/>
    </dgm:pt>
    <dgm:pt modelId="{65F0D570-4D31-4409-8A88-B76398051CEF}" type="pres">
      <dgm:prSet presAssocID="{D0BDE409-DD48-4FBE-9B9E-FA93F7D37B0C}" presName="space" presStyleCnt="0"/>
      <dgm:spPr/>
    </dgm:pt>
    <dgm:pt modelId="{8BA1A74A-25D5-4891-A242-0F53D8C9D5F9}" type="pres">
      <dgm:prSet presAssocID="{424AF91B-6B98-4005-80B1-3E50BEF1982E}" presName="composite" presStyleCnt="0"/>
      <dgm:spPr/>
    </dgm:pt>
    <dgm:pt modelId="{9092BE36-E917-428D-B083-0E8CBBA82C72}" type="pres">
      <dgm:prSet presAssocID="{424AF91B-6B98-4005-80B1-3E50BEF1982E}" presName="parTx" presStyleLbl="alignNode1" presStyleIdx="1" presStyleCnt="2">
        <dgm:presLayoutVars>
          <dgm:chMax val="0"/>
          <dgm:chPref val="0"/>
          <dgm:bulletEnabled val="1"/>
        </dgm:presLayoutVars>
      </dgm:prSet>
      <dgm:spPr/>
    </dgm:pt>
    <dgm:pt modelId="{D7C8E6E3-43A8-4E77-AB81-833AC32C4E30}" type="pres">
      <dgm:prSet presAssocID="{424AF91B-6B98-4005-80B1-3E50BEF1982E}" presName="desTx" presStyleLbl="alignAccFollowNode1" presStyleIdx="1" presStyleCnt="2">
        <dgm:presLayoutVars>
          <dgm:bulletEnabled val="1"/>
        </dgm:presLayoutVars>
      </dgm:prSet>
      <dgm:spPr/>
    </dgm:pt>
  </dgm:ptLst>
  <dgm:cxnLst>
    <dgm:cxn modelId="{693A1C2D-68ED-44AB-8E29-EA892ACBBC3F}" type="presOf" srcId="{C95F25F4-FFEE-430B-AF55-73F3D2E9E1B2}" destId="{D7C8E6E3-43A8-4E77-AB81-833AC32C4E30}" srcOrd="0" destOrd="0" presId="urn:microsoft.com/office/officeart/2005/8/layout/hList1"/>
    <dgm:cxn modelId="{0B657D30-C8A3-4B3A-8EB9-C61381A13A71}" srcId="{85A696D4-008E-4939-9798-8F16ABE1ED5C}" destId="{FC7D912C-A475-44EF-B74B-4F4F8D63F76D}" srcOrd="0" destOrd="0" parTransId="{8560D372-A329-4E42-8FAE-EFE517B0A525}" sibTransId="{BDF29B64-2A26-4DAF-A6AC-88B18135D11C}"/>
    <dgm:cxn modelId="{FF419D5F-0772-4936-896D-26069A64FA25}" srcId="{464038A4-6E42-4B25-BE63-DD29084812A0}" destId="{85A696D4-008E-4939-9798-8F16ABE1ED5C}" srcOrd="0" destOrd="0" parTransId="{9378B2A5-9D24-4646-98FE-F011FB78F21D}" sibTransId="{D0BDE409-DD48-4FBE-9B9E-FA93F7D37B0C}"/>
    <dgm:cxn modelId="{DC051D44-C347-432F-A3E4-632357A5A111}" type="presOf" srcId="{FC7D912C-A475-44EF-B74B-4F4F8D63F76D}" destId="{33874CB5-0284-4535-931B-BD4392F950A4}" srcOrd="0" destOrd="0" presId="urn:microsoft.com/office/officeart/2005/8/layout/hList1"/>
    <dgm:cxn modelId="{A82DED78-55CF-4B73-943D-922B4674BA52}" type="presOf" srcId="{464038A4-6E42-4B25-BE63-DD29084812A0}" destId="{8AD80354-680C-46B5-ADF3-7C33D1D4635F}" srcOrd="0" destOrd="0" presId="urn:microsoft.com/office/officeart/2005/8/layout/hList1"/>
    <dgm:cxn modelId="{6192CEBC-CC01-427D-8B5F-56F551789AA5}" type="presOf" srcId="{424AF91B-6B98-4005-80B1-3E50BEF1982E}" destId="{9092BE36-E917-428D-B083-0E8CBBA82C72}" srcOrd="0" destOrd="0" presId="urn:microsoft.com/office/officeart/2005/8/layout/hList1"/>
    <dgm:cxn modelId="{D43CBECD-9520-420C-A58A-191E5C86C844}" type="presOf" srcId="{B8A887D1-33C8-4F22-B3E3-B972576CE150}" destId="{33874CB5-0284-4535-931B-BD4392F950A4}" srcOrd="0" destOrd="1" presId="urn:microsoft.com/office/officeart/2005/8/layout/hList1"/>
    <dgm:cxn modelId="{C77B57D0-46F6-4A81-AE6D-C98B856AC201}" srcId="{424AF91B-6B98-4005-80B1-3E50BEF1982E}" destId="{C95F25F4-FFEE-430B-AF55-73F3D2E9E1B2}" srcOrd="0" destOrd="0" parTransId="{30203D47-4B00-4939-98FE-7CA57AF0246B}" sibTransId="{580A320A-1792-45F1-B122-A01D880CFCC9}"/>
    <dgm:cxn modelId="{79D0F5DB-0BD3-4AD9-900C-86C46CE52D6F}" type="presOf" srcId="{85A696D4-008E-4939-9798-8F16ABE1ED5C}" destId="{23CD48CB-708C-4D00-90F9-F452E1568B35}" srcOrd="0" destOrd="0" presId="urn:microsoft.com/office/officeart/2005/8/layout/hList1"/>
    <dgm:cxn modelId="{4E70CAEE-5FD6-4118-93FC-A540A969EC15}" srcId="{464038A4-6E42-4B25-BE63-DD29084812A0}" destId="{424AF91B-6B98-4005-80B1-3E50BEF1982E}" srcOrd="1" destOrd="0" parTransId="{AC3A4F9E-E40B-4A9C-9C21-F0E926530C85}" sibTransId="{6715F411-0915-4182-B9E2-C49809FCCC11}"/>
    <dgm:cxn modelId="{C2FB14F6-BA13-4E90-9B78-E97512CFAC18}" srcId="{85A696D4-008E-4939-9798-8F16ABE1ED5C}" destId="{B8A887D1-33C8-4F22-B3E3-B972576CE150}" srcOrd="1" destOrd="0" parTransId="{2CDF768F-8473-4ADD-88FA-E44B47628417}" sibTransId="{066EC8C3-E36E-4F53-ABC4-B61629469190}"/>
    <dgm:cxn modelId="{21CF5E6E-EA8A-4020-ABA1-6DAE92A34A93}" type="presParOf" srcId="{8AD80354-680C-46B5-ADF3-7C33D1D4635F}" destId="{F60F876B-76A0-4E75-AFCA-14196CF5BE4F}" srcOrd="0" destOrd="0" presId="urn:microsoft.com/office/officeart/2005/8/layout/hList1"/>
    <dgm:cxn modelId="{A1921A25-209E-4074-B2C7-4A3AE7695395}" type="presParOf" srcId="{F60F876B-76A0-4E75-AFCA-14196CF5BE4F}" destId="{23CD48CB-708C-4D00-90F9-F452E1568B35}" srcOrd="0" destOrd="0" presId="urn:microsoft.com/office/officeart/2005/8/layout/hList1"/>
    <dgm:cxn modelId="{FFD63066-8F54-4681-B477-2482C6DBC9EF}" type="presParOf" srcId="{F60F876B-76A0-4E75-AFCA-14196CF5BE4F}" destId="{33874CB5-0284-4535-931B-BD4392F950A4}" srcOrd="1" destOrd="0" presId="urn:microsoft.com/office/officeart/2005/8/layout/hList1"/>
    <dgm:cxn modelId="{A9E347B7-6D4E-4A55-AAED-8EE100EA9B7A}" type="presParOf" srcId="{8AD80354-680C-46B5-ADF3-7C33D1D4635F}" destId="{65F0D570-4D31-4409-8A88-B76398051CEF}" srcOrd="1" destOrd="0" presId="urn:microsoft.com/office/officeart/2005/8/layout/hList1"/>
    <dgm:cxn modelId="{A25CF400-3DAA-4425-A59C-BD35BB02BD9A}" type="presParOf" srcId="{8AD80354-680C-46B5-ADF3-7C33D1D4635F}" destId="{8BA1A74A-25D5-4891-A242-0F53D8C9D5F9}" srcOrd="2" destOrd="0" presId="urn:microsoft.com/office/officeart/2005/8/layout/hList1"/>
    <dgm:cxn modelId="{F8BA3C1E-A248-4F9B-A573-DE7A7A1E412B}" type="presParOf" srcId="{8BA1A74A-25D5-4891-A242-0F53D8C9D5F9}" destId="{9092BE36-E917-428D-B083-0E8CBBA82C72}" srcOrd="0" destOrd="0" presId="urn:microsoft.com/office/officeart/2005/8/layout/hList1"/>
    <dgm:cxn modelId="{A85ECF80-0041-4AC7-AB1C-EDFC97E7E53B}" type="presParOf" srcId="{8BA1A74A-25D5-4891-A242-0F53D8C9D5F9}" destId="{D7C8E6E3-43A8-4E77-AB81-833AC32C4E3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0EE586-3978-4A4D-9D91-48F572D469C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316C3DB-9E87-4473-83DC-D103E40C0EFD}">
      <dgm:prSet/>
      <dgm:spPr/>
      <dgm:t>
        <a:bodyPr/>
        <a:lstStyle/>
        <a:p>
          <a:r>
            <a:rPr lang="en-US"/>
            <a:t>Each practice (even within a single organization) has different obstacles to performing AWVs</a:t>
          </a:r>
        </a:p>
      </dgm:t>
    </dgm:pt>
    <dgm:pt modelId="{695D6C8B-E327-4547-9464-8EC275E9F54B}" type="parTrans" cxnId="{F395C0E9-1907-4DBD-A78E-316E64588C19}">
      <dgm:prSet/>
      <dgm:spPr/>
      <dgm:t>
        <a:bodyPr/>
        <a:lstStyle/>
        <a:p>
          <a:endParaRPr lang="en-US"/>
        </a:p>
      </dgm:t>
    </dgm:pt>
    <dgm:pt modelId="{C171B1DD-B69F-40DE-B911-81922FA8D66F}" type="sibTrans" cxnId="{F395C0E9-1907-4DBD-A78E-316E64588C19}">
      <dgm:prSet/>
      <dgm:spPr/>
      <dgm:t>
        <a:bodyPr/>
        <a:lstStyle/>
        <a:p>
          <a:endParaRPr lang="en-US"/>
        </a:p>
      </dgm:t>
    </dgm:pt>
    <dgm:pt modelId="{CCB5F6E2-B302-47C1-A15B-83DD9398A30F}">
      <dgm:prSet/>
      <dgm:spPr/>
      <dgm:t>
        <a:bodyPr/>
        <a:lstStyle/>
        <a:p>
          <a:r>
            <a:rPr lang="en-US"/>
            <a:t>Patient priorities for AWVs are often at odds with Medicare stipulations for the visit</a:t>
          </a:r>
        </a:p>
      </dgm:t>
    </dgm:pt>
    <dgm:pt modelId="{1CB0A11D-94C0-4D8A-94B7-A9ECB5B918CB}" type="parTrans" cxnId="{4A055A73-6F97-4968-BC76-918301CDB661}">
      <dgm:prSet/>
      <dgm:spPr/>
      <dgm:t>
        <a:bodyPr/>
        <a:lstStyle/>
        <a:p>
          <a:endParaRPr lang="en-US"/>
        </a:p>
      </dgm:t>
    </dgm:pt>
    <dgm:pt modelId="{B350E639-4DA4-4B26-8716-E67F3E292294}" type="sibTrans" cxnId="{4A055A73-6F97-4968-BC76-918301CDB661}">
      <dgm:prSet/>
      <dgm:spPr/>
      <dgm:t>
        <a:bodyPr/>
        <a:lstStyle/>
        <a:p>
          <a:endParaRPr lang="en-US"/>
        </a:p>
      </dgm:t>
    </dgm:pt>
    <dgm:pt modelId="{8974C746-273A-4A6E-88AD-D86D61919DBA}">
      <dgm:prSet/>
      <dgm:spPr/>
      <dgm:t>
        <a:bodyPr/>
        <a:lstStyle/>
        <a:p>
          <a:r>
            <a:rPr lang="en-US"/>
            <a:t>Prevention is often a hard sell</a:t>
          </a:r>
        </a:p>
      </dgm:t>
    </dgm:pt>
    <dgm:pt modelId="{58E80CE1-3AA0-45DD-93B2-83415E3B904F}" type="parTrans" cxnId="{34782BFC-42B5-477A-AA8C-9D217B5A185F}">
      <dgm:prSet/>
      <dgm:spPr/>
      <dgm:t>
        <a:bodyPr/>
        <a:lstStyle/>
        <a:p>
          <a:endParaRPr lang="en-US"/>
        </a:p>
      </dgm:t>
    </dgm:pt>
    <dgm:pt modelId="{C5A97131-0657-4E57-806B-CD696DAC5272}" type="sibTrans" cxnId="{34782BFC-42B5-477A-AA8C-9D217B5A185F}">
      <dgm:prSet/>
      <dgm:spPr/>
      <dgm:t>
        <a:bodyPr/>
        <a:lstStyle/>
        <a:p>
          <a:endParaRPr lang="en-US"/>
        </a:p>
      </dgm:t>
    </dgm:pt>
    <dgm:pt modelId="{1C929B99-9D78-4530-9DB4-3023DB6D3727}" type="pres">
      <dgm:prSet presAssocID="{FE0EE586-3978-4A4D-9D91-48F572D469C8}" presName="vert0" presStyleCnt="0">
        <dgm:presLayoutVars>
          <dgm:dir/>
          <dgm:animOne val="branch"/>
          <dgm:animLvl val="lvl"/>
        </dgm:presLayoutVars>
      </dgm:prSet>
      <dgm:spPr/>
    </dgm:pt>
    <dgm:pt modelId="{7933051D-F7B6-4C18-96FC-A781BD557085}" type="pres">
      <dgm:prSet presAssocID="{D316C3DB-9E87-4473-83DC-D103E40C0EFD}" presName="thickLine" presStyleLbl="alignNode1" presStyleIdx="0" presStyleCnt="3"/>
      <dgm:spPr/>
    </dgm:pt>
    <dgm:pt modelId="{3D03C90A-2B72-4D7C-A39D-771DB23D08AD}" type="pres">
      <dgm:prSet presAssocID="{D316C3DB-9E87-4473-83DC-D103E40C0EFD}" presName="horz1" presStyleCnt="0"/>
      <dgm:spPr/>
    </dgm:pt>
    <dgm:pt modelId="{CB392CF4-371C-460F-9A19-6228504EA036}" type="pres">
      <dgm:prSet presAssocID="{D316C3DB-9E87-4473-83DC-D103E40C0EFD}" presName="tx1" presStyleLbl="revTx" presStyleIdx="0" presStyleCnt="3"/>
      <dgm:spPr/>
    </dgm:pt>
    <dgm:pt modelId="{383F3C4C-15C5-42B0-875C-DF579B34BA95}" type="pres">
      <dgm:prSet presAssocID="{D316C3DB-9E87-4473-83DC-D103E40C0EFD}" presName="vert1" presStyleCnt="0"/>
      <dgm:spPr/>
    </dgm:pt>
    <dgm:pt modelId="{3E82B515-BF21-415E-A4F4-7417EAC58843}" type="pres">
      <dgm:prSet presAssocID="{CCB5F6E2-B302-47C1-A15B-83DD9398A30F}" presName="thickLine" presStyleLbl="alignNode1" presStyleIdx="1" presStyleCnt="3"/>
      <dgm:spPr/>
    </dgm:pt>
    <dgm:pt modelId="{0A497CF5-04C7-444B-9D6F-264389BEEA5A}" type="pres">
      <dgm:prSet presAssocID="{CCB5F6E2-B302-47C1-A15B-83DD9398A30F}" presName="horz1" presStyleCnt="0"/>
      <dgm:spPr/>
    </dgm:pt>
    <dgm:pt modelId="{D4B115C0-7B5D-4CF2-B327-DAE97F0F13FB}" type="pres">
      <dgm:prSet presAssocID="{CCB5F6E2-B302-47C1-A15B-83DD9398A30F}" presName="tx1" presStyleLbl="revTx" presStyleIdx="1" presStyleCnt="3"/>
      <dgm:spPr/>
    </dgm:pt>
    <dgm:pt modelId="{D85B7DFB-80FC-4124-A3E8-49F1A307253C}" type="pres">
      <dgm:prSet presAssocID="{CCB5F6E2-B302-47C1-A15B-83DD9398A30F}" presName="vert1" presStyleCnt="0"/>
      <dgm:spPr/>
    </dgm:pt>
    <dgm:pt modelId="{EC4129EB-E985-4B59-871B-D13EEA65E861}" type="pres">
      <dgm:prSet presAssocID="{8974C746-273A-4A6E-88AD-D86D61919DBA}" presName="thickLine" presStyleLbl="alignNode1" presStyleIdx="2" presStyleCnt="3"/>
      <dgm:spPr/>
    </dgm:pt>
    <dgm:pt modelId="{574127C3-9EB2-4689-AFB7-8CC16C2CBD89}" type="pres">
      <dgm:prSet presAssocID="{8974C746-273A-4A6E-88AD-D86D61919DBA}" presName="horz1" presStyleCnt="0"/>
      <dgm:spPr/>
    </dgm:pt>
    <dgm:pt modelId="{2C777E54-41F3-4739-97EA-5226DDCB257F}" type="pres">
      <dgm:prSet presAssocID="{8974C746-273A-4A6E-88AD-D86D61919DBA}" presName="tx1" presStyleLbl="revTx" presStyleIdx="2" presStyleCnt="3"/>
      <dgm:spPr/>
    </dgm:pt>
    <dgm:pt modelId="{31ADB0FD-8E96-4E49-8786-1B031F2A3FD2}" type="pres">
      <dgm:prSet presAssocID="{8974C746-273A-4A6E-88AD-D86D61919DBA}" presName="vert1" presStyleCnt="0"/>
      <dgm:spPr/>
    </dgm:pt>
  </dgm:ptLst>
  <dgm:cxnLst>
    <dgm:cxn modelId="{555BA44A-6E16-4D4B-8C7E-CFED8A5C6185}" type="presOf" srcId="{CCB5F6E2-B302-47C1-A15B-83DD9398A30F}" destId="{D4B115C0-7B5D-4CF2-B327-DAE97F0F13FB}" srcOrd="0" destOrd="0" presId="urn:microsoft.com/office/officeart/2008/layout/LinedList"/>
    <dgm:cxn modelId="{4A055A73-6F97-4968-BC76-918301CDB661}" srcId="{FE0EE586-3978-4A4D-9D91-48F572D469C8}" destId="{CCB5F6E2-B302-47C1-A15B-83DD9398A30F}" srcOrd="1" destOrd="0" parTransId="{1CB0A11D-94C0-4D8A-94B7-A9ECB5B918CB}" sibTransId="{B350E639-4DA4-4B26-8716-E67F3E292294}"/>
    <dgm:cxn modelId="{D402D97D-82A9-447D-82FD-A261CE49160E}" type="presOf" srcId="{FE0EE586-3978-4A4D-9D91-48F572D469C8}" destId="{1C929B99-9D78-4530-9DB4-3023DB6D3727}" srcOrd="0" destOrd="0" presId="urn:microsoft.com/office/officeart/2008/layout/LinedList"/>
    <dgm:cxn modelId="{EF0B5E8A-04A9-4CAB-919B-90185944BDD5}" type="presOf" srcId="{D316C3DB-9E87-4473-83DC-D103E40C0EFD}" destId="{CB392CF4-371C-460F-9A19-6228504EA036}" srcOrd="0" destOrd="0" presId="urn:microsoft.com/office/officeart/2008/layout/LinedList"/>
    <dgm:cxn modelId="{F395C0E9-1907-4DBD-A78E-316E64588C19}" srcId="{FE0EE586-3978-4A4D-9D91-48F572D469C8}" destId="{D316C3DB-9E87-4473-83DC-D103E40C0EFD}" srcOrd="0" destOrd="0" parTransId="{695D6C8B-E327-4547-9464-8EC275E9F54B}" sibTransId="{C171B1DD-B69F-40DE-B911-81922FA8D66F}"/>
    <dgm:cxn modelId="{A017E8F2-20F4-41E4-B057-2F234BE7389F}" type="presOf" srcId="{8974C746-273A-4A6E-88AD-D86D61919DBA}" destId="{2C777E54-41F3-4739-97EA-5226DDCB257F}" srcOrd="0" destOrd="0" presId="urn:microsoft.com/office/officeart/2008/layout/LinedList"/>
    <dgm:cxn modelId="{34782BFC-42B5-477A-AA8C-9D217B5A185F}" srcId="{FE0EE586-3978-4A4D-9D91-48F572D469C8}" destId="{8974C746-273A-4A6E-88AD-D86D61919DBA}" srcOrd="2" destOrd="0" parTransId="{58E80CE1-3AA0-45DD-93B2-83415E3B904F}" sibTransId="{C5A97131-0657-4E57-806B-CD696DAC5272}"/>
    <dgm:cxn modelId="{417067A6-2306-43D1-B803-F48DA059AD95}" type="presParOf" srcId="{1C929B99-9D78-4530-9DB4-3023DB6D3727}" destId="{7933051D-F7B6-4C18-96FC-A781BD557085}" srcOrd="0" destOrd="0" presId="urn:microsoft.com/office/officeart/2008/layout/LinedList"/>
    <dgm:cxn modelId="{01809F24-AAA3-40FC-B366-7C916635E5D5}" type="presParOf" srcId="{1C929B99-9D78-4530-9DB4-3023DB6D3727}" destId="{3D03C90A-2B72-4D7C-A39D-771DB23D08AD}" srcOrd="1" destOrd="0" presId="urn:microsoft.com/office/officeart/2008/layout/LinedList"/>
    <dgm:cxn modelId="{32185873-EE99-43CD-85D4-BA263DACB1D2}" type="presParOf" srcId="{3D03C90A-2B72-4D7C-A39D-771DB23D08AD}" destId="{CB392CF4-371C-460F-9A19-6228504EA036}" srcOrd="0" destOrd="0" presId="urn:microsoft.com/office/officeart/2008/layout/LinedList"/>
    <dgm:cxn modelId="{85B47583-A0D1-4192-A5D4-F90F3E93FA7F}" type="presParOf" srcId="{3D03C90A-2B72-4D7C-A39D-771DB23D08AD}" destId="{383F3C4C-15C5-42B0-875C-DF579B34BA95}" srcOrd="1" destOrd="0" presId="urn:microsoft.com/office/officeart/2008/layout/LinedList"/>
    <dgm:cxn modelId="{69703CFC-F14B-4533-9B31-44D59589EE16}" type="presParOf" srcId="{1C929B99-9D78-4530-9DB4-3023DB6D3727}" destId="{3E82B515-BF21-415E-A4F4-7417EAC58843}" srcOrd="2" destOrd="0" presId="urn:microsoft.com/office/officeart/2008/layout/LinedList"/>
    <dgm:cxn modelId="{83E629C3-E9FF-42BF-A992-4687A608EF7C}" type="presParOf" srcId="{1C929B99-9D78-4530-9DB4-3023DB6D3727}" destId="{0A497CF5-04C7-444B-9D6F-264389BEEA5A}" srcOrd="3" destOrd="0" presId="urn:microsoft.com/office/officeart/2008/layout/LinedList"/>
    <dgm:cxn modelId="{0C1CF8EC-23D3-4244-AB19-641414F4052B}" type="presParOf" srcId="{0A497CF5-04C7-444B-9D6F-264389BEEA5A}" destId="{D4B115C0-7B5D-4CF2-B327-DAE97F0F13FB}" srcOrd="0" destOrd="0" presId="urn:microsoft.com/office/officeart/2008/layout/LinedList"/>
    <dgm:cxn modelId="{6D127E23-E20B-42DD-8113-AD8281475AD3}" type="presParOf" srcId="{0A497CF5-04C7-444B-9D6F-264389BEEA5A}" destId="{D85B7DFB-80FC-4124-A3E8-49F1A307253C}" srcOrd="1" destOrd="0" presId="urn:microsoft.com/office/officeart/2008/layout/LinedList"/>
    <dgm:cxn modelId="{3D0AA89F-289D-4DE9-B2CF-AFFB22ED5EFA}" type="presParOf" srcId="{1C929B99-9D78-4530-9DB4-3023DB6D3727}" destId="{EC4129EB-E985-4B59-871B-D13EEA65E861}" srcOrd="4" destOrd="0" presId="urn:microsoft.com/office/officeart/2008/layout/LinedList"/>
    <dgm:cxn modelId="{136C0BF3-2C81-42B4-894B-06C86541CE2B}" type="presParOf" srcId="{1C929B99-9D78-4530-9DB4-3023DB6D3727}" destId="{574127C3-9EB2-4689-AFB7-8CC16C2CBD89}" srcOrd="5" destOrd="0" presId="urn:microsoft.com/office/officeart/2008/layout/LinedList"/>
    <dgm:cxn modelId="{5C4FCE0C-8628-495E-B002-95914DFF5B96}" type="presParOf" srcId="{574127C3-9EB2-4689-AFB7-8CC16C2CBD89}" destId="{2C777E54-41F3-4739-97EA-5226DDCB257F}" srcOrd="0" destOrd="0" presId="urn:microsoft.com/office/officeart/2008/layout/LinedList"/>
    <dgm:cxn modelId="{E00DAE40-CBE0-43A1-92C6-A6D7224E3307}" type="presParOf" srcId="{574127C3-9EB2-4689-AFB7-8CC16C2CBD89}" destId="{31ADB0FD-8E96-4E49-8786-1B031F2A3FD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C6BCCE-6C77-4842-9F69-377BCB5343FF}"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66541A9B-D172-4C77-BE4D-EF77B4D637EA}">
      <dgm:prSet/>
      <dgm:spPr/>
      <dgm:t>
        <a:bodyPr/>
        <a:lstStyle/>
        <a:p>
          <a:r>
            <a:rPr lang="en-US" dirty="0"/>
            <a:t>Wilson Pace, MD (DARTNet Institute)</a:t>
          </a:r>
        </a:p>
      </dgm:t>
    </dgm:pt>
    <dgm:pt modelId="{D0DDB7B8-145F-4A5E-AC0F-59AF0A920AFB}" type="parTrans" cxnId="{BD56AA51-6211-49B3-A6F3-AE12CE149275}">
      <dgm:prSet/>
      <dgm:spPr/>
      <dgm:t>
        <a:bodyPr/>
        <a:lstStyle/>
        <a:p>
          <a:endParaRPr lang="en-US"/>
        </a:p>
      </dgm:t>
    </dgm:pt>
    <dgm:pt modelId="{9B6038D8-2EAD-49D1-BD4B-E3D111367F5D}" type="sibTrans" cxnId="{BD56AA51-6211-49B3-A6F3-AE12CE149275}">
      <dgm:prSet/>
      <dgm:spPr/>
      <dgm:t>
        <a:bodyPr/>
        <a:lstStyle/>
        <a:p>
          <a:endParaRPr lang="en-US"/>
        </a:p>
      </dgm:t>
    </dgm:pt>
    <dgm:pt modelId="{B0F6E0C0-3EF3-4516-AEA2-ADB573C478A0}">
      <dgm:prSet/>
      <dgm:spPr/>
      <dgm:t>
        <a:bodyPr/>
        <a:lstStyle/>
        <a:p>
          <a:r>
            <a:rPr lang="en-US" dirty="0"/>
            <a:t>Kurt Stange, MD, PhD (Case Western)</a:t>
          </a:r>
        </a:p>
      </dgm:t>
    </dgm:pt>
    <dgm:pt modelId="{9264490B-F8D3-4612-A091-F771EB0A3DE7}" type="parTrans" cxnId="{CABF6F82-0075-47DC-B9C4-06BF5C5A2997}">
      <dgm:prSet/>
      <dgm:spPr/>
      <dgm:t>
        <a:bodyPr/>
        <a:lstStyle/>
        <a:p>
          <a:endParaRPr lang="en-US"/>
        </a:p>
      </dgm:t>
    </dgm:pt>
    <dgm:pt modelId="{B993EF74-6128-4A22-B745-EEBAA94E9E55}" type="sibTrans" cxnId="{CABF6F82-0075-47DC-B9C4-06BF5C5A2997}">
      <dgm:prSet/>
      <dgm:spPr/>
      <dgm:t>
        <a:bodyPr/>
        <a:lstStyle/>
        <a:p>
          <a:endParaRPr lang="en-US"/>
        </a:p>
      </dgm:t>
    </dgm:pt>
    <dgm:pt modelId="{1C833DBE-9C51-44E6-8B3A-AE88ADA37380}">
      <dgm:prSet/>
      <dgm:spPr/>
      <dgm:t>
        <a:bodyPr/>
        <a:lstStyle/>
        <a:p>
          <a:r>
            <a:rPr lang="en-US"/>
            <a:t>Neil Wenger, MD, MPH (UCLA)</a:t>
          </a:r>
        </a:p>
      </dgm:t>
    </dgm:pt>
    <dgm:pt modelId="{D91EAC19-1490-48B1-B7BF-E8A4794F312C}" type="parTrans" cxnId="{A71ABE84-C162-4F1D-9040-3D223B099ED2}">
      <dgm:prSet/>
      <dgm:spPr/>
      <dgm:t>
        <a:bodyPr/>
        <a:lstStyle/>
        <a:p>
          <a:endParaRPr lang="en-US"/>
        </a:p>
      </dgm:t>
    </dgm:pt>
    <dgm:pt modelId="{667D393D-7AB9-4CDE-94B2-A37D1C4424C7}" type="sibTrans" cxnId="{A71ABE84-C162-4F1D-9040-3D223B099ED2}">
      <dgm:prSet/>
      <dgm:spPr/>
      <dgm:t>
        <a:bodyPr/>
        <a:lstStyle/>
        <a:p>
          <a:endParaRPr lang="en-US"/>
        </a:p>
      </dgm:t>
    </dgm:pt>
    <dgm:pt modelId="{14830ED3-8D60-4680-A1B2-8C181714F759}">
      <dgm:prSet/>
      <dgm:spPr/>
      <dgm:t>
        <a:bodyPr/>
        <a:lstStyle/>
        <a:p>
          <a:r>
            <a:rPr lang="en-US" dirty="0"/>
            <a:t>Chi-hong Tseng, PhD (UCLA)</a:t>
          </a:r>
        </a:p>
      </dgm:t>
    </dgm:pt>
    <dgm:pt modelId="{EB76993A-1D98-440E-BDEF-2538CFC50256}" type="parTrans" cxnId="{812870AE-7EFF-4C4D-BD47-B5A863B0514E}">
      <dgm:prSet/>
      <dgm:spPr/>
      <dgm:t>
        <a:bodyPr/>
        <a:lstStyle/>
        <a:p>
          <a:endParaRPr lang="en-US"/>
        </a:p>
      </dgm:t>
    </dgm:pt>
    <dgm:pt modelId="{740B8BE0-110B-4199-AF2A-AD0DF2437B48}" type="sibTrans" cxnId="{812870AE-7EFF-4C4D-BD47-B5A863B0514E}">
      <dgm:prSet/>
      <dgm:spPr/>
      <dgm:t>
        <a:bodyPr/>
        <a:lstStyle/>
        <a:p>
          <a:endParaRPr lang="en-US"/>
        </a:p>
      </dgm:t>
    </dgm:pt>
    <dgm:pt modelId="{B31B08BC-B268-4BC9-90D4-2BC802C33236}">
      <dgm:prSet/>
      <dgm:spPr/>
      <dgm:t>
        <a:bodyPr/>
        <a:lstStyle/>
        <a:p>
          <a:r>
            <a:rPr lang="en-US" dirty="0"/>
            <a:t>Jack Westfall, MD, MPH (DARTNet Institute)</a:t>
          </a:r>
        </a:p>
      </dgm:t>
    </dgm:pt>
    <dgm:pt modelId="{4D8EF77B-0F0D-472E-93AB-BED32920A538}" type="sibTrans" cxnId="{3420392B-C3FC-4970-AD4E-F2491F5A1E0A}">
      <dgm:prSet/>
      <dgm:spPr/>
      <dgm:t>
        <a:bodyPr/>
        <a:lstStyle/>
        <a:p>
          <a:endParaRPr lang="en-US"/>
        </a:p>
      </dgm:t>
    </dgm:pt>
    <dgm:pt modelId="{9F2D25D9-38D7-4160-8E30-D2CDA29E88FA}" type="parTrans" cxnId="{3420392B-C3FC-4970-AD4E-F2491F5A1E0A}">
      <dgm:prSet/>
      <dgm:spPr/>
      <dgm:t>
        <a:bodyPr/>
        <a:lstStyle/>
        <a:p>
          <a:endParaRPr lang="en-US"/>
        </a:p>
      </dgm:t>
    </dgm:pt>
    <dgm:pt modelId="{CB524E26-C2FD-40B7-982D-46BC9F07CDD0}" type="pres">
      <dgm:prSet presAssocID="{D4C6BCCE-6C77-4842-9F69-377BCB5343FF}" presName="vert0" presStyleCnt="0">
        <dgm:presLayoutVars>
          <dgm:dir/>
          <dgm:animOne val="branch"/>
          <dgm:animLvl val="lvl"/>
        </dgm:presLayoutVars>
      </dgm:prSet>
      <dgm:spPr/>
    </dgm:pt>
    <dgm:pt modelId="{A5FE98E1-ADE8-483E-A90D-F1D0A18F4981}" type="pres">
      <dgm:prSet presAssocID="{66541A9B-D172-4C77-BE4D-EF77B4D637EA}" presName="thickLine" presStyleLbl="alignNode1" presStyleIdx="0" presStyleCnt="5"/>
      <dgm:spPr/>
    </dgm:pt>
    <dgm:pt modelId="{6655D353-7F7B-493B-A3C2-C20298B4FC3D}" type="pres">
      <dgm:prSet presAssocID="{66541A9B-D172-4C77-BE4D-EF77B4D637EA}" presName="horz1" presStyleCnt="0"/>
      <dgm:spPr/>
    </dgm:pt>
    <dgm:pt modelId="{FA44690E-1151-41CF-A5E4-36E9E8851FC3}" type="pres">
      <dgm:prSet presAssocID="{66541A9B-D172-4C77-BE4D-EF77B4D637EA}" presName="tx1" presStyleLbl="revTx" presStyleIdx="0" presStyleCnt="5"/>
      <dgm:spPr/>
    </dgm:pt>
    <dgm:pt modelId="{B28995DD-F175-4832-90C8-204FF6B58969}" type="pres">
      <dgm:prSet presAssocID="{66541A9B-D172-4C77-BE4D-EF77B4D637EA}" presName="vert1" presStyleCnt="0"/>
      <dgm:spPr/>
    </dgm:pt>
    <dgm:pt modelId="{368BB216-19C6-4D58-B565-C902F9536716}" type="pres">
      <dgm:prSet presAssocID="{B0F6E0C0-3EF3-4516-AEA2-ADB573C478A0}" presName="thickLine" presStyleLbl="alignNode1" presStyleIdx="1" presStyleCnt="5"/>
      <dgm:spPr/>
    </dgm:pt>
    <dgm:pt modelId="{16627DA2-55D0-4109-A27E-6640D0B12B5C}" type="pres">
      <dgm:prSet presAssocID="{B0F6E0C0-3EF3-4516-AEA2-ADB573C478A0}" presName="horz1" presStyleCnt="0"/>
      <dgm:spPr/>
    </dgm:pt>
    <dgm:pt modelId="{52327B63-658B-4023-AFDE-2A2C5EC9025F}" type="pres">
      <dgm:prSet presAssocID="{B0F6E0C0-3EF3-4516-AEA2-ADB573C478A0}" presName="tx1" presStyleLbl="revTx" presStyleIdx="1" presStyleCnt="5"/>
      <dgm:spPr/>
    </dgm:pt>
    <dgm:pt modelId="{752CC257-3AF6-46C6-A3A5-469940EDBAE2}" type="pres">
      <dgm:prSet presAssocID="{B0F6E0C0-3EF3-4516-AEA2-ADB573C478A0}" presName="vert1" presStyleCnt="0"/>
      <dgm:spPr/>
    </dgm:pt>
    <dgm:pt modelId="{549F282E-1A25-4633-8400-308ADADD9EDA}" type="pres">
      <dgm:prSet presAssocID="{14830ED3-8D60-4680-A1B2-8C181714F759}" presName="thickLine" presStyleLbl="alignNode1" presStyleIdx="2" presStyleCnt="5"/>
      <dgm:spPr/>
    </dgm:pt>
    <dgm:pt modelId="{B7527382-0545-4D6F-B437-7EA5B8DDCF85}" type="pres">
      <dgm:prSet presAssocID="{14830ED3-8D60-4680-A1B2-8C181714F759}" presName="horz1" presStyleCnt="0"/>
      <dgm:spPr/>
    </dgm:pt>
    <dgm:pt modelId="{D0A5D2A7-66CB-4109-A2BE-6AF93E2AF7B2}" type="pres">
      <dgm:prSet presAssocID="{14830ED3-8D60-4680-A1B2-8C181714F759}" presName="tx1" presStyleLbl="revTx" presStyleIdx="2" presStyleCnt="5"/>
      <dgm:spPr/>
    </dgm:pt>
    <dgm:pt modelId="{0B5525E1-D951-4CB0-98EF-91DE926B2549}" type="pres">
      <dgm:prSet presAssocID="{14830ED3-8D60-4680-A1B2-8C181714F759}" presName="vert1" presStyleCnt="0"/>
      <dgm:spPr/>
    </dgm:pt>
    <dgm:pt modelId="{50A9BBB9-B0C5-4F29-9B7B-8F3FDC8C7A44}" type="pres">
      <dgm:prSet presAssocID="{1C833DBE-9C51-44E6-8B3A-AE88ADA37380}" presName="thickLine" presStyleLbl="alignNode1" presStyleIdx="3" presStyleCnt="5"/>
      <dgm:spPr/>
    </dgm:pt>
    <dgm:pt modelId="{35D79FAB-381F-4926-BBCE-D81BF5FF61C1}" type="pres">
      <dgm:prSet presAssocID="{1C833DBE-9C51-44E6-8B3A-AE88ADA37380}" presName="horz1" presStyleCnt="0"/>
      <dgm:spPr/>
    </dgm:pt>
    <dgm:pt modelId="{1C0C1243-527A-44B5-9C23-85D9D53C1DBF}" type="pres">
      <dgm:prSet presAssocID="{1C833DBE-9C51-44E6-8B3A-AE88ADA37380}" presName="tx1" presStyleLbl="revTx" presStyleIdx="3" presStyleCnt="5"/>
      <dgm:spPr/>
    </dgm:pt>
    <dgm:pt modelId="{3BB9912B-45E9-4904-8CE8-70E71B7373EB}" type="pres">
      <dgm:prSet presAssocID="{1C833DBE-9C51-44E6-8B3A-AE88ADA37380}" presName="vert1" presStyleCnt="0"/>
      <dgm:spPr/>
    </dgm:pt>
    <dgm:pt modelId="{73BDBB40-7314-4370-ADFB-4F4B1BA1EEAA}" type="pres">
      <dgm:prSet presAssocID="{B31B08BC-B268-4BC9-90D4-2BC802C33236}" presName="thickLine" presStyleLbl="alignNode1" presStyleIdx="4" presStyleCnt="5"/>
      <dgm:spPr/>
    </dgm:pt>
    <dgm:pt modelId="{E966C5F6-481B-42AB-B04E-F99795EDF4EE}" type="pres">
      <dgm:prSet presAssocID="{B31B08BC-B268-4BC9-90D4-2BC802C33236}" presName="horz1" presStyleCnt="0"/>
      <dgm:spPr/>
    </dgm:pt>
    <dgm:pt modelId="{E88E645F-C93D-4DF3-AAB6-36BDF7B4B1AA}" type="pres">
      <dgm:prSet presAssocID="{B31B08BC-B268-4BC9-90D4-2BC802C33236}" presName="tx1" presStyleLbl="revTx" presStyleIdx="4" presStyleCnt="5"/>
      <dgm:spPr/>
    </dgm:pt>
    <dgm:pt modelId="{9AA185CD-48D9-4EF1-82D7-5169630DCE89}" type="pres">
      <dgm:prSet presAssocID="{B31B08BC-B268-4BC9-90D4-2BC802C33236}" presName="vert1" presStyleCnt="0"/>
      <dgm:spPr/>
    </dgm:pt>
  </dgm:ptLst>
  <dgm:cxnLst>
    <dgm:cxn modelId="{CFD4132B-9948-4150-B506-E02B2D12D57A}" type="presOf" srcId="{D4C6BCCE-6C77-4842-9F69-377BCB5343FF}" destId="{CB524E26-C2FD-40B7-982D-46BC9F07CDD0}" srcOrd="0" destOrd="0" presId="urn:microsoft.com/office/officeart/2008/layout/LinedList"/>
    <dgm:cxn modelId="{3420392B-C3FC-4970-AD4E-F2491F5A1E0A}" srcId="{D4C6BCCE-6C77-4842-9F69-377BCB5343FF}" destId="{B31B08BC-B268-4BC9-90D4-2BC802C33236}" srcOrd="4" destOrd="0" parTransId="{9F2D25D9-38D7-4160-8E30-D2CDA29E88FA}" sibTransId="{4D8EF77B-0F0D-472E-93AB-BED32920A538}"/>
    <dgm:cxn modelId="{BAB7AA2C-17AC-4335-962A-F1E1BCA8182C}" type="presOf" srcId="{1C833DBE-9C51-44E6-8B3A-AE88ADA37380}" destId="{1C0C1243-527A-44B5-9C23-85D9D53C1DBF}" srcOrd="0" destOrd="0" presId="urn:microsoft.com/office/officeart/2008/layout/LinedList"/>
    <dgm:cxn modelId="{0A846C2D-D83F-44E2-9125-475D8B3FE295}" type="presOf" srcId="{14830ED3-8D60-4680-A1B2-8C181714F759}" destId="{D0A5D2A7-66CB-4109-A2BE-6AF93E2AF7B2}" srcOrd="0" destOrd="0" presId="urn:microsoft.com/office/officeart/2008/layout/LinedList"/>
    <dgm:cxn modelId="{BD56AA51-6211-49B3-A6F3-AE12CE149275}" srcId="{D4C6BCCE-6C77-4842-9F69-377BCB5343FF}" destId="{66541A9B-D172-4C77-BE4D-EF77B4D637EA}" srcOrd="0" destOrd="0" parTransId="{D0DDB7B8-145F-4A5E-AC0F-59AF0A920AFB}" sibTransId="{9B6038D8-2EAD-49D1-BD4B-E3D111367F5D}"/>
    <dgm:cxn modelId="{072C057B-C951-46D1-BB66-DCD58C3280BB}" type="presOf" srcId="{B31B08BC-B268-4BC9-90D4-2BC802C33236}" destId="{E88E645F-C93D-4DF3-AAB6-36BDF7B4B1AA}" srcOrd="0" destOrd="0" presId="urn:microsoft.com/office/officeart/2008/layout/LinedList"/>
    <dgm:cxn modelId="{CABF6F82-0075-47DC-B9C4-06BF5C5A2997}" srcId="{D4C6BCCE-6C77-4842-9F69-377BCB5343FF}" destId="{B0F6E0C0-3EF3-4516-AEA2-ADB573C478A0}" srcOrd="1" destOrd="0" parTransId="{9264490B-F8D3-4612-A091-F771EB0A3DE7}" sibTransId="{B993EF74-6128-4A22-B745-EEBAA94E9E55}"/>
    <dgm:cxn modelId="{A71ABE84-C162-4F1D-9040-3D223B099ED2}" srcId="{D4C6BCCE-6C77-4842-9F69-377BCB5343FF}" destId="{1C833DBE-9C51-44E6-8B3A-AE88ADA37380}" srcOrd="3" destOrd="0" parTransId="{D91EAC19-1490-48B1-B7BF-E8A4794F312C}" sibTransId="{667D393D-7AB9-4CDE-94B2-A37D1C4424C7}"/>
    <dgm:cxn modelId="{192806AD-BD0E-4557-8467-3A30237B4ECB}" type="presOf" srcId="{B0F6E0C0-3EF3-4516-AEA2-ADB573C478A0}" destId="{52327B63-658B-4023-AFDE-2A2C5EC9025F}" srcOrd="0" destOrd="0" presId="urn:microsoft.com/office/officeart/2008/layout/LinedList"/>
    <dgm:cxn modelId="{812870AE-7EFF-4C4D-BD47-B5A863B0514E}" srcId="{D4C6BCCE-6C77-4842-9F69-377BCB5343FF}" destId="{14830ED3-8D60-4680-A1B2-8C181714F759}" srcOrd="2" destOrd="0" parTransId="{EB76993A-1D98-440E-BDEF-2538CFC50256}" sibTransId="{740B8BE0-110B-4199-AF2A-AD0DF2437B48}"/>
    <dgm:cxn modelId="{338E78CE-34E5-471D-8ACD-2F8B624A73BE}" type="presOf" srcId="{66541A9B-D172-4C77-BE4D-EF77B4D637EA}" destId="{FA44690E-1151-41CF-A5E4-36E9E8851FC3}" srcOrd="0" destOrd="0" presId="urn:microsoft.com/office/officeart/2008/layout/LinedList"/>
    <dgm:cxn modelId="{1E76BA62-BF01-4814-B915-3FE429D47C34}" type="presParOf" srcId="{CB524E26-C2FD-40B7-982D-46BC9F07CDD0}" destId="{A5FE98E1-ADE8-483E-A90D-F1D0A18F4981}" srcOrd="0" destOrd="0" presId="urn:microsoft.com/office/officeart/2008/layout/LinedList"/>
    <dgm:cxn modelId="{F4932F2F-3889-4088-BE41-1A4D578C9B0C}" type="presParOf" srcId="{CB524E26-C2FD-40B7-982D-46BC9F07CDD0}" destId="{6655D353-7F7B-493B-A3C2-C20298B4FC3D}" srcOrd="1" destOrd="0" presId="urn:microsoft.com/office/officeart/2008/layout/LinedList"/>
    <dgm:cxn modelId="{FDA86CDF-5ECC-476A-A554-479A09F65B46}" type="presParOf" srcId="{6655D353-7F7B-493B-A3C2-C20298B4FC3D}" destId="{FA44690E-1151-41CF-A5E4-36E9E8851FC3}" srcOrd="0" destOrd="0" presId="urn:microsoft.com/office/officeart/2008/layout/LinedList"/>
    <dgm:cxn modelId="{84923276-E7B5-4A61-8C8E-F6E90598EB70}" type="presParOf" srcId="{6655D353-7F7B-493B-A3C2-C20298B4FC3D}" destId="{B28995DD-F175-4832-90C8-204FF6B58969}" srcOrd="1" destOrd="0" presId="urn:microsoft.com/office/officeart/2008/layout/LinedList"/>
    <dgm:cxn modelId="{B8AD5F83-07C1-40F8-B60E-EDA2DD2F00AA}" type="presParOf" srcId="{CB524E26-C2FD-40B7-982D-46BC9F07CDD0}" destId="{368BB216-19C6-4D58-B565-C902F9536716}" srcOrd="2" destOrd="0" presId="urn:microsoft.com/office/officeart/2008/layout/LinedList"/>
    <dgm:cxn modelId="{21134A68-8F13-4812-B24E-963EEFD750D9}" type="presParOf" srcId="{CB524E26-C2FD-40B7-982D-46BC9F07CDD0}" destId="{16627DA2-55D0-4109-A27E-6640D0B12B5C}" srcOrd="3" destOrd="0" presId="urn:microsoft.com/office/officeart/2008/layout/LinedList"/>
    <dgm:cxn modelId="{2BF6DE23-4D99-4EA2-8A65-DAEDDD43DA9A}" type="presParOf" srcId="{16627DA2-55D0-4109-A27E-6640D0B12B5C}" destId="{52327B63-658B-4023-AFDE-2A2C5EC9025F}" srcOrd="0" destOrd="0" presId="urn:microsoft.com/office/officeart/2008/layout/LinedList"/>
    <dgm:cxn modelId="{BC6D3366-E7B5-4BCB-B1D4-D811B9CA7935}" type="presParOf" srcId="{16627DA2-55D0-4109-A27E-6640D0B12B5C}" destId="{752CC257-3AF6-46C6-A3A5-469940EDBAE2}" srcOrd="1" destOrd="0" presId="urn:microsoft.com/office/officeart/2008/layout/LinedList"/>
    <dgm:cxn modelId="{B2D94479-59EA-49B9-AF98-079A54CF92D4}" type="presParOf" srcId="{CB524E26-C2FD-40B7-982D-46BC9F07CDD0}" destId="{549F282E-1A25-4633-8400-308ADADD9EDA}" srcOrd="4" destOrd="0" presId="urn:microsoft.com/office/officeart/2008/layout/LinedList"/>
    <dgm:cxn modelId="{E9B3B0EE-3A32-480E-876A-AF2276F70A49}" type="presParOf" srcId="{CB524E26-C2FD-40B7-982D-46BC9F07CDD0}" destId="{B7527382-0545-4D6F-B437-7EA5B8DDCF85}" srcOrd="5" destOrd="0" presId="urn:microsoft.com/office/officeart/2008/layout/LinedList"/>
    <dgm:cxn modelId="{B933230D-6963-4B91-9EAA-2064984A66AB}" type="presParOf" srcId="{B7527382-0545-4D6F-B437-7EA5B8DDCF85}" destId="{D0A5D2A7-66CB-4109-A2BE-6AF93E2AF7B2}" srcOrd="0" destOrd="0" presId="urn:microsoft.com/office/officeart/2008/layout/LinedList"/>
    <dgm:cxn modelId="{80CE8AC6-9E6A-476C-8F42-7B0B11ADF774}" type="presParOf" srcId="{B7527382-0545-4D6F-B437-7EA5B8DDCF85}" destId="{0B5525E1-D951-4CB0-98EF-91DE926B2549}" srcOrd="1" destOrd="0" presId="urn:microsoft.com/office/officeart/2008/layout/LinedList"/>
    <dgm:cxn modelId="{B2A07453-D435-4A45-AF0E-E38EA18C1322}" type="presParOf" srcId="{CB524E26-C2FD-40B7-982D-46BC9F07CDD0}" destId="{50A9BBB9-B0C5-4F29-9B7B-8F3FDC8C7A44}" srcOrd="6" destOrd="0" presId="urn:microsoft.com/office/officeart/2008/layout/LinedList"/>
    <dgm:cxn modelId="{51A5B83A-581D-44F7-9C5F-A48D9D8BCD2C}" type="presParOf" srcId="{CB524E26-C2FD-40B7-982D-46BC9F07CDD0}" destId="{35D79FAB-381F-4926-BBCE-D81BF5FF61C1}" srcOrd="7" destOrd="0" presId="urn:microsoft.com/office/officeart/2008/layout/LinedList"/>
    <dgm:cxn modelId="{DA27BB8E-ACFD-41BF-B3EB-1125F52DC4D1}" type="presParOf" srcId="{35D79FAB-381F-4926-BBCE-D81BF5FF61C1}" destId="{1C0C1243-527A-44B5-9C23-85D9D53C1DBF}" srcOrd="0" destOrd="0" presId="urn:microsoft.com/office/officeart/2008/layout/LinedList"/>
    <dgm:cxn modelId="{A5A14979-459A-44F5-B948-57DD8BCCB91F}" type="presParOf" srcId="{35D79FAB-381F-4926-BBCE-D81BF5FF61C1}" destId="{3BB9912B-45E9-4904-8CE8-70E71B7373EB}" srcOrd="1" destOrd="0" presId="urn:microsoft.com/office/officeart/2008/layout/LinedList"/>
    <dgm:cxn modelId="{BE481B67-C208-4FF7-BC74-0CD93D69E4B2}" type="presParOf" srcId="{CB524E26-C2FD-40B7-982D-46BC9F07CDD0}" destId="{73BDBB40-7314-4370-ADFB-4F4B1BA1EEAA}" srcOrd="8" destOrd="0" presId="urn:microsoft.com/office/officeart/2008/layout/LinedList"/>
    <dgm:cxn modelId="{CCA0D3D5-8B2D-4C2A-AB32-2BE4418AAB85}" type="presParOf" srcId="{CB524E26-C2FD-40B7-982D-46BC9F07CDD0}" destId="{E966C5F6-481B-42AB-B04E-F99795EDF4EE}" srcOrd="9" destOrd="0" presId="urn:microsoft.com/office/officeart/2008/layout/LinedList"/>
    <dgm:cxn modelId="{ED018590-EBC7-45F7-AA25-6B20241E433C}" type="presParOf" srcId="{E966C5F6-481B-42AB-B04E-F99795EDF4EE}" destId="{E88E645F-C93D-4DF3-AAB6-36BDF7B4B1AA}" srcOrd="0" destOrd="0" presId="urn:microsoft.com/office/officeart/2008/layout/LinedList"/>
    <dgm:cxn modelId="{C0DFB6DA-1E7D-4A7C-91A8-507D6AAC0778}" type="presParOf" srcId="{E966C5F6-481B-42AB-B04E-F99795EDF4EE}" destId="{9AA185CD-48D9-4EF1-82D7-5169630DCE8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E60B21-9F38-410B-BC39-A3028F94C832}"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30C6E1BF-D257-422C-8BB3-9FBDCFF0FB53}">
      <dgm:prSet/>
      <dgm:spPr/>
      <dgm:t>
        <a:bodyPr/>
        <a:lstStyle/>
        <a:p>
          <a:r>
            <a:rPr lang="en-US" dirty="0"/>
            <a:t>Comprehensive physical exam / Physical</a:t>
          </a:r>
        </a:p>
      </dgm:t>
    </dgm:pt>
    <dgm:pt modelId="{220F0101-4D74-490B-B332-128D5D938DA6}" type="parTrans" cxnId="{0C116E2E-5B25-4476-8FDD-41860FF5727A}">
      <dgm:prSet/>
      <dgm:spPr/>
      <dgm:t>
        <a:bodyPr/>
        <a:lstStyle/>
        <a:p>
          <a:endParaRPr lang="en-US"/>
        </a:p>
      </dgm:t>
    </dgm:pt>
    <dgm:pt modelId="{91337A2C-0A7D-430F-A1C2-5661FF708668}" type="sibTrans" cxnId="{0C116E2E-5B25-4476-8FDD-41860FF5727A}">
      <dgm:prSet/>
      <dgm:spPr/>
      <dgm:t>
        <a:bodyPr/>
        <a:lstStyle/>
        <a:p>
          <a:endParaRPr lang="en-US"/>
        </a:p>
      </dgm:t>
    </dgm:pt>
    <dgm:pt modelId="{36472D44-D73C-40D1-8F67-C61ED2E807F1}">
      <dgm:prSet/>
      <dgm:spPr/>
      <dgm:t>
        <a:bodyPr/>
        <a:lstStyle/>
        <a:p>
          <a:r>
            <a:rPr lang="en-US" dirty="0"/>
            <a:t>Preventive visit</a:t>
          </a:r>
        </a:p>
      </dgm:t>
    </dgm:pt>
    <dgm:pt modelId="{62D9C40C-1493-4E5B-AD4D-BA9DCFEB99C4}" type="parTrans" cxnId="{4D7CD1FF-71F2-4DF0-ADA0-36AD9EC45CE6}">
      <dgm:prSet/>
      <dgm:spPr/>
      <dgm:t>
        <a:bodyPr/>
        <a:lstStyle/>
        <a:p>
          <a:endParaRPr lang="en-US"/>
        </a:p>
      </dgm:t>
    </dgm:pt>
    <dgm:pt modelId="{179A70BF-5439-498B-896B-25D4EEE9C95A}" type="sibTrans" cxnId="{4D7CD1FF-71F2-4DF0-ADA0-36AD9EC45CE6}">
      <dgm:prSet/>
      <dgm:spPr/>
      <dgm:t>
        <a:bodyPr/>
        <a:lstStyle/>
        <a:p>
          <a:endParaRPr lang="en-US"/>
        </a:p>
      </dgm:t>
    </dgm:pt>
    <dgm:pt modelId="{FC314214-01CC-4BF5-877E-FAA4E5E668FD}">
      <dgm:prSet/>
      <dgm:spPr/>
      <dgm:t>
        <a:bodyPr/>
        <a:lstStyle/>
        <a:p>
          <a:r>
            <a:rPr lang="en-US" dirty="0"/>
            <a:t>Annual preventive wellness visit</a:t>
          </a:r>
        </a:p>
      </dgm:t>
    </dgm:pt>
    <dgm:pt modelId="{B5D76D16-33CF-4C7B-A9FF-5A2899F34BE0}" type="parTrans" cxnId="{592E3831-8768-483F-BA1C-9DBEDDF97FCA}">
      <dgm:prSet/>
      <dgm:spPr/>
      <dgm:t>
        <a:bodyPr/>
        <a:lstStyle/>
        <a:p>
          <a:endParaRPr lang="en-US"/>
        </a:p>
      </dgm:t>
    </dgm:pt>
    <dgm:pt modelId="{2BFE0833-81DB-4573-B0E8-ADB12E3A023D}" type="sibTrans" cxnId="{592E3831-8768-483F-BA1C-9DBEDDF97FCA}">
      <dgm:prSet/>
      <dgm:spPr/>
      <dgm:t>
        <a:bodyPr/>
        <a:lstStyle/>
        <a:p>
          <a:endParaRPr lang="en-US"/>
        </a:p>
      </dgm:t>
    </dgm:pt>
    <dgm:pt modelId="{4F133E4C-80EB-427B-BFBD-D71E9C2E60EF}">
      <dgm:prSet/>
      <dgm:spPr/>
      <dgm:t>
        <a:bodyPr/>
        <a:lstStyle/>
        <a:p>
          <a:r>
            <a:rPr lang="en-US" dirty="0"/>
            <a:t>Annual physical (exam)</a:t>
          </a:r>
        </a:p>
      </dgm:t>
    </dgm:pt>
    <dgm:pt modelId="{E4BBCB41-CFA9-4AEC-8054-F58A2578796E}" type="parTrans" cxnId="{A13E1530-0FBB-4D26-88B8-3EA4677EA856}">
      <dgm:prSet/>
      <dgm:spPr/>
      <dgm:t>
        <a:bodyPr/>
        <a:lstStyle/>
        <a:p>
          <a:endParaRPr lang="en-US"/>
        </a:p>
      </dgm:t>
    </dgm:pt>
    <dgm:pt modelId="{9C5596E1-AB63-4914-B3B7-28071BF9D6B6}" type="sibTrans" cxnId="{A13E1530-0FBB-4D26-88B8-3EA4677EA856}">
      <dgm:prSet/>
      <dgm:spPr/>
      <dgm:t>
        <a:bodyPr/>
        <a:lstStyle/>
        <a:p>
          <a:endParaRPr lang="en-US"/>
        </a:p>
      </dgm:t>
    </dgm:pt>
    <dgm:pt modelId="{27D9946E-CC87-4DF5-BF7E-0F219E94F705}">
      <dgm:prSet/>
      <dgm:spPr/>
      <dgm:t>
        <a:bodyPr/>
        <a:lstStyle/>
        <a:p>
          <a:r>
            <a:rPr lang="en-US" dirty="0"/>
            <a:t>Annual / yearly check up</a:t>
          </a:r>
        </a:p>
      </dgm:t>
    </dgm:pt>
    <dgm:pt modelId="{DF85C51A-30ED-4793-BF27-396D32B7F3C8}" type="parTrans" cxnId="{5F1D7EC6-415A-468E-932A-59C18F55D2D0}">
      <dgm:prSet/>
      <dgm:spPr/>
      <dgm:t>
        <a:bodyPr/>
        <a:lstStyle/>
        <a:p>
          <a:endParaRPr lang="en-US"/>
        </a:p>
      </dgm:t>
    </dgm:pt>
    <dgm:pt modelId="{7061EDAF-F027-4914-BB45-B995059501BD}" type="sibTrans" cxnId="{5F1D7EC6-415A-468E-932A-59C18F55D2D0}">
      <dgm:prSet/>
      <dgm:spPr/>
      <dgm:t>
        <a:bodyPr/>
        <a:lstStyle/>
        <a:p>
          <a:endParaRPr lang="en-US"/>
        </a:p>
      </dgm:t>
    </dgm:pt>
    <dgm:pt modelId="{3DD04CFC-DEC4-4284-9BC4-24566A294460}">
      <dgm:prSet/>
      <dgm:spPr/>
      <dgm:t>
        <a:bodyPr/>
        <a:lstStyle/>
        <a:p>
          <a:r>
            <a:rPr lang="en-US" dirty="0"/>
            <a:t>Well woman exam</a:t>
          </a:r>
        </a:p>
      </dgm:t>
    </dgm:pt>
    <dgm:pt modelId="{ABCA8247-17BC-46BA-828E-A68F5D18B638}" type="parTrans" cxnId="{09D51D53-6FB1-45CC-9763-D7BA40C7745B}">
      <dgm:prSet/>
      <dgm:spPr/>
      <dgm:t>
        <a:bodyPr/>
        <a:lstStyle/>
        <a:p>
          <a:endParaRPr lang="en-US"/>
        </a:p>
      </dgm:t>
    </dgm:pt>
    <dgm:pt modelId="{03EC103F-B76F-4B03-BD87-6F6866EB3475}" type="sibTrans" cxnId="{09D51D53-6FB1-45CC-9763-D7BA40C7745B}">
      <dgm:prSet/>
      <dgm:spPr/>
      <dgm:t>
        <a:bodyPr/>
        <a:lstStyle/>
        <a:p>
          <a:endParaRPr lang="en-US"/>
        </a:p>
      </dgm:t>
    </dgm:pt>
    <dgm:pt modelId="{5AFB399F-85AF-4A56-8678-3B1F54B4553F}">
      <dgm:prSet/>
      <dgm:spPr/>
      <dgm:t>
        <a:bodyPr/>
        <a:lstStyle/>
        <a:p>
          <a:r>
            <a:rPr lang="en-US" dirty="0"/>
            <a:t>Annual Wellness Visit (AWV)</a:t>
          </a:r>
        </a:p>
      </dgm:t>
    </dgm:pt>
    <dgm:pt modelId="{27FA90B7-750A-4CD5-BCEF-62B0393B8C7F}" type="parTrans" cxnId="{BE271BD9-5D3E-43EA-85DC-8FA097DE32DD}">
      <dgm:prSet/>
      <dgm:spPr/>
      <dgm:t>
        <a:bodyPr/>
        <a:lstStyle/>
        <a:p>
          <a:endParaRPr lang="en-US"/>
        </a:p>
      </dgm:t>
    </dgm:pt>
    <dgm:pt modelId="{024D205C-D7FE-4FDA-810F-DB5CD87E9571}" type="sibTrans" cxnId="{BE271BD9-5D3E-43EA-85DC-8FA097DE32DD}">
      <dgm:prSet/>
      <dgm:spPr/>
      <dgm:t>
        <a:bodyPr/>
        <a:lstStyle/>
        <a:p>
          <a:endParaRPr lang="en-US"/>
        </a:p>
      </dgm:t>
    </dgm:pt>
    <dgm:pt modelId="{C2345B4F-F7E0-4366-9B7F-E912165FD4CB}">
      <dgm:prSet/>
      <dgm:spPr/>
      <dgm:t>
        <a:bodyPr/>
        <a:lstStyle/>
        <a:p>
          <a:r>
            <a:rPr lang="en-US" dirty="0"/>
            <a:t>Medicare Wellness Visit (MWV)</a:t>
          </a:r>
        </a:p>
      </dgm:t>
    </dgm:pt>
    <dgm:pt modelId="{F22BCB20-A683-43AC-B9B8-3CF202941C20}" type="parTrans" cxnId="{EDC74802-6547-4A9A-A950-29A6A381FB71}">
      <dgm:prSet/>
      <dgm:spPr/>
      <dgm:t>
        <a:bodyPr/>
        <a:lstStyle/>
        <a:p>
          <a:endParaRPr lang="en-US"/>
        </a:p>
      </dgm:t>
    </dgm:pt>
    <dgm:pt modelId="{3A6FF1EF-FA03-40B2-9758-32ED25054F38}" type="sibTrans" cxnId="{EDC74802-6547-4A9A-A950-29A6A381FB71}">
      <dgm:prSet/>
      <dgm:spPr/>
      <dgm:t>
        <a:bodyPr/>
        <a:lstStyle/>
        <a:p>
          <a:endParaRPr lang="en-US"/>
        </a:p>
      </dgm:t>
    </dgm:pt>
    <dgm:pt modelId="{B5BEF542-7B35-4186-B66C-367944259416}" type="pres">
      <dgm:prSet presAssocID="{FFE60B21-9F38-410B-BC39-A3028F94C832}" presName="vert0" presStyleCnt="0">
        <dgm:presLayoutVars>
          <dgm:dir/>
          <dgm:animOne val="branch"/>
          <dgm:animLvl val="lvl"/>
        </dgm:presLayoutVars>
      </dgm:prSet>
      <dgm:spPr/>
    </dgm:pt>
    <dgm:pt modelId="{876AD658-DFDA-4AC1-BA80-6244178D0092}" type="pres">
      <dgm:prSet presAssocID="{30C6E1BF-D257-422C-8BB3-9FBDCFF0FB53}" presName="thickLine" presStyleLbl="alignNode1" presStyleIdx="0" presStyleCnt="8"/>
      <dgm:spPr/>
    </dgm:pt>
    <dgm:pt modelId="{D9693A4B-B078-4103-9B49-10E59A192E03}" type="pres">
      <dgm:prSet presAssocID="{30C6E1BF-D257-422C-8BB3-9FBDCFF0FB53}" presName="horz1" presStyleCnt="0"/>
      <dgm:spPr/>
    </dgm:pt>
    <dgm:pt modelId="{D5C9AD10-10A3-4B37-9A69-CA92F398B50A}" type="pres">
      <dgm:prSet presAssocID="{30C6E1BF-D257-422C-8BB3-9FBDCFF0FB53}" presName="tx1" presStyleLbl="revTx" presStyleIdx="0" presStyleCnt="8"/>
      <dgm:spPr/>
    </dgm:pt>
    <dgm:pt modelId="{B11E3472-DFC5-4EC9-9DBA-F128BE08138C}" type="pres">
      <dgm:prSet presAssocID="{30C6E1BF-D257-422C-8BB3-9FBDCFF0FB53}" presName="vert1" presStyleCnt="0"/>
      <dgm:spPr/>
    </dgm:pt>
    <dgm:pt modelId="{20EBF9E1-C677-43BD-ABD6-0DC0AA6BF044}" type="pres">
      <dgm:prSet presAssocID="{36472D44-D73C-40D1-8F67-C61ED2E807F1}" presName="thickLine" presStyleLbl="alignNode1" presStyleIdx="1" presStyleCnt="8"/>
      <dgm:spPr/>
    </dgm:pt>
    <dgm:pt modelId="{C0816AD6-EF24-4486-9FA3-DAC18104796E}" type="pres">
      <dgm:prSet presAssocID="{36472D44-D73C-40D1-8F67-C61ED2E807F1}" presName="horz1" presStyleCnt="0"/>
      <dgm:spPr/>
    </dgm:pt>
    <dgm:pt modelId="{2C32CB55-891D-49DE-87D5-D05190BEEB68}" type="pres">
      <dgm:prSet presAssocID="{36472D44-D73C-40D1-8F67-C61ED2E807F1}" presName="tx1" presStyleLbl="revTx" presStyleIdx="1" presStyleCnt="8"/>
      <dgm:spPr/>
    </dgm:pt>
    <dgm:pt modelId="{51AE4004-A9F3-41EC-BA01-F6327480D76B}" type="pres">
      <dgm:prSet presAssocID="{36472D44-D73C-40D1-8F67-C61ED2E807F1}" presName="vert1" presStyleCnt="0"/>
      <dgm:spPr/>
    </dgm:pt>
    <dgm:pt modelId="{5C7FE409-0129-484D-A4BE-678E1E9B5128}" type="pres">
      <dgm:prSet presAssocID="{FC314214-01CC-4BF5-877E-FAA4E5E668FD}" presName="thickLine" presStyleLbl="alignNode1" presStyleIdx="2" presStyleCnt="8"/>
      <dgm:spPr/>
    </dgm:pt>
    <dgm:pt modelId="{F4B02AC5-FFCD-43BB-98B7-26F409025100}" type="pres">
      <dgm:prSet presAssocID="{FC314214-01CC-4BF5-877E-FAA4E5E668FD}" presName="horz1" presStyleCnt="0"/>
      <dgm:spPr/>
    </dgm:pt>
    <dgm:pt modelId="{B31CAC14-7E9A-485D-97A6-ED7BA077A5BD}" type="pres">
      <dgm:prSet presAssocID="{FC314214-01CC-4BF5-877E-FAA4E5E668FD}" presName="tx1" presStyleLbl="revTx" presStyleIdx="2" presStyleCnt="8"/>
      <dgm:spPr/>
    </dgm:pt>
    <dgm:pt modelId="{AA04415F-920D-417B-B1EA-441CBC9F7B31}" type="pres">
      <dgm:prSet presAssocID="{FC314214-01CC-4BF5-877E-FAA4E5E668FD}" presName="vert1" presStyleCnt="0"/>
      <dgm:spPr/>
    </dgm:pt>
    <dgm:pt modelId="{BBBAA8A9-9A81-4867-86A7-A2DB32069FB9}" type="pres">
      <dgm:prSet presAssocID="{4F133E4C-80EB-427B-BFBD-D71E9C2E60EF}" presName="thickLine" presStyleLbl="alignNode1" presStyleIdx="3" presStyleCnt="8"/>
      <dgm:spPr/>
    </dgm:pt>
    <dgm:pt modelId="{5FACB2FF-BFAE-4FA2-AD03-6F229075B704}" type="pres">
      <dgm:prSet presAssocID="{4F133E4C-80EB-427B-BFBD-D71E9C2E60EF}" presName="horz1" presStyleCnt="0"/>
      <dgm:spPr/>
    </dgm:pt>
    <dgm:pt modelId="{6786CAA3-38ED-44B5-9A23-4A45325BACDC}" type="pres">
      <dgm:prSet presAssocID="{4F133E4C-80EB-427B-BFBD-D71E9C2E60EF}" presName="tx1" presStyleLbl="revTx" presStyleIdx="3" presStyleCnt="8"/>
      <dgm:spPr/>
    </dgm:pt>
    <dgm:pt modelId="{6019C5BB-1CCF-41F4-A8D7-A51CD436E7F1}" type="pres">
      <dgm:prSet presAssocID="{4F133E4C-80EB-427B-BFBD-D71E9C2E60EF}" presName="vert1" presStyleCnt="0"/>
      <dgm:spPr/>
    </dgm:pt>
    <dgm:pt modelId="{D08D60AD-9D11-4487-83D4-F8018F5AEA26}" type="pres">
      <dgm:prSet presAssocID="{27D9946E-CC87-4DF5-BF7E-0F219E94F705}" presName="thickLine" presStyleLbl="alignNode1" presStyleIdx="4" presStyleCnt="8"/>
      <dgm:spPr/>
    </dgm:pt>
    <dgm:pt modelId="{00FA47A8-A4F5-4552-BAEC-97C7EBD4DD9D}" type="pres">
      <dgm:prSet presAssocID="{27D9946E-CC87-4DF5-BF7E-0F219E94F705}" presName="horz1" presStyleCnt="0"/>
      <dgm:spPr/>
    </dgm:pt>
    <dgm:pt modelId="{FC74E06F-F767-499A-A162-D425F930C3C2}" type="pres">
      <dgm:prSet presAssocID="{27D9946E-CC87-4DF5-BF7E-0F219E94F705}" presName="tx1" presStyleLbl="revTx" presStyleIdx="4" presStyleCnt="8"/>
      <dgm:spPr/>
    </dgm:pt>
    <dgm:pt modelId="{8D9CEF5A-727A-42D5-AF6B-2F491410FA5B}" type="pres">
      <dgm:prSet presAssocID="{27D9946E-CC87-4DF5-BF7E-0F219E94F705}" presName="vert1" presStyleCnt="0"/>
      <dgm:spPr/>
    </dgm:pt>
    <dgm:pt modelId="{C142189D-175E-4C75-8463-45807BECB9E3}" type="pres">
      <dgm:prSet presAssocID="{3DD04CFC-DEC4-4284-9BC4-24566A294460}" presName="thickLine" presStyleLbl="alignNode1" presStyleIdx="5" presStyleCnt="8"/>
      <dgm:spPr/>
    </dgm:pt>
    <dgm:pt modelId="{5895BF9B-AC6C-42E1-BB4A-292D66B9B7FF}" type="pres">
      <dgm:prSet presAssocID="{3DD04CFC-DEC4-4284-9BC4-24566A294460}" presName="horz1" presStyleCnt="0"/>
      <dgm:spPr/>
    </dgm:pt>
    <dgm:pt modelId="{A8D1F7AC-53F6-433D-A96F-CC840343A912}" type="pres">
      <dgm:prSet presAssocID="{3DD04CFC-DEC4-4284-9BC4-24566A294460}" presName="tx1" presStyleLbl="revTx" presStyleIdx="5" presStyleCnt="8"/>
      <dgm:spPr/>
    </dgm:pt>
    <dgm:pt modelId="{CA3F8306-D072-4155-94CB-AF6D7D99BF87}" type="pres">
      <dgm:prSet presAssocID="{3DD04CFC-DEC4-4284-9BC4-24566A294460}" presName="vert1" presStyleCnt="0"/>
      <dgm:spPr/>
    </dgm:pt>
    <dgm:pt modelId="{194B2426-98C8-4E0C-B059-B7B556E2B360}" type="pres">
      <dgm:prSet presAssocID="{5AFB399F-85AF-4A56-8678-3B1F54B4553F}" presName="thickLine" presStyleLbl="alignNode1" presStyleIdx="6" presStyleCnt="8"/>
      <dgm:spPr/>
    </dgm:pt>
    <dgm:pt modelId="{8FEC27E8-F059-46E3-A2F6-590260604F57}" type="pres">
      <dgm:prSet presAssocID="{5AFB399F-85AF-4A56-8678-3B1F54B4553F}" presName="horz1" presStyleCnt="0"/>
      <dgm:spPr/>
    </dgm:pt>
    <dgm:pt modelId="{F76DA1D4-95DD-4B56-B139-AE3E859A1D18}" type="pres">
      <dgm:prSet presAssocID="{5AFB399F-85AF-4A56-8678-3B1F54B4553F}" presName="tx1" presStyleLbl="revTx" presStyleIdx="6" presStyleCnt="8"/>
      <dgm:spPr/>
    </dgm:pt>
    <dgm:pt modelId="{0EA82620-93D0-4E88-850F-4FD473ED061E}" type="pres">
      <dgm:prSet presAssocID="{5AFB399F-85AF-4A56-8678-3B1F54B4553F}" presName="vert1" presStyleCnt="0"/>
      <dgm:spPr/>
    </dgm:pt>
    <dgm:pt modelId="{E286537B-DB4D-4E56-909E-7CCC8E17C96E}" type="pres">
      <dgm:prSet presAssocID="{C2345B4F-F7E0-4366-9B7F-E912165FD4CB}" presName="thickLine" presStyleLbl="alignNode1" presStyleIdx="7" presStyleCnt="8"/>
      <dgm:spPr/>
    </dgm:pt>
    <dgm:pt modelId="{69CD421B-2FAF-47E9-8207-9FFCE90C8031}" type="pres">
      <dgm:prSet presAssocID="{C2345B4F-F7E0-4366-9B7F-E912165FD4CB}" presName="horz1" presStyleCnt="0"/>
      <dgm:spPr/>
    </dgm:pt>
    <dgm:pt modelId="{A1A87865-B34D-4C1A-AFF3-A6AD423072AB}" type="pres">
      <dgm:prSet presAssocID="{C2345B4F-F7E0-4366-9B7F-E912165FD4CB}" presName="tx1" presStyleLbl="revTx" presStyleIdx="7" presStyleCnt="8"/>
      <dgm:spPr/>
    </dgm:pt>
    <dgm:pt modelId="{D0CB5D25-DC23-47DC-90FA-889FDDFF81FF}" type="pres">
      <dgm:prSet presAssocID="{C2345B4F-F7E0-4366-9B7F-E912165FD4CB}" presName="vert1" presStyleCnt="0"/>
      <dgm:spPr/>
    </dgm:pt>
  </dgm:ptLst>
  <dgm:cxnLst>
    <dgm:cxn modelId="{EDC74802-6547-4A9A-A950-29A6A381FB71}" srcId="{FFE60B21-9F38-410B-BC39-A3028F94C832}" destId="{C2345B4F-F7E0-4366-9B7F-E912165FD4CB}" srcOrd="7" destOrd="0" parTransId="{F22BCB20-A683-43AC-B9B8-3CF202941C20}" sibTransId="{3A6FF1EF-FA03-40B2-9758-32ED25054F38}"/>
    <dgm:cxn modelId="{D30F7213-2175-48CA-8BA1-85EA73C3F14B}" type="presOf" srcId="{30C6E1BF-D257-422C-8BB3-9FBDCFF0FB53}" destId="{D5C9AD10-10A3-4B37-9A69-CA92F398B50A}" srcOrd="0" destOrd="0" presId="urn:microsoft.com/office/officeart/2008/layout/LinedList"/>
    <dgm:cxn modelId="{0C116E2E-5B25-4476-8FDD-41860FF5727A}" srcId="{FFE60B21-9F38-410B-BC39-A3028F94C832}" destId="{30C6E1BF-D257-422C-8BB3-9FBDCFF0FB53}" srcOrd="0" destOrd="0" parTransId="{220F0101-4D74-490B-B332-128D5D938DA6}" sibTransId="{91337A2C-0A7D-430F-A1C2-5661FF708668}"/>
    <dgm:cxn modelId="{A13E1530-0FBB-4D26-88B8-3EA4677EA856}" srcId="{FFE60B21-9F38-410B-BC39-A3028F94C832}" destId="{4F133E4C-80EB-427B-BFBD-D71E9C2E60EF}" srcOrd="3" destOrd="0" parTransId="{E4BBCB41-CFA9-4AEC-8054-F58A2578796E}" sibTransId="{9C5596E1-AB63-4914-B3B7-28071BF9D6B6}"/>
    <dgm:cxn modelId="{592E3831-8768-483F-BA1C-9DBEDDF97FCA}" srcId="{FFE60B21-9F38-410B-BC39-A3028F94C832}" destId="{FC314214-01CC-4BF5-877E-FAA4E5E668FD}" srcOrd="2" destOrd="0" parTransId="{B5D76D16-33CF-4C7B-A9FF-5A2899F34BE0}" sibTransId="{2BFE0833-81DB-4573-B0E8-ADB12E3A023D}"/>
    <dgm:cxn modelId="{72F44C50-098B-4748-88EF-1B9E3E6265C9}" type="presOf" srcId="{C2345B4F-F7E0-4366-9B7F-E912165FD4CB}" destId="{A1A87865-B34D-4C1A-AFF3-A6AD423072AB}" srcOrd="0" destOrd="0" presId="urn:microsoft.com/office/officeart/2008/layout/LinedList"/>
    <dgm:cxn modelId="{DC076E72-2149-48E6-AED7-8E576B16A06F}" type="presOf" srcId="{4F133E4C-80EB-427B-BFBD-D71E9C2E60EF}" destId="{6786CAA3-38ED-44B5-9A23-4A45325BACDC}" srcOrd="0" destOrd="0" presId="urn:microsoft.com/office/officeart/2008/layout/LinedList"/>
    <dgm:cxn modelId="{09D51D53-6FB1-45CC-9763-D7BA40C7745B}" srcId="{FFE60B21-9F38-410B-BC39-A3028F94C832}" destId="{3DD04CFC-DEC4-4284-9BC4-24566A294460}" srcOrd="5" destOrd="0" parTransId="{ABCA8247-17BC-46BA-828E-A68F5D18B638}" sibTransId="{03EC103F-B76F-4B03-BD87-6F6866EB3475}"/>
    <dgm:cxn modelId="{8ED42B80-B9A5-42EB-9D3E-0C287D003AF8}" type="presOf" srcId="{FC314214-01CC-4BF5-877E-FAA4E5E668FD}" destId="{B31CAC14-7E9A-485D-97A6-ED7BA077A5BD}" srcOrd="0" destOrd="0" presId="urn:microsoft.com/office/officeart/2008/layout/LinedList"/>
    <dgm:cxn modelId="{DB4B8EB6-0761-490C-ACFD-7703BC0790D6}" type="presOf" srcId="{FFE60B21-9F38-410B-BC39-A3028F94C832}" destId="{B5BEF542-7B35-4186-B66C-367944259416}" srcOrd="0" destOrd="0" presId="urn:microsoft.com/office/officeart/2008/layout/LinedList"/>
    <dgm:cxn modelId="{01A38DC5-4296-480C-9759-DD985CB22223}" type="presOf" srcId="{5AFB399F-85AF-4A56-8678-3B1F54B4553F}" destId="{F76DA1D4-95DD-4B56-B139-AE3E859A1D18}" srcOrd="0" destOrd="0" presId="urn:microsoft.com/office/officeart/2008/layout/LinedList"/>
    <dgm:cxn modelId="{5F1D7EC6-415A-468E-932A-59C18F55D2D0}" srcId="{FFE60B21-9F38-410B-BC39-A3028F94C832}" destId="{27D9946E-CC87-4DF5-BF7E-0F219E94F705}" srcOrd="4" destOrd="0" parTransId="{DF85C51A-30ED-4793-BF27-396D32B7F3C8}" sibTransId="{7061EDAF-F027-4914-BB45-B995059501BD}"/>
    <dgm:cxn modelId="{BC18FBD0-5B02-44DC-B7F3-D8A960796217}" type="presOf" srcId="{36472D44-D73C-40D1-8F67-C61ED2E807F1}" destId="{2C32CB55-891D-49DE-87D5-D05190BEEB68}" srcOrd="0" destOrd="0" presId="urn:microsoft.com/office/officeart/2008/layout/LinedList"/>
    <dgm:cxn modelId="{BE271BD9-5D3E-43EA-85DC-8FA097DE32DD}" srcId="{FFE60B21-9F38-410B-BC39-A3028F94C832}" destId="{5AFB399F-85AF-4A56-8678-3B1F54B4553F}" srcOrd="6" destOrd="0" parTransId="{27FA90B7-750A-4CD5-BCEF-62B0393B8C7F}" sibTransId="{024D205C-D7FE-4FDA-810F-DB5CD87E9571}"/>
    <dgm:cxn modelId="{FE85A5E4-BD53-4C51-B937-7C53E2CD68FD}" type="presOf" srcId="{27D9946E-CC87-4DF5-BF7E-0F219E94F705}" destId="{FC74E06F-F767-499A-A162-D425F930C3C2}" srcOrd="0" destOrd="0" presId="urn:microsoft.com/office/officeart/2008/layout/LinedList"/>
    <dgm:cxn modelId="{D55376EA-F6FB-4CD4-B7BB-C73AFFAB4604}" type="presOf" srcId="{3DD04CFC-DEC4-4284-9BC4-24566A294460}" destId="{A8D1F7AC-53F6-433D-A96F-CC840343A912}" srcOrd="0" destOrd="0" presId="urn:microsoft.com/office/officeart/2008/layout/LinedList"/>
    <dgm:cxn modelId="{4D7CD1FF-71F2-4DF0-ADA0-36AD9EC45CE6}" srcId="{FFE60B21-9F38-410B-BC39-A3028F94C832}" destId="{36472D44-D73C-40D1-8F67-C61ED2E807F1}" srcOrd="1" destOrd="0" parTransId="{62D9C40C-1493-4E5B-AD4D-BA9DCFEB99C4}" sibTransId="{179A70BF-5439-498B-896B-25D4EEE9C95A}"/>
    <dgm:cxn modelId="{0029EDB2-8E54-465D-9461-8C25A5B894A8}" type="presParOf" srcId="{B5BEF542-7B35-4186-B66C-367944259416}" destId="{876AD658-DFDA-4AC1-BA80-6244178D0092}" srcOrd="0" destOrd="0" presId="urn:microsoft.com/office/officeart/2008/layout/LinedList"/>
    <dgm:cxn modelId="{AEF66DD3-73AE-44ED-931C-651B98DB8122}" type="presParOf" srcId="{B5BEF542-7B35-4186-B66C-367944259416}" destId="{D9693A4B-B078-4103-9B49-10E59A192E03}" srcOrd="1" destOrd="0" presId="urn:microsoft.com/office/officeart/2008/layout/LinedList"/>
    <dgm:cxn modelId="{E3B1F29F-AADD-489A-B5A9-752B02546878}" type="presParOf" srcId="{D9693A4B-B078-4103-9B49-10E59A192E03}" destId="{D5C9AD10-10A3-4B37-9A69-CA92F398B50A}" srcOrd="0" destOrd="0" presId="urn:microsoft.com/office/officeart/2008/layout/LinedList"/>
    <dgm:cxn modelId="{F7B5FCC0-71C1-419C-8988-D006B3426050}" type="presParOf" srcId="{D9693A4B-B078-4103-9B49-10E59A192E03}" destId="{B11E3472-DFC5-4EC9-9DBA-F128BE08138C}" srcOrd="1" destOrd="0" presId="urn:microsoft.com/office/officeart/2008/layout/LinedList"/>
    <dgm:cxn modelId="{1C9629BF-A569-41A3-955A-E3727C21971B}" type="presParOf" srcId="{B5BEF542-7B35-4186-B66C-367944259416}" destId="{20EBF9E1-C677-43BD-ABD6-0DC0AA6BF044}" srcOrd="2" destOrd="0" presId="urn:microsoft.com/office/officeart/2008/layout/LinedList"/>
    <dgm:cxn modelId="{CE7FD7B4-2DB4-4889-9510-852C40B7B87F}" type="presParOf" srcId="{B5BEF542-7B35-4186-B66C-367944259416}" destId="{C0816AD6-EF24-4486-9FA3-DAC18104796E}" srcOrd="3" destOrd="0" presId="urn:microsoft.com/office/officeart/2008/layout/LinedList"/>
    <dgm:cxn modelId="{F6A29D2A-7EA1-4D66-897B-88C698237A54}" type="presParOf" srcId="{C0816AD6-EF24-4486-9FA3-DAC18104796E}" destId="{2C32CB55-891D-49DE-87D5-D05190BEEB68}" srcOrd="0" destOrd="0" presId="urn:microsoft.com/office/officeart/2008/layout/LinedList"/>
    <dgm:cxn modelId="{3BC6ACE4-00B6-4B0A-935C-E01DC029E417}" type="presParOf" srcId="{C0816AD6-EF24-4486-9FA3-DAC18104796E}" destId="{51AE4004-A9F3-41EC-BA01-F6327480D76B}" srcOrd="1" destOrd="0" presId="urn:microsoft.com/office/officeart/2008/layout/LinedList"/>
    <dgm:cxn modelId="{D3387F71-58C6-4C8B-B2FF-7769A850936C}" type="presParOf" srcId="{B5BEF542-7B35-4186-B66C-367944259416}" destId="{5C7FE409-0129-484D-A4BE-678E1E9B5128}" srcOrd="4" destOrd="0" presId="urn:microsoft.com/office/officeart/2008/layout/LinedList"/>
    <dgm:cxn modelId="{C25E5BF4-7BFD-46FE-AAC4-456FB5276C89}" type="presParOf" srcId="{B5BEF542-7B35-4186-B66C-367944259416}" destId="{F4B02AC5-FFCD-43BB-98B7-26F409025100}" srcOrd="5" destOrd="0" presId="urn:microsoft.com/office/officeart/2008/layout/LinedList"/>
    <dgm:cxn modelId="{1D12D611-F27C-4165-A5FE-03548149704F}" type="presParOf" srcId="{F4B02AC5-FFCD-43BB-98B7-26F409025100}" destId="{B31CAC14-7E9A-485D-97A6-ED7BA077A5BD}" srcOrd="0" destOrd="0" presId="urn:microsoft.com/office/officeart/2008/layout/LinedList"/>
    <dgm:cxn modelId="{4D21342F-8431-4425-AB4D-B4969EF9302B}" type="presParOf" srcId="{F4B02AC5-FFCD-43BB-98B7-26F409025100}" destId="{AA04415F-920D-417B-B1EA-441CBC9F7B31}" srcOrd="1" destOrd="0" presId="urn:microsoft.com/office/officeart/2008/layout/LinedList"/>
    <dgm:cxn modelId="{E03B29A0-A82A-41D2-A746-F94875A277F6}" type="presParOf" srcId="{B5BEF542-7B35-4186-B66C-367944259416}" destId="{BBBAA8A9-9A81-4867-86A7-A2DB32069FB9}" srcOrd="6" destOrd="0" presId="urn:microsoft.com/office/officeart/2008/layout/LinedList"/>
    <dgm:cxn modelId="{966E8DC4-597B-4E02-B6AD-53466DD6ABF0}" type="presParOf" srcId="{B5BEF542-7B35-4186-B66C-367944259416}" destId="{5FACB2FF-BFAE-4FA2-AD03-6F229075B704}" srcOrd="7" destOrd="0" presId="urn:microsoft.com/office/officeart/2008/layout/LinedList"/>
    <dgm:cxn modelId="{5E748852-875A-472D-9226-6FDB58B1ABCC}" type="presParOf" srcId="{5FACB2FF-BFAE-4FA2-AD03-6F229075B704}" destId="{6786CAA3-38ED-44B5-9A23-4A45325BACDC}" srcOrd="0" destOrd="0" presId="urn:microsoft.com/office/officeart/2008/layout/LinedList"/>
    <dgm:cxn modelId="{42302925-B47F-495A-A44A-2AFE2F2B0EA5}" type="presParOf" srcId="{5FACB2FF-BFAE-4FA2-AD03-6F229075B704}" destId="{6019C5BB-1CCF-41F4-A8D7-A51CD436E7F1}" srcOrd="1" destOrd="0" presId="urn:microsoft.com/office/officeart/2008/layout/LinedList"/>
    <dgm:cxn modelId="{A14AB16E-19D1-4379-B2F9-A39668BB13A8}" type="presParOf" srcId="{B5BEF542-7B35-4186-B66C-367944259416}" destId="{D08D60AD-9D11-4487-83D4-F8018F5AEA26}" srcOrd="8" destOrd="0" presId="urn:microsoft.com/office/officeart/2008/layout/LinedList"/>
    <dgm:cxn modelId="{B931AFAD-46AE-4C53-99CD-59535621C0A7}" type="presParOf" srcId="{B5BEF542-7B35-4186-B66C-367944259416}" destId="{00FA47A8-A4F5-4552-BAEC-97C7EBD4DD9D}" srcOrd="9" destOrd="0" presId="urn:microsoft.com/office/officeart/2008/layout/LinedList"/>
    <dgm:cxn modelId="{F188434B-1F75-4E52-9B7D-4F6958BAAF55}" type="presParOf" srcId="{00FA47A8-A4F5-4552-BAEC-97C7EBD4DD9D}" destId="{FC74E06F-F767-499A-A162-D425F930C3C2}" srcOrd="0" destOrd="0" presId="urn:microsoft.com/office/officeart/2008/layout/LinedList"/>
    <dgm:cxn modelId="{984CB3FE-89DB-4128-9652-F6999A66AF00}" type="presParOf" srcId="{00FA47A8-A4F5-4552-BAEC-97C7EBD4DD9D}" destId="{8D9CEF5A-727A-42D5-AF6B-2F491410FA5B}" srcOrd="1" destOrd="0" presId="urn:microsoft.com/office/officeart/2008/layout/LinedList"/>
    <dgm:cxn modelId="{BD37E5D6-F9CD-4044-9024-2C04E770D297}" type="presParOf" srcId="{B5BEF542-7B35-4186-B66C-367944259416}" destId="{C142189D-175E-4C75-8463-45807BECB9E3}" srcOrd="10" destOrd="0" presId="urn:microsoft.com/office/officeart/2008/layout/LinedList"/>
    <dgm:cxn modelId="{15FF7FF1-E8FA-4C3F-A4C4-711953D15E89}" type="presParOf" srcId="{B5BEF542-7B35-4186-B66C-367944259416}" destId="{5895BF9B-AC6C-42E1-BB4A-292D66B9B7FF}" srcOrd="11" destOrd="0" presId="urn:microsoft.com/office/officeart/2008/layout/LinedList"/>
    <dgm:cxn modelId="{BF394E0D-79BE-4A3F-B141-316F003114BD}" type="presParOf" srcId="{5895BF9B-AC6C-42E1-BB4A-292D66B9B7FF}" destId="{A8D1F7AC-53F6-433D-A96F-CC840343A912}" srcOrd="0" destOrd="0" presId="urn:microsoft.com/office/officeart/2008/layout/LinedList"/>
    <dgm:cxn modelId="{2D6503EB-525F-4744-B10A-81A8EA73C0A5}" type="presParOf" srcId="{5895BF9B-AC6C-42E1-BB4A-292D66B9B7FF}" destId="{CA3F8306-D072-4155-94CB-AF6D7D99BF87}" srcOrd="1" destOrd="0" presId="urn:microsoft.com/office/officeart/2008/layout/LinedList"/>
    <dgm:cxn modelId="{132C09BF-A1FA-48B3-A281-BD68C2562869}" type="presParOf" srcId="{B5BEF542-7B35-4186-B66C-367944259416}" destId="{194B2426-98C8-4E0C-B059-B7B556E2B360}" srcOrd="12" destOrd="0" presId="urn:microsoft.com/office/officeart/2008/layout/LinedList"/>
    <dgm:cxn modelId="{C069788E-5449-42C7-870A-8E6840018D71}" type="presParOf" srcId="{B5BEF542-7B35-4186-B66C-367944259416}" destId="{8FEC27E8-F059-46E3-A2F6-590260604F57}" srcOrd="13" destOrd="0" presId="urn:microsoft.com/office/officeart/2008/layout/LinedList"/>
    <dgm:cxn modelId="{E47750AF-1F0C-4A9F-9C03-F4508A835E00}" type="presParOf" srcId="{8FEC27E8-F059-46E3-A2F6-590260604F57}" destId="{F76DA1D4-95DD-4B56-B139-AE3E859A1D18}" srcOrd="0" destOrd="0" presId="urn:microsoft.com/office/officeart/2008/layout/LinedList"/>
    <dgm:cxn modelId="{169F707D-E8F9-459A-A7C6-BC46F15EA228}" type="presParOf" srcId="{8FEC27E8-F059-46E3-A2F6-590260604F57}" destId="{0EA82620-93D0-4E88-850F-4FD473ED061E}" srcOrd="1" destOrd="0" presId="urn:microsoft.com/office/officeart/2008/layout/LinedList"/>
    <dgm:cxn modelId="{194C20E6-1784-414A-88E7-CA8B018AABE6}" type="presParOf" srcId="{B5BEF542-7B35-4186-B66C-367944259416}" destId="{E286537B-DB4D-4E56-909E-7CCC8E17C96E}" srcOrd="14" destOrd="0" presId="urn:microsoft.com/office/officeart/2008/layout/LinedList"/>
    <dgm:cxn modelId="{D04D1314-D73E-4CEA-BD9C-CD82AE2E3D02}" type="presParOf" srcId="{B5BEF542-7B35-4186-B66C-367944259416}" destId="{69CD421B-2FAF-47E9-8207-9FFCE90C8031}" srcOrd="15" destOrd="0" presId="urn:microsoft.com/office/officeart/2008/layout/LinedList"/>
    <dgm:cxn modelId="{F4222B64-CA0B-4259-BAA7-225CF21D8F7C}" type="presParOf" srcId="{69CD421B-2FAF-47E9-8207-9FFCE90C8031}" destId="{A1A87865-B34D-4C1A-AFF3-A6AD423072AB}" srcOrd="0" destOrd="0" presId="urn:microsoft.com/office/officeart/2008/layout/LinedList"/>
    <dgm:cxn modelId="{FB7B176D-0482-4C9A-9780-5209F16FFDC0}" type="presParOf" srcId="{69CD421B-2FAF-47E9-8207-9FFCE90C8031}" destId="{D0CB5D25-DC23-47DC-90FA-889FDDFF81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014231-206A-49AE-8A72-08EF95117624}" type="doc">
      <dgm:prSet loTypeId="urn:microsoft.com/office/officeart/2018/5/layout/CenteredIconLabelDescriptionList" loCatId="icon" qsTypeId="urn:microsoft.com/office/officeart/2005/8/quickstyle/simple3" qsCatId="simple" csTypeId="urn:microsoft.com/office/officeart/2005/8/colors/accent1_2" csCatId="accent1" phldr="1"/>
      <dgm:spPr/>
      <dgm:t>
        <a:bodyPr/>
        <a:lstStyle/>
        <a:p>
          <a:endParaRPr lang="en-US"/>
        </a:p>
      </dgm:t>
    </dgm:pt>
    <dgm:pt modelId="{5A3BA7CE-66B0-4F0F-8C5C-7A2C3A309142}">
      <dgm:prSet custT="1"/>
      <dgm:spPr/>
      <dgm:t>
        <a:bodyPr/>
        <a:lstStyle/>
        <a:p>
          <a:pPr>
            <a:lnSpc>
              <a:spcPct val="100000"/>
            </a:lnSpc>
            <a:defRPr b="1"/>
          </a:pPr>
          <a:r>
            <a:rPr lang="en-US" sz="2400" b="1" dirty="0"/>
            <a:t>January 1, 2005</a:t>
          </a:r>
          <a:endParaRPr lang="en-US" sz="2400" dirty="0"/>
        </a:p>
        <a:p>
          <a:pPr>
            <a:lnSpc>
              <a:spcPct val="100000"/>
            </a:lnSpc>
            <a:defRPr b="1"/>
          </a:pPr>
          <a:r>
            <a:rPr lang="en-US" sz="2000" dirty="0"/>
            <a:t>“Welcome to Medicare” visit</a:t>
          </a:r>
        </a:p>
      </dgm:t>
    </dgm:pt>
    <dgm:pt modelId="{B6BD6FD9-295D-4029-8578-F771CE424EA4}" type="parTrans" cxnId="{1419B6CC-F1F5-4EEA-9A99-B46EB74EBE9E}">
      <dgm:prSet/>
      <dgm:spPr/>
      <dgm:t>
        <a:bodyPr/>
        <a:lstStyle/>
        <a:p>
          <a:endParaRPr lang="en-US"/>
        </a:p>
      </dgm:t>
    </dgm:pt>
    <dgm:pt modelId="{F640DED4-8A1E-4FA3-A7EA-0CF568CC1702}" type="sibTrans" cxnId="{1419B6CC-F1F5-4EEA-9A99-B46EB74EBE9E}">
      <dgm:prSet/>
      <dgm:spPr/>
      <dgm:t>
        <a:bodyPr/>
        <a:lstStyle/>
        <a:p>
          <a:endParaRPr lang="en-US"/>
        </a:p>
      </dgm:t>
    </dgm:pt>
    <dgm:pt modelId="{F720E7D6-968A-4DEA-BDC1-5604883BD8DE}">
      <dgm:prSet custT="1"/>
      <dgm:spPr/>
      <dgm:t>
        <a:bodyPr/>
        <a:lstStyle/>
        <a:p>
          <a:pPr>
            <a:lnSpc>
              <a:spcPct val="100000"/>
            </a:lnSpc>
          </a:pPr>
          <a:r>
            <a:rPr lang="en-US" sz="2000" dirty="0"/>
            <a:t>New Medicare beneficiaries within 6 months of beginning Part B coverage</a:t>
          </a:r>
        </a:p>
      </dgm:t>
    </dgm:pt>
    <dgm:pt modelId="{C50DB3F9-02D8-4E2C-8072-9CC2153030FE}" type="parTrans" cxnId="{4CFF26CE-5EF8-48B1-A465-741F05EF4798}">
      <dgm:prSet/>
      <dgm:spPr/>
      <dgm:t>
        <a:bodyPr/>
        <a:lstStyle/>
        <a:p>
          <a:endParaRPr lang="en-US"/>
        </a:p>
      </dgm:t>
    </dgm:pt>
    <dgm:pt modelId="{7F92F000-0ED9-4566-B135-0A1817949BE3}" type="sibTrans" cxnId="{4CFF26CE-5EF8-48B1-A465-741F05EF4798}">
      <dgm:prSet/>
      <dgm:spPr/>
      <dgm:t>
        <a:bodyPr/>
        <a:lstStyle/>
        <a:p>
          <a:endParaRPr lang="en-US"/>
        </a:p>
      </dgm:t>
    </dgm:pt>
    <dgm:pt modelId="{24EEE88A-D716-4295-B993-000AC858A9FE}">
      <dgm:prSet custT="1"/>
      <dgm:spPr/>
      <dgm:t>
        <a:bodyPr/>
        <a:lstStyle/>
        <a:p>
          <a:pPr>
            <a:lnSpc>
              <a:spcPct val="100000"/>
            </a:lnSpc>
            <a:defRPr b="1"/>
          </a:pPr>
          <a:r>
            <a:rPr lang="en-US" sz="2400" b="1" dirty="0"/>
            <a:t>January 1, 2008</a:t>
          </a:r>
        </a:p>
        <a:p>
          <a:pPr>
            <a:lnSpc>
              <a:spcPct val="100000"/>
            </a:lnSpc>
            <a:defRPr b="1"/>
          </a:pPr>
          <a:r>
            <a:rPr lang="en-US" sz="2000" dirty="0"/>
            <a:t>Welcome to Medicare visit expanded</a:t>
          </a:r>
        </a:p>
      </dgm:t>
    </dgm:pt>
    <dgm:pt modelId="{7AFD7B9E-E209-4D51-987F-032616CBF8DE}" type="parTrans" cxnId="{C3EFD88D-8593-4A00-A534-846FF73B8951}">
      <dgm:prSet/>
      <dgm:spPr/>
      <dgm:t>
        <a:bodyPr/>
        <a:lstStyle/>
        <a:p>
          <a:endParaRPr lang="en-US"/>
        </a:p>
      </dgm:t>
    </dgm:pt>
    <dgm:pt modelId="{200907D6-3133-45A3-ACDE-E5857C50A4A6}" type="sibTrans" cxnId="{C3EFD88D-8593-4A00-A534-846FF73B8951}">
      <dgm:prSet/>
      <dgm:spPr/>
      <dgm:t>
        <a:bodyPr/>
        <a:lstStyle/>
        <a:p>
          <a:endParaRPr lang="en-US"/>
        </a:p>
      </dgm:t>
    </dgm:pt>
    <dgm:pt modelId="{71D7A73A-8C53-408C-B047-56B155312190}">
      <dgm:prSet custT="1"/>
      <dgm:spPr/>
      <dgm:t>
        <a:bodyPr/>
        <a:lstStyle/>
        <a:p>
          <a:pPr>
            <a:lnSpc>
              <a:spcPct val="100000"/>
            </a:lnSpc>
          </a:pPr>
          <a:endParaRPr lang="en-US" sz="2000" dirty="0"/>
        </a:p>
      </dgm:t>
    </dgm:pt>
    <dgm:pt modelId="{DF6E409D-09C0-4E23-8B50-411D288D1105}" type="parTrans" cxnId="{8857EF27-71EF-4220-A0F6-4BD6A07FA248}">
      <dgm:prSet/>
      <dgm:spPr/>
      <dgm:t>
        <a:bodyPr/>
        <a:lstStyle/>
        <a:p>
          <a:endParaRPr lang="en-US"/>
        </a:p>
      </dgm:t>
    </dgm:pt>
    <dgm:pt modelId="{707520FF-4EF5-4492-A759-EEA90AC8FA9F}" type="sibTrans" cxnId="{8857EF27-71EF-4220-A0F6-4BD6A07FA248}">
      <dgm:prSet/>
      <dgm:spPr/>
      <dgm:t>
        <a:bodyPr/>
        <a:lstStyle/>
        <a:p>
          <a:endParaRPr lang="en-US"/>
        </a:p>
      </dgm:t>
    </dgm:pt>
    <dgm:pt modelId="{42D0B466-1667-4D97-BC2D-36A2080D2870}">
      <dgm:prSet custT="1"/>
      <dgm:spPr/>
      <dgm:t>
        <a:bodyPr/>
        <a:lstStyle/>
        <a:p>
          <a:pPr>
            <a:lnSpc>
              <a:spcPct val="100000"/>
            </a:lnSpc>
            <a:defRPr b="1"/>
          </a:pPr>
          <a:r>
            <a:rPr lang="en-US" sz="2400" b="1" dirty="0"/>
            <a:t>January 1, 2011</a:t>
          </a:r>
          <a:endParaRPr lang="en-US" sz="2400" dirty="0"/>
        </a:p>
        <a:p>
          <a:pPr>
            <a:lnSpc>
              <a:spcPct val="100000"/>
            </a:lnSpc>
            <a:defRPr b="1"/>
          </a:pPr>
          <a:r>
            <a:rPr lang="en-US" sz="2000" dirty="0"/>
            <a:t>Patient Protection and Affordable Care Act of 2010</a:t>
          </a:r>
        </a:p>
      </dgm:t>
    </dgm:pt>
    <dgm:pt modelId="{71579860-CDA5-49D3-BD78-7A8F6ECC30E4}" type="parTrans" cxnId="{95E12FE9-8AFF-4DD5-A14C-E6D931F571A5}">
      <dgm:prSet/>
      <dgm:spPr/>
      <dgm:t>
        <a:bodyPr/>
        <a:lstStyle/>
        <a:p>
          <a:endParaRPr lang="en-US"/>
        </a:p>
      </dgm:t>
    </dgm:pt>
    <dgm:pt modelId="{314F536E-C1C6-4B54-852F-E112DBF9812F}" type="sibTrans" cxnId="{95E12FE9-8AFF-4DD5-A14C-E6D931F571A5}">
      <dgm:prSet/>
      <dgm:spPr/>
      <dgm:t>
        <a:bodyPr/>
        <a:lstStyle/>
        <a:p>
          <a:endParaRPr lang="en-US"/>
        </a:p>
      </dgm:t>
    </dgm:pt>
    <dgm:pt modelId="{9CF0DED2-4B5F-49C3-9AEE-B59AD3FC63C9}" type="pres">
      <dgm:prSet presAssocID="{B8014231-206A-49AE-8A72-08EF95117624}" presName="root" presStyleCnt="0">
        <dgm:presLayoutVars>
          <dgm:dir/>
          <dgm:resizeHandles val="exact"/>
        </dgm:presLayoutVars>
      </dgm:prSet>
      <dgm:spPr/>
    </dgm:pt>
    <dgm:pt modelId="{3D188D0D-4A08-4183-8727-CE68D2EC9F5D}" type="pres">
      <dgm:prSet presAssocID="{5A3BA7CE-66B0-4F0F-8C5C-7A2C3A309142}" presName="compNode" presStyleCnt="0"/>
      <dgm:spPr/>
    </dgm:pt>
    <dgm:pt modelId="{0437A6DF-13EB-4BA7-9D83-6F018558A99D}" type="pres">
      <dgm:prSet presAssocID="{5A3BA7CE-66B0-4F0F-8C5C-7A2C3A3091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ireless router"/>
        </a:ext>
      </dgm:extLst>
    </dgm:pt>
    <dgm:pt modelId="{B95FC746-F8EE-459F-A385-0A1ACA45ABF2}" type="pres">
      <dgm:prSet presAssocID="{5A3BA7CE-66B0-4F0F-8C5C-7A2C3A309142}" presName="iconSpace" presStyleCnt="0"/>
      <dgm:spPr/>
    </dgm:pt>
    <dgm:pt modelId="{84315E8E-EC69-43D4-B569-0B42D8D9E984}" type="pres">
      <dgm:prSet presAssocID="{5A3BA7CE-66B0-4F0F-8C5C-7A2C3A309142}" presName="parTx" presStyleLbl="revTx" presStyleIdx="0" presStyleCnt="6">
        <dgm:presLayoutVars>
          <dgm:chMax val="0"/>
          <dgm:chPref val="0"/>
        </dgm:presLayoutVars>
      </dgm:prSet>
      <dgm:spPr/>
    </dgm:pt>
    <dgm:pt modelId="{CF882368-B857-4E4A-A981-ED8944F7BC0D}" type="pres">
      <dgm:prSet presAssocID="{5A3BA7CE-66B0-4F0F-8C5C-7A2C3A309142}" presName="txSpace" presStyleCnt="0"/>
      <dgm:spPr/>
    </dgm:pt>
    <dgm:pt modelId="{8D79879C-07C2-412E-97AB-F2151734318B}" type="pres">
      <dgm:prSet presAssocID="{5A3BA7CE-66B0-4F0F-8C5C-7A2C3A309142}" presName="desTx" presStyleLbl="revTx" presStyleIdx="1" presStyleCnt="6">
        <dgm:presLayoutVars/>
      </dgm:prSet>
      <dgm:spPr/>
    </dgm:pt>
    <dgm:pt modelId="{21680D31-CF3B-4D84-A94C-2FFB53213B0F}" type="pres">
      <dgm:prSet presAssocID="{F640DED4-8A1E-4FA3-A7EA-0CF568CC1702}" presName="sibTrans" presStyleCnt="0"/>
      <dgm:spPr/>
    </dgm:pt>
    <dgm:pt modelId="{19E9B86F-9437-43A0-A3DA-9F7DB7B6502D}" type="pres">
      <dgm:prSet presAssocID="{24EEE88A-D716-4295-B993-000AC858A9FE}" presName="compNode" presStyleCnt="0"/>
      <dgm:spPr/>
    </dgm:pt>
    <dgm:pt modelId="{BEE27A2D-48A2-4F37-AD15-9215B09F522D}" type="pres">
      <dgm:prSet presAssocID="{24EEE88A-D716-4295-B993-000AC858A9FE}" presName="iconRect" presStyleLbl="node1" presStyleIdx="1" presStyleCnt="3" custLinFactX="180649" custLinFactNeighborX="200000" custLinFactNeighborY="659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FD45C8B8-3E18-42ED-9B27-172858129102}" type="pres">
      <dgm:prSet presAssocID="{24EEE88A-D716-4295-B993-000AC858A9FE}" presName="iconSpace" presStyleCnt="0"/>
      <dgm:spPr/>
    </dgm:pt>
    <dgm:pt modelId="{CCCFE213-C115-45F6-B5A1-93788252107F}" type="pres">
      <dgm:prSet presAssocID="{24EEE88A-D716-4295-B993-000AC858A9FE}" presName="parTx" presStyleLbl="revTx" presStyleIdx="2" presStyleCnt="6">
        <dgm:presLayoutVars>
          <dgm:chMax val="0"/>
          <dgm:chPref val="0"/>
        </dgm:presLayoutVars>
      </dgm:prSet>
      <dgm:spPr/>
    </dgm:pt>
    <dgm:pt modelId="{8A551A8F-0D93-4193-9B6D-3D7954949C43}" type="pres">
      <dgm:prSet presAssocID="{24EEE88A-D716-4295-B993-000AC858A9FE}" presName="txSpace" presStyleCnt="0"/>
      <dgm:spPr/>
    </dgm:pt>
    <dgm:pt modelId="{BCF9C69C-778C-4C49-AD93-A93BC1009446}" type="pres">
      <dgm:prSet presAssocID="{24EEE88A-D716-4295-B993-000AC858A9FE}" presName="desTx" presStyleLbl="revTx" presStyleIdx="3" presStyleCnt="6">
        <dgm:presLayoutVars/>
      </dgm:prSet>
      <dgm:spPr/>
    </dgm:pt>
    <dgm:pt modelId="{E99AB8FA-8D86-45B3-BF26-3A834DE62927}" type="pres">
      <dgm:prSet presAssocID="{200907D6-3133-45A3-ACDE-E5857C50A4A6}" presName="sibTrans" presStyleCnt="0"/>
      <dgm:spPr/>
    </dgm:pt>
    <dgm:pt modelId="{633118F5-8EE8-4242-B965-DB9459420017}" type="pres">
      <dgm:prSet presAssocID="{42D0B466-1667-4D97-BC2D-36A2080D2870}" presName="compNode" presStyleCnt="0"/>
      <dgm:spPr/>
    </dgm:pt>
    <dgm:pt modelId="{FC815A86-DE4D-44D0-96FD-E72C05FD78CA}" type="pres">
      <dgm:prSet presAssocID="{42D0B466-1667-4D97-BC2D-36A2080D2870}" presName="iconRect" presStyleLbl="node1" presStyleIdx="2" presStyleCnt="3" custLinFactX="-154595" custLinFactNeighborX="-200000" custLinFactNeighborY="28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twork"/>
        </a:ext>
      </dgm:extLst>
    </dgm:pt>
    <dgm:pt modelId="{6D471163-8F9C-4D2B-AFFF-205E427EDEFD}" type="pres">
      <dgm:prSet presAssocID="{42D0B466-1667-4D97-BC2D-36A2080D2870}" presName="iconSpace" presStyleCnt="0"/>
      <dgm:spPr/>
    </dgm:pt>
    <dgm:pt modelId="{75E1D538-1FDD-4C40-8A41-154BB6BA8557}" type="pres">
      <dgm:prSet presAssocID="{42D0B466-1667-4D97-BC2D-36A2080D2870}" presName="parTx" presStyleLbl="revTx" presStyleIdx="4" presStyleCnt="6" custScaleX="117448">
        <dgm:presLayoutVars>
          <dgm:chMax val="0"/>
          <dgm:chPref val="0"/>
        </dgm:presLayoutVars>
      </dgm:prSet>
      <dgm:spPr/>
    </dgm:pt>
    <dgm:pt modelId="{60735CAB-66DA-490C-B23B-36EB3D293C6A}" type="pres">
      <dgm:prSet presAssocID="{42D0B466-1667-4D97-BC2D-36A2080D2870}" presName="txSpace" presStyleCnt="0"/>
      <dgm:spPr/>
    </dgm:pt>
    <dgm:pt modelId="{AAE7B953-AF44-4000-84E6-C1F6DE53429B}" type="pres">
      <dgm:prSet presAssocID="{42D0B466-1667-4D97-BC2D-36A2080D2870}" presName="desTx" presStyleLbl="revTx" presStyleIdx="5" presStyleCnt="6">
        <dgm:presLayoutVars/>
      </dgm:prSet>
      <dgm:spPr/>
    </dgm:pt>
  </dgm:ptLst>
  <dgm:cxnLst>
    <dgm:cxn modelId="{FCBCE502-CECD-4F7A-9890-F102F5B7E1FE}" type="presOf" srcId="{42D0B466-1667-4D97-BC2D-36A2080D2870}" destId="{75E1D538-1FDD-4C40-8A41-154BB6BA8557}" srcOrd="0" destOrd="0" presId="urn:microsoft.com/office/officeart/2018/5/layout/CenteredIconLabelDescriptionList"/>
    <dgm:cxn modelId="{E809F217-6CC2-4C5F-ACBC-FAC7DD276A08}" type="presOf" srcId="{F720E7D6-968A-4DEA-BDC1-5604883BD8DE}" destId="{8D79879C-07C2-412E-97AB-F2151734318B}" srcOrd="0" destOrd="0" presId="urn:microsoft.com/office/officeart/2018/5/layout/CenteredIconLabelDescriptionList"/>
    <dgm:cxn modelId="{6B7FBA26-2980-4DD9-815E-05D1CF7B29BF}" type="presOf" srcId="{71D7A73A-8C53-408C-B047-56B155312190}" destId="{BCF9C69C-778C-4C49-AD93-A93BC1009446}" srcOrd="0" destOrd="0" presId="urn:microsoft.com/office/officeart/2018/5/layout/CenteredIconLabelDescriptionList"/>
    <dgm:cxn modelId="{8857EF27-71EF-4220-A0F6-4BD6A07FA248}" srcId="{24EEE88A-D716-4295-B993-000AC858A9FE}" destId="{71D7A73A-8C53-408C-B047-56B155312190}" srcOrd="0" destOrd="0" parTransId="{DF6E409D-09C0-4E23-8B50-411D288D1105}" sibTransId="{707520FF-4EF5-4492-A759-EEA90AC8FA9F}"/>
    <dgm:cxn modelId="{C3EFD88D-8593-4A00-A534-846FF73B8951}" srcId="{B8014231-206A-49AE-8A72-08EF95117624}" destId="{24EEE88A-D716-4295-B993-000AC858A9FE}" srcOrd="1" destOrd="0" parTransId="{7AFD7B9E-E209-4D51-987F-032616CBF8DE}" sibTransId="{200907D6-3133-45A3-ACDE-E5857C50A4A6}"/>
    <dgm:cxn modelId="{1A949495-9592-4163-B2BB-E1568A67BE71}" type="presOf" srcId="{24EEE88A-D716-4295-B993-000AC858A9FE}" destId="{CCCFE213-C115-45F6-B5A1-93788252107F}" srcOrd="0" destOrd="0" presId="urn:microsoft.com/office/officeart/2018/5/layout/CenteredIconLabelDescriptionList"/>
    <dgm:cxn modelId="{1419B6CC-F1F5-4EEA-9A99-B46EB74EBE9E}" srcId="{B8014231-206A-49AE-8A72-08EF95117624}" destId="{5A3BA7CE-66B0-4F0F-8C5C-7A2C3A309142}" srcOrd="0" destOrd="0" parTransId="{B6BD6FD9-295D-4029-8578-F771CE424EA4}" sibTransId="{F640DED4-8A1E-4FA3-A7EA-0CF568CC1702}"/>
    <dgm:cxn modelId="{4CFF26CE-5EF8-48B1-A465-741F05EF4798}" srcId="{5A3BA7CE-66B0-4F0F-8C5C-7A2C3A309142}" destId="{F720E7D6-968A-4DEA-BDC1-5604883BD8DE}" srcOrd="0" destOrd="0" parTransId="{C50DB3F9-02D8-4E2C-8072-9CC2153030FE}" sibTransId="{7F92F000-0ED9-4566-B135-0A1817949BE3}"/>
    <dgm:cxn modelId="{94C483D4-7BA8-4722-A469-E9FD94D4DFA8}" type="presOf" srcId="{B8014231-206A-49AE-8A72-08EF95117624}" destId="{9CF0DED2-4B5F-49C3-9AEE-B59AD3FC63C9}" srcOrd="0" destOrd="0" presId="urn:microsoft.com/office/officeart/2018/5/layout/CenteredIconLabelDescriptionList"/>
    <dgm:cxn modelId="{95E12FE9-8AFF-4DD5-A14C-E6D931F571A5}" srcId="{B8014231-206A-49AE-8A72-08EF95117624}" destId="{42D0B466-1667-4D97-BC2D-36A2080D2870}" srcOrd="2" destOrd="0" parTransId="{71579860-CDA5-49D3-BD78-7A8F6ECC30E4}" sibTransId="{314F536E-C1C6-4B54-852F-E112DBF9812F}"/>
    <dgm:cxn modelId="{BD8D00F9-A769-472B-9E25-D97653414097}" type="presOf" srcId="{5A3BA7CE-66B0-4F0F-8C5C-7A2C3A309142}" destId="{84315E8E-EC69-43D4-B569-0B42D8D9E984}" srcOrd="0" destOrd="0" presId="urn:microsoft.com/office/officeart/2018/5/layout/CenteredIconLabelDescriptionList"/>
    <dgm:cxn modelId="{0F48F65C-0935-4436-A807-2DB6A8350094}" type="presParOf" srcId="{9CF0DED2-4B5F-49C3-9AEE-B59AD3FC63C9}" destId="{3D188D0D-4A08-4183-8727-CE68D2EC9F5D}" srcOrd="0" destOrd="0" presId="urn:microsoft.com/office/officeart/2018/5/layout/CenteredIconLabelDescriptionList"/>
    <dgm:cxn modelId="{7302F644-A28B-4793-9BFF-06B939F52CAB}" type="presParOf" srcId="{3D188D0D-4A08-4183-8727-CE68D2EC9F5D}" destId="{0437A6DF-13EB-4BA7-9D83-6F018558A99D}" srcOrd="0" destOrd="0" presId="urn:microsoft.com/office/officeart/2018/5/layout/CenteredIconLabelDescriptionList"/>
    <dgm:cxn modelId="{C7AB3408-F19F-496B-A79E-B1DAF8679CF5}" type="presParOf" srcId="{3D188D0D-4A08-4183-8727-CE68D2EC9F5D}" destId="{B95FC746-F8EE-459F-A385-0A1ACA45ABF2}" srcOrd="1" destOrd="0" presId="urn:microsoft.com/office/officeart/2018/5/layout/CenteredIconLabelDescriptionList"/>
    <dgm:cxn modelId="{A1F10893-998D-4C2B-BABE-39DB72C7C11C}" type="presParOf" srcId="{3D188D0D-4A08-4183-8727-CE68D2EC9F5D}" destId="{84315E8E-EC69-43D4-B569-0B42D8D9E984}" srcOrd="2" destOrd="0" presId="urn:microsoft.com/office/officeart/2018/5/layout/CenteredIconLabelDescriptionList"/>
    <dgm:cxn modelId="{03CCBB49-5DCD-4BDB-9040-21DB092BF3F1}" type="presParOf" srcId="{3D188D0D-4A08-4183-8727-CE68D2EC9F5D}" destId="{CF882368-B857-4E4A-A981-ED8944F7BC0D}" srcOrd="3" destOrd="0" presId="urn:microsoft.com/office/officeart/2018/5/layout/CenteredIconLabelDescriptionList"/>
    <dgm:cxn modelId="{D7178204-6171-4CF5-AF62-D124AC0C0093}" type="presParOf" srcId="{3D188D0D-4A08-4183-8727-CE68D2EC9F5D}" destId="{8D79879C-07C2-412E-97AB-F2151734318B}" srcOrd="4" destOrd="0" presId="urn:microsoft.com/office/officeart/2018/5/layout/CenteredIconLabelDescriptionList"/>
    <dgm:cxn modelId="{ACB01B4B-A65D-4EF4-A220-82E51A5452F6}" type="presParOf" srcId="{9CF0DED2-4B5F-49C3-9AEE-B59AD3FC63C9}" destId="{21680D31-CF3B-4D84-A94C-2FFB53213B0F}" srcOrd="1" destOrd="0" presId="urn:microsoft.com/office/officeart/2018/5/layout/CenteredIconLabelDescriptionList"/>
    <dgm:cxn modelId="{540E9A4C-4B8E-4039-A43C-CAF8DE7ED445}" type="presParOf" srcId="{9CF0DED2-4B5F-49C3-9AEE-B59AD3FC63C9}" destId="{19E9B86F-9437-43A0-A3DA-9F7DB7B6502D}" srcOrd="2" destOrd="0" presId="urn:microsoft.com/office/officeart/2018/5/layout/CenteredIconLabelDescriptionList"/>
    <dgm:cxn modelId="{3EABAE7F-B0AD-485F-8D5D-F5889738C214}" type="presParOf" srcId="{19E9B86F-9437-43A0-A3DA-9F7DB7B6502D}" destId="{BEE27A2D-48A2-4F37-AD15-9215B09F522D}" srcOrd="0" destOrd="0" presId="urn:microsoft.com/office/officeart/2018/5/layout/CenteredIconLabelDescriptionList"/>
    <dgm:cxn modelId="{DEC22895-6206-4E3E-A741-D40C2098366A}" type="presParOf" srcId="{19E9B86F-9437-43A0-A3DA-9F7DB7B6502D}" destId="{FD45C8B8-3E18-42ED-9B27-172858129102}" srcOrd="1" destOrd="0" presId="urn:microsoft.com/office/officeart/2018/5/layout/CenteredIconLabelDescriptionList"/>
    <dgm:cxn modelId="{1E48D578-D62E-403E-AB95-C1BEA346E9EA}" type="presParOf" srcId="{19E9B86F-9437-43A0-A3DA-9F7DB7B6502D}" destId="{CCCFE213-C115-45F6-B5A1-93788252107F}" srcOrd="2" destOrd="0" presId="urn:microsoft.com/office/officeart/2018/5/layout/CenteredIconLabelDescriptionList"/>
    <dgm:cxn modelId="{7BA1953F-C8DC-4342-9A2F-D579FC7B9431}" type="presParOf" srcId="{19E9B86F-9437-43A0-A3DA-9F7DB7B6502D}" destId="{8A551A8F-0D93-4193-9B6D-3D7954949C43}" srcOrd="3" destOrd="0" presId="urn:microsoft.com/office/officeart/2018/5/layout/CenteredIconLabelDescriptionList"/>
    <dgm:cxn modelId="{09279828-791A-4173-A124-ECA8210DD923}" type="presParOf" srcId="{19E9B86F-9437-43A0-A3DA-9F7DB7B6502D}" destId="{BCF9C69C-778C-4C49-AD93-A93BC1009446}" srcOrd="4" destOrd="0" presId="urn:microsoft.com/office/officeart/2018/5/layout/CenteredIconLabelDescriptionList"/>
    <dgm:cxn modelId="{1FB704D9-34D7-4B3F-9245-A7318A6FC240}" type="presParOf" srcId="{9CF0DED2-4B5F-49C3-9AEE-B59AD3FC63C9}" destId="{E99AB8FA-8D86-45B3-BF26-3A834DE62927}" srcOrd="3" destOrd="0" presId="urn:microsoft.com/office/officeart/2018/5/layout/CenteredIconLabelDescriptionList"/>
    <dgm:cxn modelId="{C08C440E-0B06-4C18-8B5F-76FAC7F0693F}" type="presParOf" srcId="{9CF0DED2-4B5F-49C3-9AEE-B59AD3FC63C9}" destId="{633118F5-8EE8-4242-B965-DB9459420017}" srcOrd="4" destOrd="0" presId="urn:microsoft.com/office/officeart/2018/5/layout/CenteredIconLabelDescriptionList"/>
    <dgm:cxn modelId="{8DD32ACF-ED44-4B35-9786-717374979239}" type="presParOf" srcId="{633118F5-8EE8-4242-B965-DB9459420017}" destId="{FC815A86-DE4D-44D0-96FD-E72C05FD78CA}" srcOrd="0" destOrd="0" presId="urn:microsoft.com/office/officeart/2018/5/layout/CenteredIconLabelDescriptionList"/>
    <dgm:cxn modelId="{64D126A8-1AF1-4C9A-9B6D-F60E88CD4C6A}" type="presParOf" srcId="{633118F5-8EE8-4242-B965-DB9459420017}" destId="{6D471163-8F9C-4D2B-AFFF-205E427EDEFD}" srcOrd="1" destOrd="0" presId="urn:microsoft.com/office/officeart/2018/5/layout/CenteredIconLabelDescriptionList"/>
    <dgm:cxn modelId="{DFEDD7A5-6134-453B-9A99-7137A5E67ECD}" type="presParOf" srcId="{633118F5-8EE8-4242-B965-DB9459420017}" destId="{75E1D538-1FDD-4C40-8A41-154BB6BA8557}" srcOrd="2" destOrd="0" presId="urn:microsoft.com/office/officeart/2018/5/layout/CenteredIconLabelDescriptionList"/>
    <dgm:cxn modelId="{48B9E172-6EC6-4581-A83F-B107C0118F86}" type="presParOf" srcId="{633118F5-8EE8-4242-B965-DB9459420017}" destId="{60735CAB-66DA-490C-B23B-36EB3D293C6A}" srcOrd="3" destOrd="0" presId="urn:microsoft.com/office/officeart/2018/5/layout/CenteredIconLabelDescriptionList"/>
    <dgm:cxn modelId="{4F3DE3A7-9DC2-4D5C-9781-0B6FE5715AA6}" type="presParOf" srcId="{633118F5-8EE8-4242-B965-DB9459420017}" destId="{AAE7B953-AF44-4000-84E6-C1F6DE53429B}"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937150-E3CF-4B55-845C-A89B9979C14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BC40F17-F692-4FB4-B342-5D634AF72893}">
      <dgm:prSet/>
      <dgm:spPr/>
      <dgm:t>
        <a:bodyPr/>
        <a:lstStyle/>
        <a:p>
          <a:pPr>
            <a:lnSpc>
              <a:spcPct val="100000"/>
            </a:lnSpc>
          </a:pPr>
          <a:r>
            <a:rPr lang="en-US" b="1" dirty="0"/>
            <a:t>Only dedicated visit to discuss preventive care with Fee-for-Service Medicare patients</a:t>
          </a:r>
          <a:endParaRPr lang="en-US" dirty="0"/>
        </a:p>
      </dgm:t>
    </dgm:pt>
    <dgm:pt modelId="{F57526BA-7E40-4CC7-A616-C77B18990A05}" type="parTrans" cxnId="{FE20B367-8785-4ECE-AB0B-E331DA1FA73C}">
      <dgm:prSet/>
      <dgm:spPr/>
      <dgm:t>
        <a:bodyPr/>
        <a:lstStyle/>
        <a:p>
          <a:endParaRPr lang="en-US"/>
        </a:p>
      </dgm:t>
    </dgm:pt>
    <dgm:pt modelId="{CE50BA60-2536-4836-B0A8-A7E0C1D843D2}" type="sibTrans" cxnId="{FE20B367-8785-4ECE-AB0B-E331DA1FA73C}">
      <dgm:prSet/>
      <dgm:spPr/>
      <dgm:t>
        <a:bodyPr/>
        <a:lstStyle/>
        <a:p>
          <a:endParaRPr lang="en-US"/>
        </a:p>
      </dgm:t>
    </dgm:pt>
    <dgm:pt modelId="{1FA5C7EF-4908-48F9-8804-C25E233283EE}">
      <dgm:prSet/>
      <dgm:spPr/>
      <dgm:t>
        <a:bodyPr/>
        <a:lstStyle/>
        <a:p>
          <a:pPr>
            <a:lnSpc>
              <a:spcPct val="100000"/>
            </a:lnSpc>
          </a:pPr>
          <a:r>
            <a:rPr lang="en-US" b="1"/>
            <a:t>Allow providers to capture Hierarchical Condition Coding (HCC) codes</a:t>
          </a:r>
          <a:endParaRPr lang="en-US"/>
        </a:p>
      </dgm:t>
    </dgm:pt>
    <dgm:pt modelId="{DE170E78-DB88-4B46-9FE0-420B939AF0E9}" type="parTrans" cxnId="{C636D430-6B29-4FD8-B4A2-1022AD74F954}">
      <dgm:prSet/>
      <dgm:spPr/>
      <dgm:t>
        <a:bodyPr/>
        <a:lstStyle/>
        <a:p>
          <a:endParaRPr lang="en-US"/>
        </a:p>
      </dgm:t>
    </dgm:pt>
    <dgm:pt modelId="{86396B6B-0F3F-403F-9801-6BA7C898FE87}" type="sibTrans" cxnId="{C636D430-6B29-4FD8-B4A2-1022AD74F954}">
      <dgm:prSet/>
      <dgm:spPr/>
      <dgm:t>
        <a:bodyPr/>
        <a:lstStyle/>
        <a:p>
          <a:endParaRPr lang="en-US"/>
        </a:p>
      </dgm:t>
    </dgm:pt>
    <dgm:pt modelId="{B0D5C4A1-0A6D-4D65-B9FE-708B65AC1FC7}">
      <dgm:prSet/>
      <dgm:spPr/>
      <dgm:t>
        <a:bodyPr/>
        <a:lstStyle/>
        <a:p>
          <a:pPr>
            <a:lnSpc>
              <a:spcPct val="100000"/>
            </a:lnSpc>
          </a:pPr>
          <a:r>
            <a:rPr lang="en-US" b="1" dirty="0"/>
            <a:t>Chance to establish relationships with those without acute complaints</a:t>
          </a:r>
        </a:p>
      </dgm:t>
    </dgm:pt>
    <dgm:pt modelId="{745BC19A-4F72-4372-8F34-1551F251BDCF}" type="parTrans" cxnId="{AD092211-289F-4825-8F5C-4EDA59856559}">
      <dgm:prSet/>
      <dgm:spPr/>
      <dgm:t>
        <a:bodyPr/>
        <a:lstStyle/>
        <a:p>
          <a:endParaRPr lang="en-US"/>
        </a:p>
      </dgm:t>
    </dgm:pt>
    <dgm:pt modelId="{36EE285A-82EE-4332-92D5-3ABCAC2ACA21}" type="sibTrans" cxnId="{AD092211-289F-4825-8F5C-4EDA59856559}">
      <dgm:prSet/>
      <dgm:spPr/>
      <dgm:t>
        <a:bodyPr/>
        <a:lstStyle/>
        <a:p>
          <a:endParaRPr lang="en-US"/>
        </a:p>
      </dgm:t>
    </dgm:pt>
    <dgm:pt modelId="{B55844AB-D401-4D77-9FF0-0FF8641D8044}" type="pres">
      <dgm:prSet presAssocID="{EC937150-E3CF-4B55-845C-A89B9979C14A}" presName="root" presStyleCnt="0">
        <dgm:presLayoutVars>
          <dgm:dir/>
          <dgm:resizeHandles val="exact"/>
        </dgm:presLayoutVars>
      </dgm:prSet>
      <dgm:spPr/>
    </dgm:pt>
    <dgm:pt modelId="{D0D691B2-B27A-4F1C-BE7A-4092A340AF5C}" type="pres">
      <dgm:prSet presAssocID="{6BC40F17-F692-4FB4-B342-5D634AF72893}" presName="compNode" presStyleCnt="0"/>
      <dgm:spPr/>
    </dgm:pt>
    <dgm:pt modelId="{D7DD008C-88BF-4707-A6C6-7580B5C4B719}" type="pres">
      <dgm:prSet presAssocID="{6BC40F17-F692-4FB4-B342-5D634AF72893}" presName="bgRect" presStyleLbl="bgShp" presStyleIdx="0" presStyleCnt="3"/>
      <dgm:spPr/>
    </dgm:pt>
    <dgm:pt modelId="{9DC9AE36-1D10-4BA7-89FF-7AD03EDB7A41}" type="pres">
      <dgm:prSet presAssocID="{6BC40F17-F692-4FB4-B342-5D634AF728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A4DEFB28-AFDD-4027-BF7C-3D140437CBF0}" type="pres">
      <dgm:prSet presAssocID="{6BC40F17-F692-4FB4-B342-5D634AF72893}" presName="spaceRect" presStyleCnt="0"/>
      <dgm:spPr/>
    </dgm:pt>
    <dgm:pt modelId="{F58D656A-BBEE-4879-906B-DCE65BC2A56F}" type="pres">
      <dgm:prSet presAssocID="{6BC40F17-F692-4FB4-B342-5D634AF72893}" presName="parTx" presStyleLbl="revTx" presStyleIdx="0" presStyleCnt="3">
        <dgm:presLayoutVars>
          <dgm:chMax val="0"/>
          <dgm:chPref val="0"/>
        </dgm:presLayoutVars>
      </dgm:prSet>
      <dgm:spPr/>
    </dgm:pt>
    <dgm:pt modelId="{BBA7247F-02EB-43A2-A641-282881B95574}" type="pres">
      <dgm:prSet presAssocID="{CE50BA60-2536-4836-B0A8-A7E0C1D843D2}" presName="sibTrans" presStyleCnt="0"/>
      <dgm:spPr/>
    </dgm:pt>
    <dgm:pt modelId="{984466A5-F02E-41FB-8A83-BF7AA52F8397}" type="pres">
      <dgm:prSet presAssocID="{1FA5C7EF-4908-48F9-8804-C25E233283EE}" presName="compNode" presStyleCnt="0"/>
      <dgm:spPr/>
    </dgm:pt>
    <dgm:pt modelId="{8F053F1B-531A-44E0-9C5C-B39C4F8A296F}" type="pres">
      <dgm:prSet presAssocID="{1FA5C7EF-4908-48F9-8804-C25E233283EE}" presName="bgRect" presStyleLbl="bgShp" presStyleIdx="1" presStyleCnt="3"/>
      <dgm:spPr/>
    </dgm:pt>
    <dgm:pt modelId="{130F8353-9E97-4690-A4AB-0E73F75A25D5}" type="pres">
      <dgm:prSet presAssocID="{1FA5C7EF-4908-48F9-8804-C25E233283E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Diagram"/>
        </a:ext>
      </dgm:extLst>
    </dgm:pt>
    <dgm:pt modelId="{6A5C76F8-BF7F-4BE3-B556-CFE2F78F7D13}" type="pres">
      <dgm:prSet presAssocID="{1FA5C7EF-4908-48F9-8804-C25E233283EE}" presName="spaceRect" presStyleCnt="0"/>
      <dgm:spPr/>
    </dgm:pt>
    <dgm:pt modelId="{F741549C-7304-4B7E-B0BE-B73F07DA6969}" type="pres">
      <dgm:prSet presAssocID="{1FA5C7EF-4908-48F9-8804-C25E233283EE}" presName="parTx" presStyleLbl="revTx" presStyleIdx="1" presStyleCnt="3">
        <dgm:presLayoutVars>
          <dgm:chMax val="0"/>
          <dgm:chPref val="0"/>
        </dgm:presLayoutVars>
      </dgm:prSet>
      <dgm:spPr/>
    </dgm:pt>
    <dgm:pt modelId="{20AF022F-D4F9-431F-80B9-5E8AE1364EDF}" type="pres">
      <dgm:prSet presAssocID="{86396B6B-0F3F-403F-9801-6BA7C898FE87}" presName="sibTrans" presStyleCnt="0"/>
      <dgm:spPr/>
    </dgm:pt>
    <dgm:pt modelId="{517C15F8-48E2-402E-A22C-C51A20960ECB}" type="pres">
      <dgm:prSet presAssocID="{B0D5C4A1-0A6D-4D65-B9FE-708B65AC1FC7}" presName="compNode" presStyleCnt="0"/>
      <dgm:spPr/>
    </dgm:pt>
    <dgm:pt modelId="{90C7FE66-9F49-40E6-B91E-41AA23BA83FD}" type="pres">
      <dgm:prSet presAssocID="{B0D5C4A1-0A6D-4D65-B9FE-708B65AC1FC7}" presName="bgRect" presStyleLbl="bgShp" presStyleIdx="2" presStyleCnt="3"/>
      <dgm:spPr/>
    </dgm:pt>
    <dgm:pt modelId="{7A93C0F8-4ABA-4278-8555-735BBC4F151A}" type="pres">
      <dgm:prSet presAssocID="{B0D5C4A1-0A6D-4D65-B9FE-708B65AC1F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1EDFE122-4E7C-4960-B88A-942DF686F02C}" type="pres">
      <dgm:prSet presAssocID="{B0D5C4A1-0A6D-4D65-B9FE-708B65AC1FC7}" presName="spaceRect" presStyleCnt="0"/>
      <dgm:spPr/>
    </dgm:pt>
    <dgm:pt modelId="{421D345B-5DAA-450D-B518-7DBD1445A18D}" type="pres">
      <dgm:prSet presAssocID="{B0D5C4A1-0A6D-4D65-B9FE-708B65AC1FC7}" presName="parTx" presStyleLbl="revTx" presStyleIdx="2" presStyleCnt="3">
        <dgm:presLayoutVars>
          <dgm:chMax val="0"/>
          <dgm:chPref val="0"/>
        </dgm:presLayoutVars>
      </dgm:prSet>
      <dgm:spPr/>
    </dgm:pt>
  </dgm:ptLst>
  <dgm:cxnLst>
    <dgm:cxn modelId="{AD092211-289F-4825-8F5C-4EDA59856559}" srcId="{EC937150-E3CF-4B55-845C-A89B9979C14A}" destId="{B0D5C4A1-0A6D-4D65-B9FE-708B65AC1FC7}" srcOrd="2" destOrd="0" parTransId="{745BC19A-4F72-4372-8F34-1551F251BDCF}" sibTransId="{36EE285A-82EE-4332-92D5-3ABCAC2ACA21}"/>
    <dgm:cxn modelId="{C636D430-6B29-4FD8-B4A2-1022AD74F954}" srcId="{EC937150-E3CF-4B55-845C-A89B9979C14A}" destId="{1FA5C7EF-4908-48F9-8804-C25E233283EE}" srcOrd="1" destOrd="0" parTransId="{DE170E78-DB88-4B46-9FE0-420B939AF0E9}" sibTransId="{86396B6B-0F3F-403F-9801-6BA7C898FE87}"/>
    <dgm:cxn modelId="{9DF59463-AED5-47E9-9344-F7866983AC6E}" type="presOf" srcId="{6BC40F17-F692-4FB4-B342-5D634AF72893}" destId="{F58D656A-BBEE-4879-906B-DCE65BC2A56F}" srcOrd="0" destOrd="0" presId="urn:microsoft.com/office/officeart/2018/2/layout/IconVerticalSolidList"/>
    <dgm:cxn modelId="{FE20B367-8785-4ECE-AB0B-E331DA1FA73C}" srcId="{EC937150-E3CF-4B55-845C-A89B9979C14A}" destId="{6BC40F17-F692-4FB4-B342-5D634AF72893}" srcOrd="0" destOrd="0" parTransId="{F57526BA-7E40-4CC7-A616-C77B18990A05}" sibTransId="{CE50BA60-2536-4836-B0A8-A7E0C1D843D2}"/>
    <dgm:cxn modelId="{65F40F7E-789E-4A4E-B4F6-8E0F09CFAE40}" type="presOf" srcId="{B0D5C4A1-0A6D-4D65-B9FE-708B65AC1FC7}" destId="{421D345B-5DAA-450D-B518-7DBD1445A18D}" srcOrd="0" destOrd="0" presId="urn:microsoft.com/office/officeart/2018/2/layout/IconVerticalSolidList"/>
    <dgm:cxn modelId="{508BEFB1-E6A7-4DEB-A4AF-5358EF2A83FD}" type="presOf" srcId="{EC937150-E3CF-4B55-845C-A89B9979C14A}" destId="{B55844AB-D401-4D77-9FF0-0FF8641D8044}" srcOrd="0" destOrd="0" presId="urn:microsoft.com/office/officeart/2018/2/layout/IconVerticalSolidList"/>
    <dgm:cxn modelId="{48C9D1C1-6A3A-4C7D-B528-796BE5C91787}" type="presOf" srcId="{1FA5C7EF-4908-48F9-8804-C25E233283EE}" destId="{F741549C-7304-4B7E-B0BE-B73F07DA6969}" srcOrd="0" destOrd="0" presId="urn:microsoft.com/office/officeart/2018/2/layout/IconVerticalSolidList"/>
    <dgm:cxn modelId="{D8A94EAC-851C-4C11-9A53-832031CF2111}" type="presParOf" srcId="{B55844AB-D401-4D77-9FF0-0FF8641D8044}" destId="{D0D691B2-B27A-4F1C-BE7A-4092A340AF5C}" srcOrd="0" destOrd="0" presId="urn:microsoft.com/office/officeart/2018/2/layout/IconVerticalSolidList"/>
    <dgm:cxn modelId="{F5B0B1F5-463E-457B-A379-32BF19125493}" type="presParOf" srcId="{D0D691B2-B27A-4F1C-BE7A-4092A340AF5C}" destId="{D7DD008C-88BF-4707-A6C6-7580B5C4B719}" srcOrd="0" destOrd="0" presId="urn:microsoft.com/office/officeart/2018/2/layout/IconVerticalSolidList"/>
    <dgm:cxn modelId="{05D13C22-A7DE-4518-9091-6B0C6CBD0854}" type="presParOf" srcId="{D0D691B2-B27A-4F1C-BE7A-4092A340AF5C}" destId="{9DC9AE36-1D10-4BA7-89FF-7AD03EDB7A41}" srcOrd="1" destOrd="0" presId="urn:microsoft.com/office/officeart/2018/2/layout/IconVerticalSolidList"/>
    <dgm:cxn modelId="{0A206A40-C40F-4F19-92BE-893088BC4C47}" type="presParOf" srcId="{D0D691B2-B27A-4F1C-BE7A-4092A340AF5C}" destId="{A4DEFB28-AFDD-4027-BF7C-3D140437CBF0}" srcOrd="2" destOrd="0" presId="urn:microsoft.com/office/officeart/2018/2/layout/IconVerticalSolidList"/>
    <dgm:cxn modelId="{AE986F43-9B65-4505-B214-7E096326FFA5}" type="presParOf" srcId="{D0D691B2-B27A-4F1C-BE7A-4092A340AF5C}" destId="{F58D656A-BBEE-4879-906B-DCE65BC2A56F}" srcOrd="3" destOrd="0" presId="urn:microsoft.com/office/officeart/2018/2/layout/IconVerticalSolidList"/>
    <dgm:cxn modelId="{A4EDD779-83CA-4FDA-A96C-55A918104F7D}" type="presParOf" srcId="{B55844AB-D401-4D77-9FF0-0FF8641D8044}" destId="{BBA7247F-02EB-43A2-A641-282881B95574}" srcOrd="1" destOrd="0" presId="urn:microsoft.com/office/officeart/2018/2/layout/IconVerticalSolidList"/>
    <dgm:cxn modelId="{340CAF6E-8900-4A6C-B508-203869D22488}" type="presParOf" srcId="{B55844AB-D401-4D77-9FF0-0FF8641D8044}" destId="{984466A5-F02E-41FB-8A83-BF7AA52F8397}" srcOrd="2" destOrd="0" presId="urn:microsoft.com/office/officeart/2018/2/layout/IconVerticalSolidList"/>
    <dgm:cxn modelId="{915A31F0-A9E6-42DD-833E-65846F336036}" type="presParOf" srcId="{984466A5-F02E-41FB-8A83-BF7AA52F8397}" destId="{8F053F1B-531A-44E0-9C5C-B39C4F8A296F}" srcOrd="0" destOrd="0" presId="urn:microsoft.com/office/officeart/2018/2/layout/IconVerticalSolidList"/>
    <dgm:cxn modelId="{E39EE18C-87B4-4649-9765-F94E0182E347}" type="presParOf" srcId="{984466A5-F02E-41FB-8A83-BF7AA52F8397}" destId="{130F8353-9E97-4690-A4AB-0E73F75A25D5}" srcOrd="1" destOrd="0" presId="urn:microsoft.com/office/officeart/2018/2/layout/IconVerticalSolidList"/>
    <dgm:cxn modelId="{F46BA56F-1960-405A-AE40-C245ABCB7498}" type="presParOf" srcId="{984466A5-F02E-41FB-8A83-BF7AA52F8397}" destId="{6A5C76F8-BF7F-4BE3-B556-CFE2F78F7D13}" srcOrd="2" destOrd="0" presId="urn:microsoft.com/office/officeart/2018/2/layout/IconVerticalSolidList"/>
    <dgm:cxn modelId="{9302788B-276D-4369-8945-2AE5B9036FFB}" type="presParOf" srcId="{984466A5-F02E-41FB-8A83-BF7AA52F8397}" destId="{F741549C-7304-4B7E-B0BE-B73F07DA6969}" srcOrd="3" destOrd="0" presId="urn:microsoft.com/office/officeart/2018/2/layout/IconVerticalSolidList"/>
    <dgm:cxn modelId="{2D30A082-3553-487F-B87C-88DA1AAD9CEA}" type="presParOf" srcId="{B55844AB-D401-4D77-9FF0-0FF8641D8044}" destId="{20AF022F-D4F9-431F-80B9-5E8AE1364EDF}" srcOrd="3" destOrd="0" presId="urn:microsoft.com/office/officeart/2018/2/layout/IconVerticalSolidList"/>
    <dgm:cxn modelId="{C30301EF-E9F1-48FD-8B30-2AE45FAB05A4}" type="presParOf" srcId="{B55844AB-D401-4D77-9FF0-0FF8641D8044}" destId="{517C15F8-48E2-402E-A22C-C51A20960ECB}" srcOrd="4" destOrd="0" presId="urn:microsoft.com/office/officeart/2018/2/layout/IconVerticalSolidList"/>
    <dgm:cxn modelId="{AADB8AD2-B6DD-453E-AD10-974B6EAEF5CC}" type="presParOf" srcId="{517C15F8-48E2-402E-A22C-C51A20960ECB}" destId="{90C7FE66-9F49-40E6-B91E-41AA23BA83FD}" srcOrd="0" destOrd="0" presId="urn:microsoft.com/office/officeart/2018/2/layout/IconVerticalSolidList"/>
    <dgm:cxn modelId="{B45F9A31-CF6A-4A07-B8E6-0FA557012160}" type="presParOf" srcId="{517C15F8-48E2-402E-A22C-C51A20960ECB}" destId="{7A93C0F8-4ABA-4278-8555-735BBC4F151A}" srcOrd="1" destOrd="0" presId="urn:microsoft.com/office/officeart/2018/2/layout/IconVerticalSolidList"/>
    <dgm:cxn modelId="{CBF6BA64-A8C6-4A3B-87AD-0E243A168C70}" type="presParOf" srcId="{517C15F8-48E2-402E-A22C-C51A20960ECB}" destId="{1EDFE122-4E7C-4960-B88A-942DF686F02C}" srcOrd="2" destOrd="0" presId="urn:microsoft.com/office/officeart/2018/2/layout/IconVerticalSolidList"/>
    <dgm:cxn modelId="{F01822B4-50D4-4B9E-996E-1A4B56F3D67D}" type="presParOf" srcId="{517C15F8-48E2-402E-A22C-C51A20960ECB}" destId="{421D345B-5DAA-450D-B518-7DBD1445A18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043986-7772-40B2-AEA5-708C3672F09D}" type="doc">
      <dgm:prSet loTypeId="urn:microsoft.com/office/officeart/2016/7/layout/AccentHomeChevronProcess" loCatId="process" qsTypeId="urn:microsoft.com/office/officeart/2005/8/quickstyle/simple1" qsCatId="simple" csTypeId="urn:microsoft.com/office/officeart/2005/8/colors/colorful1" csCatId="colorful" phldr="1"/>
      <dgm:spPr/>
      <dgm:t>
        <a:bodyPr/>
        <a:lstStyle/>
        <a:p>
          <a:endParaRPr lang="en-US"/>
        </a:p>
      </dgm:t>
    </dgm:pt>
    <dgm:pt modelId="{CC4EA124-051F-4E17-AF55-4E9B31BCF591}">
      <dgm:prSet/>
      <dgm:spPr/>
      <dgm:t>
        <a:bodyPr/>
        <a:lstStyle/>
        <a:p>
          <a:r>
            <a:rPr lang="en-US"/>
            <a:t>2011–2013</a:t>
          </a:r>
        </a:p>
      </dgm:t>
    </dgm:pt>
    <dgm:pt modelId="{E2CF4B6F-0FEB-4F17-82A1-0644142639CA}" type="parTrans" cxnId="{0C438CB4-618D-411A-B436-DA286DE1C1A1}">
      <dgm:prSet/>
      <dgm:spPr/>
      <dgm:t>
        <a:bodyPr/>
        <a:lstStyle/>
        <a:p>
          <a:endParaRPr lang="en-US"/>
        </a:p>
      </dgm:t>
    </dgm:pt>
    <dgm:pt modelId="{78E6DEAF-1639-4EA9-8429-CABBD49743C4}" type="sibTrans" cxnId="{0C438CB4-618D-411A-B436-DA286DE1C1A1}">
      <dgm:prSet/>
      <dgm:spPr/>
      <dgm:t>
        <a:bodyPr/>
        <a:lstStyle/>
        <a:p>
          <a:endParaRPr lang="en-US"/>
        </a:p>
      </dgm:t>
    </dgm:pt>
    <dgm:pt modelId="{1259FFF5-0C70-40B3-9F46-191227C4BB03}">
      <dgm:prSet custT="1"/>
      <dgm:spPr/>
      <dgm:t>
        <a:bodyPr/>
        <a:lstStyle/>
        <a:p>
          <a:r>
            <a:rPr lang="en-US" sz="2400" dirty="0"/>
            <a:t>23% of patients had an AWV</a:t>
          </a:r>
        </a:p>
      </dgm:t>
    </dgm:pt>
    <dgm:pt modelId="{F6C2B273-64AB-49B0-87F0-0B71162AF4F8}" type="parTrans" cxnId="{027EF659-474A-4A9D-9EB1-7B0A2476AF22}">
      <dgm:prSet/>
      <dgm:spPr/>
      <dgm:t>
        <a:bodyPr/>
        <a:lstStyle/>
        <a:p>
          <a:endParaRPr lang="en-US"/>
        </a:p>
      </dgm:t>
    </dgm:pt>
    <dgm:pt modelId="{0E4C10BA-E166-47A9-B87F-0CB72D0CCB66}" type="sibTrans" cxnId="{027EF659-474A-4A9D-9EB1-7B0A2476AF22}">
      <dgm:prSet/>
      <dgm:spPr/>
      <dgm:t>
        <a:bodyPr/>
        <a:lstStyle/>
        <a:p>
          <a:endParaRPr lang="en-US"/>
        </a:p>
      </dgm:t>
    </dgm:pt>
    <dgm:pt modelId="{2FDE7239-D7B3-4A1F-98AE-C6C7BA4EAA8D}">
      <dgm:prSet/>
      <dgm:spPr/>
      <dgm:t>
        <a:bodyPr/>
        <a:lstStyle/>
        <a:p>
          <a:r>
            <a:rPr lang="en-US"/>
            <a:t>2015</a:t>
          </a:r>
        </a:p>
      </dgm:t>
    </dgm:pt>
    <dgm:pt modelId="{9B39E7D1-CC24-46BC-93EC-D9DD65C523BE}" type="parTrans" cxnId="{D77F93A4-A1BF-449A-997A-AE61CF595E1E}">
      <dgm:prSet/>
      <dgm:spPr/>
      <dgm:t>
        <a:bodyPr/>
        <a:lstStyle/>
        <a:p>
          <a:endParaRPr lang="en-US"/>
        </a:p>
      </dgm:t>
    </dgm:pt>
    <dgm:pt modelId="{470FBA8C-EDEA-415C-9842-21E25FDBC888}" type="sibTrans" cxnId="{D77F93A4-A1BF-449A-997A-AE61CF595E1E}">
      <dgm:prSet/>
      <dgm:spPr/>
      <dgm:t>
        <a:bodyPr/>
        <a:lstStyle/>
        <a:p>
          <a:endParaRPr lang="en-US"/>
        </a:p>
      </dgm:t>
    </dgm:pt>
    <dgm:pt modelId="{C1DA1EA0-C2E7-4993-A3BD-446B8DD3B721}">
      <dgm:prSet custT="1"/>
      <dgm:spPr/>
      <dgm:t>
        <a:bodyPr/>
        <a:lstStyle/>
        <a:p>
          <a:r>
            <a:rPr lang="en-US" sz="2400" dirty="0"/>
            <a:t>Fewer than ¼ of practices did AWVs on at least 25% of patients</a:t>
          </a:r>
        </a:p>
      </dgm:t>
    </dgm:pt>
    <dgm:pt modelId="{8421C35F-E3C2-4611-BDA3-66028E1FBF69}" type="parTrans" cxnId="{EDB9BDEF-CEAA-486A-8DAC-7139CA890F73}">
      <dgm:prSet/>
      <dgm:spPr/>
      <dgm:t>
        <a:bodyPr/>
        <a:lstStyle/>
        <a:p>
          <a:endParaRPr lang="en-US"/>
        </a:p>
      </dgm:t>
    </dgm:pt>
    <dgm:pt modelId="{B4859F62-29BE-4FD4-AA9C-CD80DF235A03}" type="sibTrans" cxnId="{EDB9BDEF-CEAA-486A-8DAC-7139CA890F73}">
      <dgm:prSet/>
      <dgm:spPr/>
      <dgm:t>
        <a:bodyPr/>
        <a:lstStyle/>
        <a:p>
          <a:endParaRPr lang="en-US"/>
        </a:p>
      </dgm:t>
    </dgm:pt>
    <dgm:pt modelId="{BDC85995-6061-433E-86C4-B3068A271C37}">
      <dgm:prSet/>
      <dgm:spPr/>
      <dgm:t>
        <a:bodyPr/>
        <a:lstStyle/>
        <a:p>
          <a:r>
            <a:rPr lang="en-US"/>
            <a:t>2017</a:t>
          </a:r>
        </a:p>
      </dgm:t>
    </dgm:pt>
    <dgm:pt modelId="{4B1AC1DA-17C7-4C9B-9014-2737D8B766FA}" type="parTrans" cxnId="{80D0F4C7-8C31-489E-853F-BFC570A7614C}">
      <dgm:prSet/>
      <dgm:spPr/>
      <dgm:t>
        <a:bodyPr/>
        <a:lstStyle/>
        <a:p>
          <a:endParaRPr lang="en-US"/>
        </a:p>
      </dgm:t>
    </dgm:pt>
    <dgm:pt modelId="{DDBC846D-9E01-4F17-A8D7-CE317477ACBB}" type="sibTrans" cxnId="{80D0F4C7-8C31-489E-853F-BFC570A7614C}">
      <dgm:prSet/>
      <dgm:spPr/>
      <dgm:t>
        <a:bodyPr/>
        <a:lstStyle/>
        <a:p>
          <a:endParaRPr lang="en-US"/>
        </a:p>
      </dgm:t>
    </dgm:pt>
    <dgm:pt modelId="{6A739D0D-7277-4071-BF12-E9D808CA06DE}">
      <dgm:prSet custT="1"/>
      <dgm:spPr/>
      <dgm:t>
        <a:bodyPr/>
        <a:lstStyle/>
        <a:p>
          <a:r>
            <a:rPr lang="en-US" sz="2400" dirty="0"/>
            <a:t>24% of patients had an AWV</a:t>
          </a:r>
        </a:p>
      </dgm:t>
    </dgm:pt>
    <dgm:pt modelId="{B1E492E0-3B23-4285-BFB3-AFB481093B7A}" type="parTrans" cxnId="{93FFC5F5-8F3B-4707-9818-77EFAF97D8A1}">
      <dgm:prSet/>
      <dgm:spPr/>
      <dgm:t>
        <a:bodyPr/>
        <a:lstStyle/>
        <a:p>
          <a:endParaRPr lang="en-US"/>
        </a:p>
      </dgm:t>
    </dgm:pt>
    <dgm:pt modelId="{0963E590-4F6D-469B-AEB9-5438C3E63465}" type="sibTrans" cxnId="{93FFC5F5-8F3B-4707-9818-77EFAF97D8A1}">
      <dgm:prSet/>
      <dgm:spPr/>
      <dgm:t>
        <a:bodyPr/>
        <a:lstStyle/>
        <a:p>
          <a:endParaRPr lang="en-US"/>
        </a:p>
      </dgm:t>
    </dgm:pt>
    <dgm:pt modelId="{422D204C-D468-4EAC-B1F2-29D0FDBABC20}">
      <dgm:prSet/>
      <dgm:spPr/>
      <dgm:t>
        <a:bodyPr/>
        <a:lstStyle/>
        <a:p>
          <a:r>
            <a:rPr lang="en-US"/>
            <a:t>2020</a:t>
          </a:r>
        </a:p>
      </dgm:t>
    </dgm:pt>
    <dgm:pt modelId="{47DBC044-A1B9-4CBD-96E5-7F89A526D166}" type="parTrans" cxnId="{42A24E01-61E6-4528-B9E1-6718233A7AE2}">
      <dgm:prSet/>
      <dgm:spPr/>
      <dgm:t>
        <a:bodyPr/>
        <a:lstStyle/>
        <a:p>
          <a:endParaRPr lang="en-US"/>
        </a:p>
      </dgm:t>
    </dgm:pt>
    <dgm:pt modelId="{FBDA71E9-3761-4C24-B7E0-B4DE41F50444}" type="sibTrans" cxnId="{42A24E01-61E6-4528-B9E1-6718233A7AE2}">
      <dgm:prSet/>
      <dgm:spPr/>
      <dgm:t>
        <a:bodyPr/>
        <a:lstStyle/>
        <a:p>
          <a:endParaRPr lang="en-US"/>
        </a:p>
      </dgm:t>
    </dgm:pt>
    <dgm:pt modelId="{8F871B41-19F8-4DB5-93A6-20385F57A927}">
      <dgm:prSet custT="1"/>
      <dgm:spPr/>
      <dgm:t>
        <a:bodyPr/>
        <a:lstStyle/>
        <a:p>
          <a:r>
            <a:rPr lang="en-US" sz="2400" dirty="0"/>
            <a:t>45% of patients had an AWV</a:t>
          </a:r>
        </a:p>
      </dgm:t>
    </dgm:pt>
    <dgm:pt modelId="{E7EC0CCC-26EB-4F93-8F8B-86829AB9348B}" type="parTrans" cxnId="{D9C93862-7122-4305-B90C-F07AA4888E9C}">
      <dgm:prSet/>
      <dgm:spPr/>
      <dgm:t>
        <a:bodyPr/>
        <a:lstStyle/>
        <a:p>
          <a:endParaRPr lang="en-US"/>
        </a:p>
      </dgm:t>
    </dgm:pt>
    <dgm:pt modelId="{E4F83825-FB8F-4D23-95FF-6A59B991CDB4}" type="sibTrans" cxnId="{D9C93862-7122-4305-B90C-F07AA4888E9C}">
      <dgm:prSet/>
      <dgm:spPr/>
      <dgm:t>
        <a:bodyPr/>
        <a:lstStyle/>
        <a:p>
          <a:endParaRPr lang="en-US"/>
        </a:p>
      </dgm:t>
    </dgm:pt>
    <dgm:pt modelId="{002D0FF5-897A-4C9F-9E3B-FCBAAC99B4E7}" type="pres">
      <dgm:prSet presAssocID="{43043986-7772-40B2-AEA5-708C3672F09D}" presName="Name0" presStyleCnt="0">
        <dgm:presLayoutVars>
          <dgm:animLvl val="lvl"/>
          <dgm:resizeHandles val="exact"/>
        </dgm:presLayoutVars>
      </dgm:prSet>
      <dgm:spPr/>
    </dgm:pt>
    <dgm:pt modelId="{E567C6A9-D688-4CE1-A394-2881F8C3A468}" type="pres">
      <dgm:prSet presAssocID="{CC4EA124-051F-4E17-AF55-4E9B31BCF591}" presName="composite" presStyleCnt="0"/>
      <dgm:spPr/>
    </dgm:pt>
    <dgm:pt modelId="{A02C4B11-039D-4D15-A97E-4465F073BC7D}" type="pres">
      <dgm:prSet presAssocID="{CC4EA124-051F-4E17-AF55-4E9B31BCF591}" presName="L" presStyleLbl="solidFgAcc1" presStyleIdx="0" presStyleCnt="4">
        <dgm:presLayoutVars>
          <dgm:chMax val="0"/>
          <dgm:chPref val="0"/>
        </dgm:presLayoutVars>
      </dgm:prSet>
      <dgm:spPr/>
    </dgm:pt>
    <dgm:pt modelId="{1FD79CD7-B238-4F00-AA8E-79B3B46D3478}" type="pres">
      <dgm:prSet presAssocID="{CC4EA124-051F-4E17-AF55-4E9B31BCF591}" presName="parTx" presStyleLbl="alignNode1" presStyleIdx="0" presStyleCnt="4">
        <dgm:presLayoutVars>
          <dgm:chMax val="0"/>
          <dgm:chPref val="0"/>
          <dgm:bulletEnabled val="1"/>
        </dgm:presLayoutVars>
      </dgm:prSet>
      <dgm:spPr/>
    </dgm:pt>
    <dgm:pt modelId="{305AC10E-0ABB-437A-94DE-4F4F55DD7239}" type="pres">
      <dgm:prSet presAssocID="{CC4EA124-051F-4E17-AF55-4E9B31BCF591}" presName="desTx" presStyleLbl="revTx" presStyleIdx="0" presStyleCnt="4">
        <dgm:presLayoutVars>
          <dgm:chMax val="0"/>
          <dgm:chPref val="0"/>
          <dgm:bulletEnabled val="1"/>
        </dgm:presLayoutVars>
      </dgm:prSet>
      <dgm:spPr/>
    </dgm:pt>
    <dgm:pt modelId="{4D7E714A-E5E4-4634-838C-01167F0267D9}" type="pres">
      <dgm:prSet presAssocID="{CC4EA124-051F-4E17-AF55-4E9B31BCF591}" presName="EmptyPlaceHolder" presStyleCnt="0"/>
      <dgm:spPr/>
    </dgm:pt>
    <dgm:pt modelId="{3D39F146-2F71-402D-A705-AA03DABCA288}" type="pres">
      <dgm:prSet presAssocID="{78E6DEAF-1639-4EA9-8429-CABBD49743C4}" presName="space" presStyleCnt="0"/>
      <dgm:spPr/>
    </dgm:pt>
    <dgm:pt modelId="{3D8FF100-D28D-418E-87D1-5EAC5212CAF0}" type="pres">
      <dgm:prSet presAssocID="{2FDE7239-D7B3-4A1F-98AE-C6C7BA4EAA8D}" presName="composite" presStyleCnt="0"/>
      <dgm:spPr/>
    </dgm:pt>
    <dgm:pt modelId="{2C0AC63D-DAA9-4982-B562-AF6D14D9D4D6}" type="pres">
      <dgm:prSet presAssocID="{2FDE7239-D7B3-4A1F-98AE-C6C7BA4EAA8D}" presName="L" presStyleLbl="solidFgAcc1" presStyleIdx="1" presStyleCnt="4">
        <dgm:presLayoutVars>
          <dgm:chMax val="0"/>
          <dgm:chPref val="0"/>
        </dgm:presLayoutVars>
      </dgm:prSet>
      <dgm:spPr/>
    </dgm:pt>
    <dgm:pt modelId="{73AFCA6B-F209-414A-A69D-D0AEC50F1CC1}" type="pres">
      <dgm:prSet presAssocID="{2FDE7239-D7B3-4A1F-98AE-C6C7BA4EAA8D}" presName="parTx" presStyleLbl="alignNode1" presStyleIdx="1" presStyleCnt="4">
        <dgm:presLayoutVars>
          <dgm:chMax val="0"/>
          <dgm:chPref val="0"/>
          <dgm:bulletEnabled val="1"/>
        </dgm:presLayoutVars>
      </dgm:prSet>
      <dgm:spPr/>
    </dgm:pt>
    <dgm:pt modelId="{A37E42C6-4753-4771-8FE2-7E32E803CF28}" type="pres">
      <dgm:prSet presAssocID="{2FDE7239-D7B3-4A1F-98AE-C6C7BA4EAA8D}" presName="desTx" presStyleLbl="revTx" presStyleIdx="1" presStyleCnt="4">
        <dgm:presLayoutVars>
          <dgm:chMax val="0"/>
          <dgm:chPref val="0"/>
          <dgm:bulletEnabled val="1"/>
        </dgm:presLayoutVars>
      </dgm:prSet>
      <dgm:spPr/>
    </dgm:pt>
    <dgm:pt modelId="{4EA4F37C-95E7-4046-A111-F6C2151E8086}" type="pres">
      <dgm:prSet presAssocID="{2FDE7239-D7B3-4A1F-98AE-C6C7BA4EAA8D}" presName="EmptyPlaceHolder" presStyleCnt="0"/>
      <dgm:spPr/>
    </dgm:pt>
    <dgm:pt modelId="{0CB96160-974D-4A7F-AB6E-B484C9970639}" type="pres">
      <dgm:prSet presAssocID="{470FBA8C-EDEA-415C-9842-21E25FDBC888}" presName="space" presStyleCnt="0"/>
      <dgm:spPr/>
    </dgm:pt>
    <dgm:pt modelId="{443CDC42-C2A0-4A13-9955-E6A2D237BBBB}" type="pres">
      <dgm:prSet presAssocID="{BDC85995-6061-433E-86C4-B3068A271C37}" presName="composite" presStyleCnt="0"/>
      <dgm:spPr/>
    </dgm:pt>
    <dgm:pt modelId="{8331E7E8-9A35-46E9-916A-B62C16C40886}" type="pres">
      <dgm:prSet presAssocID="{BDC85995-6061-433E-86C4-B3068A271C37}" presName="L" presStyleLbl="solidFgAcc1" presStyleIdx="2" presStyleCnt="4">
        <dgm:presLayoutVars>
          <dgm:chMax val="0"/>
          <dgm:chPref val="0"/>
        </dgm:presLayoutVars>
      </dgm:prSet>
      <dgm:spPr/>
    </dgm:pt>
    <dgm:pt modelId="{D0F82CD7-9E68-4AF4-8556-7E660AA1E781}" type="pres">
      <dgm:prSet presAssocID="{BDC85995-6061-433E-86C4-B3068A271C37}" presName="parTx" presStyleLbl="alignNode1" presStyleIdx="2" presStyleCnt="4">
        <dgm:presLayoutVars>
          <dgm:chMax val="0"/>
          <dgm:chPref val="0"/>
          <dgm:bulletEnabled val="1"/>
        </dgm:presLayoutVars>
      </dgm:prSet>
      <dgm:spPr/>
    </dgm:pt>
    <dgm:pt modelId="{56830C67-7B54-4F4A-A6F7-1B51DD8A5F27}" type="pres">
      <dgm:prSet presAssocID="{BDC85995-6061-433E-86C4-B3068A271C37}" presName="desTx" presStyleLbl="revTx" presStyleIdx="2" presStyleCnt="4">
        <dgm:presLayoutVars>
          <dgm:chMax val="0"/>
          <dgm:chPref val="0"/>
          <dgm:bulletEnabled val="1"/>
        </dgm:presLayoutVars>
      </dgm:prSet>
      <dgm:spPr/>
    </dgm:pt>
    <dgm:pt modelId="{134000AB-58FA-455F-B035-E9D64F541561}" type="pres">
      <dgm:prSet presAssocID="{BDC85995-6061-433E-86C4-B3068A271C37}" presName="EmptyPlaceHolder" presStyleCnt="0"/>
      <dgm:spPr/>
    </dgm:pt>
    <dgm:pt modelId="{EA5C8DAE-D4EF-4CEB-8780-EB5C64CFEF8C}" type="pres">
      <dgm:prSet presAssocID="{DDBC846D-9E01-4F17-A8D7-CE317477ACBB}" presName="space" presStyleCnt="0"/>
      <dgm:spPr/>
    </dgm:pt>
    <dgm:pt modelId="{DA498032-59F8-495B-AA94-F6C7CB389D03}" type="pres">
      <dgm:prSet presAssocID="{422D204C-D468-4EAC-B1F2-29D0FDBABC20}" presName="composite" presStyleCnt="0"/>
      <dgm:spPr/>
    </dgm:pt>
    <dgm:pt modelId="{71AEB09F-C1C3-4555-95AC-0EF1613D50E9}" type="pres">
      <dgm:prSet presAssocID="{422D204C-D468-4EAC-B1F2-29D0FDBABC20}" presName="L" presStyleLbl="solidFgAcc1" presStyleIdx="3" presStyleCnt="4">
        <dgm:presLayoutVars>
          <dgm:chMax val="0"/>
          <dgm:chPref val="0"/>
        </dgm:presLayoutVars>
      </dgm:prSet>
      <dgm:spPr/>
    </dgm:pt>
    <dgm:pt modelId="{2188DD58-79BC-4B0C-888C-E5F14AED62C1}" type="pres">
      <dgm:prSet presAssocID="{422D204C-D468-4EAC-B1F2-29D0FDBABC20}" presName="parTx" presStyleLbl="alignNode1" presStyleIdx="3" presStyleCnt="4">
        <dgm:presLayoutVars>
          <dgm:chMax val="0"/>
          <dgm:chPref val="0"/>
          <dgm:bulletEnabled val="1"/>
        </dgm:presLayoutVars>
      </dgm:prSet>
      <dgm:spPr/>
    </dgm:pt>
    <dgm:pt modelId="{E0DA344C-53C5-4ED1-B274-15380FC1A271}" type="pres">
      <dgm:prSet presAssocID="{422D204C-D468-4EAC-B1F2-29D0FDBABC20}" presName="desTx" presStyleLbl="revTx" presStyleIdx="3" presStyleCnt="4">
        <dgm:presLayoutVars>
          <dgm:chMax val="0"/>
          <dgm:chPref val="0"/>
          <dgm:bulletEnabled val="1"/>
        </dgm:presLayoutVars>
      </dgm:prSet>
      <dgm:spPr/>
    </dgm:pt>
    <dgm:pt modelId="{42852606-17A8-4C68-8538-69A7F4F39A92}" type="pres">
      <dgm:prSet presAssocID="{422D204C-D468-4EAC-B1F2-29D0FDBABC20}" presName="EmptyPlaceHolder" presStyleCnt="0"/>
      <dgm:spPr/>
    </dgm:pt>
  </dgm:ptLst>
  <dgm:cxnLst>
    <dgm:cxn modelId="{42A24E01-61E6-4528-B9E1-6718233A7AE2}" srcId="{43043986-7772-40B2-AEA5-708C3672F09D}" destId="{422D204C-D468-4EAC-B1F2-29D0FDBABC20}" srcOrd="3" destOrd="0" parTransId="{47DBC044-A1B9-4CBD-96E5-7F89A526D166}" sibTransId="{FBDA71E9-3761-4C24-B7E0-B4DE41F50444}"/>
    <dgm:cxn modelId="{21E84F16-E999-4BCC-AA86-B533CC9D9427}" type="presOf" srcId="{BDC85995-6061-433E-86C4-B3068A271C37}" destId="{D0F82CD7-9E68-4AF4-8556-7E660AA1E781}" srcOrd="0" destOrd="0" presId="urn:microsoft.com/office/officeart/2016/7/layout/AccentHomeChevronProcess"/>
    <dgm:cxn modelId="{BD8AB71C-CB8E-4946-8D25-D3FA3CFBD118}" type="presOf" srcId="{6A739D0D-7277-4071-BF12-E9D808CA06DE}" destId="{56830C67-7B54-4F4A-A6F7-1B51DD8A5F27}" srcOrd="0" destOrd="0" presId="urn:microsoft.com/office/officeart/2016/7/layout/AccentHomeChevronProcess"/>
    <dgm:cxn modelId="{74E8A033-F977-49C6-AACE-EDA57611DBF5}" type="presOf" srcId="{C1DA1EA0-C2E7-4993-A3BD-446B8DD3B721}" destId="{A37E42C6-4753-4771-8FE2-7E32E803CF28}" srcOrd="0" destOrd="0" presId="urn:microsoft.com/office/officeart/2016/7/layout/AccentHomeChevronProcess"/>
    <dgm:cxn modelId="{D9C93862-7122-4305-B90C-F07AA4888E9C}" srcId="{422D204C-D468-4EAC-B1F2-29D0FDBABC20}" destId="{8F871B41-19F8-4DB5-93A6-20385F57A927}" srcOrd="0" destOrd="0" parTransId="{E7EC0CCC-26EB-4F93-8F8B-86829AB9348B}" sibTransId="{E4F83825-FB8F-4D23-95FF-6A59B991CDB4}"/>
    <dgm:cxn modelId="{95213276-E3B3-47EC-89F1-73C388017EDE}" type="presOf" srcId="{2FDE7239-D7B3-4A1F-98AE-C6C7BA4EAA8D}" destId="{73AFCA6B-F209-414A-A69D-D0AEC50F1CC1}" srcOrd="0" destOrd="0" presId="urn:microsoft.com/office/officeart/2016/7/layout/AccentHomeChevronProcess"/>
    <dgm:cxn modelId="{027EF659-474A-4A9D-9EB1-7B0A2476AF22}" srcId="{CC4EA124-051F-4E17-AF55-4E9B31BCF591}" destId="{1259FFF5-0C70-40B3-9F46-191227C4BB03}" srcOrd="0" destOrd="0" parTransId="{F6C2B273-64AB-49B0-87F0-0B71162AF4F8}" sibTransId="{0E4C10BA-E166-47A9-B87F-0CB72D0CCB66}"/>
    <dgm:cxn modelId="{D77F93A4-A1BF-449A-997A-AE61CF595E1E}" srcId="{43043986-7772-40B2-AEA5-708C3672F09D}" destId="{2FDE7239-D7B3-4A1F-98AE-C6C7BA4EAA8D}" srcOrd="1" destOrd="0" parTransId="{9B39E7D1-CC24-46BC-93EC-D9DD65C523BE}" sibTransId="{470FBA8C-EDEA-415C-9842-21E25FDBC888}"/>
    <dgm:cxn modelId="{B0E254B1-2161-49ED-BCBA-93FF6B333AA3}" type="presOf" srcId="{422D204C-D468-4EAC-B1F2-29D0FDBABC20}" destId="{2188DD58-79BC-4B0C-888C-E5F14AED62C1}" srcOrd="0" destOrd="0" presId="urn:microsoft.com/office/officeart/2016/7/layout/AccentHomeChevronProcess"/>
    <dgm:cxn modelId="{0C438CB4-618D-411A-B436-DA286DE1C1A1}" srcId="{43043986-7772-40B2-AEA5-708C3672F09D}" destId="{CC4EA124-051F-4E17-AF55-4E9B31BCF591}" srcOrd="0" destOrd="0" parTransId="{E2CF4B6F-0FEB-4F17-82A1-0644142639CA}" sibTransId="{78E6DEAF-1639-4EA9-8429-CABBD49743C4}"/>
    <dgm:cxn modelId="{80D0F4C7-8C31-489E-853F-BFC570A7614C}" srcId="{43043986-7772-40B2-AEA5-708C3672F09D}" destId="{BDC85995-6061-433E-86C4-B3068A271C37}" srcOrd="2" destOrd="0" parTransId="{4B1AC1DA-17C7-4C9B-9014-2737D8B766FA}" sibTransId="{DDBC846D-9E01-4F17-A8D7-CE317477ACBB}"/>
    <dgm:cxn modelId="{C6F410D0-CED0-4843-8B8A-14D03758A725}" type="presOf" srcId="{8F871B41-19F8-4DB5-93A6-20385F57A927}" destId="{E0DA344C-53C5-4ED1-B274-15380FC1A271}" srcOrd="0" destOrd="0" presId="urn:microsoft.com/office/officeart/2016/7/layout/AccentHomeChevronProcess"/>
    <dgm:cxn modelId="{6E606BD6-0046-4546-A1CD-A04B0197C678}" type="presOf" srcId="{43043986-7772-40B2-AEA5-708C3672F09D}" destId="{002D0FF5-897A-4C9F-9E3B-FCBAAC99B4E7}" srcOrd="0" destOrd="0" presId="urn:microsoft.com/office/officeart/2016/7/layout/AccentHomeChevronProcess"/>
    <dgm:cxn modelId="{1457E7E6-3C00-4382-B35A-539FD986D3D5}" type="presOf" srcId="{CC4EA124-051F-4E17-AF55-4E9B31BCF591}" destId="{1FD79CD7-B238-4F00-AA8E-79B3B46D3478}" srcOrd="0" destOrd="0" presId="urn:microsoft.com/office/officeart/2016/7/layout/AccentHomeChevronProcess"/>
    <dgm:cxn modelId="{EC646FEA-BC15-4902-A6BC-E425A235413F}" type="presOf" srcId="{1259FFF5-0C70-40B3-9F46-191227C4BB03}" destId="{305AC10E-0ABB-437A-94DE-4F4F55DD7239}" srcOrd="0" destOrd="0" presId="urn:microsoft.com/office/officeart/2016/7/layout/AccentHomeChevronProcess"/>
    <dgm:cxn modelId="{EDB9BDEF-CEAA-486A-8DAC-7139CA890F73}" srcId="{2FDE7239-D7B3-4A1F-98AE-C6C7BA4EAA8D}" destId="{C1DA1EA0-C2E7-4993-A3BD-446B8DD3B721}" srcOrd="0" destOrd="0" parTransId="{8421C35F-E3C2-4611-BDA3-66028E1FBF69}" sibTransId="{B4859F62-29BE-4FD4-AA9C-CD80DF235A03}"/>
    <dgm:cxn modelId="{93FFC5F5-8F3B-4707-9818-77EFAF97D8A1}" srcId="{BDC85995-6061-433E-86C4-B3068A271C37}" destId="{6A739D0D-7277-4071-BF12-E9D808CA06DE}" srcOrd="0" destOrd="0" parTransId="{B1E492E0-3B23-4285-BFB3-AFB481093B7A}" sibTransId="{0963E590-4F6D-469B-AEB9-5438C3E63465}"/>
    <dgm:cxn modelId="{C6532503-E422-4299-BD36-A690CF5C6BED}" type="presParOf" srcId="{002D0FF5-897A-4C9F-9E3B-FCBAAC99B4E7}" destId="{E567C6A9-D688-4CE1-A394-2881F8C3A468}" srcOrd="0" destOrd="0" presId="urn:microsoft.com/office/officeart/2016/7/layout/AccentHomeChevronProcess"/>
    <dgm:cxn modelId="{B704BA1C-32EF-46FE-B9D2-D2E5227E93D1}" type="presParOf" srcId="{E567C6A9-D688-4CE1-A394-2881F8C3A468}" destId="{A02C4B11-039D-4D15-A97E-4465F073BC7D}" srcOrd="0" destOrd="0" presId="urn:microsoft.com/office/officeart/2016/7/layout/AccentHomeChevronProcess"/>
    <dgm:cxn modelId="{83BC5C40-5CA5-4EFC-BC67-3B327B7A7F03}" type="presParOf" srcId="{E567C6A9-D688-4CE1-A394-2881F8C3A468}" destId="{1FD79CD7-B238-4F00-AA8E-79B3B46D3478}" srcOrd="1" destOrd="0" presId="urn:microsoft.com/office/officeart/2016/7/layout/AccentHomeChevronProcess"/>
    <dgm:cxn modelId="{7CD159E0-6824-48DB-B5B9-82E46AB58633}" type="presParOf" srcId="{E567C6A9-D688-4CE1-A394-2881F8C3A468}" destId="{305AC10E-0ABB-437A-94DE-4F4F55DD7239}" srcOrd="2" destOrd="0" presId="urn:microsoft.com/office/officeart/2016/7/layout/AccentHomeChevronProcess"/>
    <dgm:cxn modelId="{53FD06DA-D2AE-45B0-9467-10A559EEF119}" type="presParOf" srcId="{E567C6A9-D688-4CE1-A394-2881F8C3A468}" destId="{4D7E714A-E5E4-4634-838C-01167F0267D9}" srcOrd="3" destOrd="0" presId="urn:microsoft.com/office/officeart/2016/7/layout/AccentHomeChevronProcess"/>
    <dgm:cxn modelId="{20D399A3-4728-400B-B5A4-2A4FC019EEC2}" type="presParOf" srcId="{002D0FF5-897A-4C9F-9E3B-FCBAAC99B4E7}" destId="{3D39F146-2F71-402D-A705-AA03DABCA288}" srcOrd="1" destOrd="0" presId="urn:microsoft.com/office/officeart/2016/7/layout/AccentHomeChevronProcess"/>
    <dgm:cxn modelId="{89D842A2-970F-4425-B886-65CC51490B8C}" type="presParOf" srcId="{002D0FF5-897A-4C9F-9E3B-FCBAAC99B4E7}" destId="{3D8FF100-D28D-418E-87D1-5EAC5212CAF0}" srcOrd="2" destOrd="0" presId="urn:microsoft.com/office/officeart/2016/7/layout/AccentHomeChevronProcess"/>
    <dgm:cxn modelId="{3D85734A-6CA3-44C4-8183-912536A79357}" type="presParOf" srcId="{3D8FF100-D28D-418E-87D1-5EAC5212CAF0}" destId="{2C0AC63D-DAA9-4982-B562-AF6D14D9D4D6}" srcOrd="0" destOrd="0" presId="urn:microsoft.com/office/officeart/2016/7/layout/AccentHomeChevronProcess"/>
    <dgm:cxn modelId="{CD05B3AE-CBB5-44AC-96CC-E00528585EEB}" type="presParOf" srcId="{3D8FF100-D28D-418E-87D1-5EAC5212CAF0}" destId="{73AFCA6B-F209-414A-A69D-D0AEC50F1CC1}" srcOrd="1" destOrd="0" presId="urn:microsoft.com/office/officeart/2016/7/layout/AccentHomeChevronProcess"/>
    <dgm:cxn modelId="{0261A981-6765-42CA-9689-7703C2DD9E82}" type="presParOf" srcId="{3D8FF100-D28D-418E-87D1-5EAC5212CAF0}" destId="{A37E42C6-4753-4771-8FE2-7E32E803CF28}" srcOrd="2" destOrd="0" presId="urn:microsoft.com/office/officeart/2016/7/layout/AccentHomeChevronProcess"/>
    <dgm:cxn modelId="{3D85471B-F6AF-4492-872C-B0241BBF7515}" type="presParOf" srcId="{3D8FF100-D28D-418E-87D1-5EAC5212CAF0}" destId="{4EA4F37C-95E7-4046-A111-F6C2151E8086}" srcOrd="3" destOrd="0" presId="urn:microsoft.com/office/officeart/2016/7/layout/AccentHomeChevronProcess"/>
    <dgm:cxn modelId="{E9809FDF-0DD4-45DE-9A78-1FA24DACA7BF}" type="presParOf" srcId="{002D0FF5-897A-4C9F-9E3B-FCBAAC99B4E7}" destId="{0CB96160-974D-4A7F-AB6E-B484C9970639}" srcOrd="3" destOrd="0" presId="urn:microsoft.com/office/officeart/2016/7/layout/AccentHomeChevronProcess"/>
    <dgm:cxn modelId="{A1C235F2-FDF6-4BA8-89B8-AF5D5BBE19B1}" type="presParOf" srcId="{002D0FF5-897A-4C9F-9E3B-FCBAAC99B4E7}" destId="{443CDC42-C2A0-4A13-9955-E6A2D237BBBB}" srcOrd="4" destOrd="0" presId="urn:microsoft.com/office/officeart/2016/7/layout/AccentHomeChevronProcess"/>
    <dgm:cxn modelId="{E717EA1C-A22E-4518-AD1E-835CCE31C97E}" type="presParOf" srcId="{443CDC42-C2A0-4A13-9955-E6A2D237BBBB}" destId="{8331E7E8-9A35-46E9-916A-B62C16C40886}" srcOrd="0" destOrd="0" presId="urn:microsoft.com/office/officeart/2016/7/layout/AccentHomeChevronProcess"/>
    <dgm:cxn modelId="{0B848800-B066-4FB2-BDAB-EC84C5F9C5AE}" type="presParOf" srcId="{443CDC42-C2A0-4A13-9955-E6A2D237BBBB}" destId="{D0F82CD7-9E68-4AF4-8556-7E660AA1E781}" srcOrd="1" destOrd="0" presId="urn:microsoft.com/office/officeart/2016/7/layout/AccentHomeChevronProcess"/>
    <dgm:cxn modelId="{EF794292-229B-48C4-AE5E-EA7267DDE9A5}" type="presParOf" srcId="{443CDC42-C2A0-4A13-9955-E6A2D237BBBB}" destId="{56830C67-7B54-4F4A-A6F7-1B51DD8A5F27}" srcOrd="2" destOrd="0" presId="urn:microsoft.com/office/officeart/2016/7/layout/AccentHomeChevronProcess"/>
    <dgm:cxn modelId="{C19950CC-A227-4DD0-8C3C-D8CC7F80A6D7}" type="presParOf" srcId="{443CDC42-C2A0-4A13-9955-E6A2D237BBBB}" destId="{134000AB-58FA-455F-B035-E9D64F541561}" srcOrd="3" destOrd="0" presId="urn:microsoft.com/office/officeart/2016/7/layout/AccentHomeChevronProcess"/>
    <dgm:cxn modelId="{A55E8F70-FC8F-4411-B6FE-CDD788B3E849}" type="presParOf" srcId="{002D0FF5-897A-4C9F-9E3B-FCBAAC99B4E7}" destId="{EA5C8DAE-D4EF-4CEB-8780-EB5C64CFEF8C}" srcOrd="5" destOrd="0" presId="urn:microsoft.com/office/officeart/2016/7/layout/AccentHomeChevronProcess"/>
    <dgm:cxn modelId="{6BD17775-0CE0-4EB8-A761-33F9699B09A7}" type="presParOf" srcId="{002D0FF5-897A-4C9F-9E3B-FCBAAC99B4E7}" destId="{DA498032-59F8-495B-AA94-F6C7CB389D03}" srcOrd="6" destOrd="0" presId="urn:microsoft.com/office/officeart/2016/7/layout/AccentHomeChevronProcess"/>
    <dgm:cxn modelId="{12CABC05-F5F3-4F72-B1FF-C566A309558C}" type="presParOf" srcId="{DA498032-59F8-495B-AA94-F6C7CB389D03}" destId="{71AEB09F-C1C3-4555-95AC-0EF1613D50E9}" srcOrd="0" destOrd="0" presId="urn:microsoft.com/office/officeart/2016/7/layout/AccentHomeChevronProcess"/>
    <dgm:cxn modelId="{A2709C3E-7478-4064-9F08-6157D8B02C24}" type="presParOf" srcId="{DA498032-59F8-495B-AA94-F6C7CB389D03}" destId="{2188DD58-79BC-4B0C-888C-E5F14AED62C1}" srcOrd="1" destOrd="0" presId="urn:microsoft.com/office/officeart/2016/7/layout/AccentHomeChevronProcess"/>
    <dgm:cxn modelId="{7FFF2AE5-A7FE-493C-8B52-44DFC4554F40}" type="presParOf" srcId="{DA498032-59F8-495B-AA94-F6C7CB389D03}" destId="{E0DA344C-53C5-4ED1-B274-15380FC1A271}" srcOrd="2" destOrd="0" presId="urn:microsoft.com/office/officeart/2016/7/layout/AccentHomeChevronProcess"/>
    <dgm:cxn modelId="{FDF9A946-6F44-4E2A-A568-7FB75F1F6CBF}" type="presParOf" srcId="{DA498032-59F8-495B-AA94-F6C7CB389D03}" destId="{42852606-17A8-4C68-8538-69A7F4F39A92}"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2E3ACA-2584-4B81-B3E8-FC417D44E43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942A70F-04A4-4EE4-ACFD-7D60C396D907}">
      <dgm:prSet/>
      <dgm:spPr/>
      <dgm:t>
        <a:bodyPr/>
        <a:lstStyle/>
        <a:p>
          <a:r>
            <a:rPr lang="en-US" dirty="0"/>
            <a:t>Provider documentation template</a:t>
          </a:r>
        </a:p>
      </dgm:t>
    </dgm:pt>
    <dgm:pt modelId="{5D4391C0-2FF7-4293-B376-CBC33A1AF2EE}" type="parTrans" cxnId="{34ABEEA7-B0FF-45AA-8870-5B321096F348}">
      <dgm:prSet/>
      <dgm:spPr/>
      <dgm:t>
        <a:bodyPr/>
        <a:lstStyle/>
        <a:p>
          <a:endParaRPr lang="en-US"/>
        </a:p>
      </dgm:t>
    </dgm:pt>
    <dgm:pt modelId="{B871D0E7-09B2-4B96-9D65-1262F7EAF9A3}" type="sibTrans" cxnId="{34ABEEA7-B0FF-45AA-8870-5B321096F348}">
      <dgm:prSet/>
      <dgm:spPr/>
      <dgm:t>
        <a:bodyPr/>
        <a:lstStyle/>
        <a:p>
          <a:endParaRPr lang="en-US"/>
        </a:p>
      </dgm:t>
    </dgm:pt>
    <dgm:pt modelId="{AD6C270C-3D96-4014-9911-1695BF0ADA42}">
      <dgm:prSet/>
      <dgm:spPr/>
      <dgm:t>
        <a:bodyPr/>
        <a:lstStyle/>
        <a:p>
          <a:r>
            <a:rPr lang="en-US" dirty="0"/>
            <a:t>Personalized prevention plan (PPP)</a:t>
          </a:r>
        </a:p>
      </dgm:t>
    </dgm:pt>
    <dgm:pt modelId="{DDAEF917-60C1-4547-BED9-81F89C855052}" type="parTrans" cxnId="{EB8D2B22-5CC6-411F-AC04-5FD62BE87311}">
      <dgm:prSet/>
      <dgm:spPr/>
      <dgm:t>
        <a:bodyPr/>
        <a:lstStyle/>
        <a:p>
          <a:endParaRPr lang="en-US"/>
        </a:p>
      </dgm:t>
    </dgm:pt>
    <dgm:pt modelId="{522113A3-EF06-4FEC-97D4-3F94263D8EAC}" type="sibTrans" cxnId="{EB8D2B22-5CC6-411F-AC04-5FD62BE87311}">
      <dgm:prSet/>
      <dgm:spPr/>
      <dgm:t>
        <a:bodyPr/>
        <a:lstStyle/>
        <a:p>
          <a:endParaRPr lang="en-US"/>
        </a:p>
      </dgm:t>
    </dgm:pt>
    <dgm:pt modelId="{24B1436D-BC6B-417F-9325-5FD4EF38F564}">
      <dgm:prSet/>
      <dgm:spPr/>
      <dgm:t>
        <a:bodyPr/>
        <a:lstStyle/>
        <a:p>
          <a:r>
            <a:rPr lang="en-US" dirty="0"/>
            <a:t>Health Risk Assessment</a:t>
          </a:r>
        </a:p>
      </dgm:t>
    </dgm:pt>
    <dgm:pt modelId="{05AF21D0-F625-4842-A3D4-2BFDEC0DD7D1}" type="parTrans" cxnId="{FEB2D411-050F-4B75-B43E-B6CD7458CEFC}">
      <dgm:prSet/>
      <dgm:spPr/>
      <dgm:t>
        <a:bodyPr/>
        <a:lstStyle/>
        <a:p>
          <a:endParaRPr lang="en-US"/>
        </a:p>
      </dgm:t>
    </dgm:pt>
    <dgm:pt modelId="{EA7F53F3-6F58-46C8-8E95-CB4EB252C22F}" type="sibTrans" cxnId="{FEB2D411-050F-4B75-B43E-B6CD7458CEFC}">
      <dgm:prSet/>
      <dgm:spPr/>
      <dgm:t>
        <a:bodyPr/>
        <a:lstStyle/>
        <a:p>
          <a:endParaRPr lang="en-US"/>
        </a:p>
      </dgm:t>
    </dgm:pt>
    <dgm:pt modelId="{950E531E-2E22-45FE-B60E-4690E29548E3}">
      <dgm:prSet/>
      <dgm:spPr/>
      <dgm:t>
        <a:bodyPr/>
        <a:lstStyle/>
        <a:p>
          <a:r>
            <a:rPr lang="en-US" dirty="0"/>
            <a:t>Team Tasks</a:t>
          </a:r>
        </a:p>
      </dgm:t>
    </dgm:pt>
    <dgm:pt modelId="{CA2EAEB5-A6FD-4A0B-B1D4-6D5BA32F9C3B}" type="parTrans" cxnId="{67B4281F-A6FE-4C47-8F24-737C8FE089B2}">
      <dgm:prSet/>
      <dgm:spPr/>
      <dgm:t>
        <a:bodyPr/>
        <a:lstStyle/>
        <a:p>
          <a:endParaRPr lang="en-US"/>
        </a:p>
      </dgm:t>
    </dgm:pt>
    <dgm:pt modelId="{236F15A6-2E6D-41CB-AA01-9683F4C767B6}" type="sibTrans" cxnId="{67B4281F-A6FE-4C47-8F24-737C8FE089B2}">
      <dgm:prSet/>
      <dgm:spPr/>
      <dgm:t>
        <a:bodyPr/>
        <a:lstStyle/>
        <a:p>
          <a:endParaRPr lang="en-US"/>
        </a:p>
      </dgm:t>
    </dgm:pt>
    <dgm:pt modelId="{BB8FC2AA-78A0-4735-ABB2-47E94C128A0C}" type="pres">
      <dgm:prSet presAssocID="{EF2E3ACA-2584-4B81-B3E8-FC417D44E43A}" presName="outerComposite" presStyleCnt="0">
        <dgm:presLayoutVars>
          <dgm:chMax val="5"/>
          <dgm:dir/>
          <dgm:resizeHandles val="exact"/>
        </dgm:presLayoutVars>
      </dgm:prSet>
      <dgm:spPr/>
    </dgm:pt>
    <dgm:pt modelId="{7E432C36-C8E5-4738-9052-4A1A33C163E1}" type="pres">
      <dgm:prSet presAssocID="{EF2E3ACA-2584-4B81-B3E8-FC417D44E43A}" presName="dummyMaxCanvas" presStyleCnt="0">
        <dgm:presLayoutVars/>
      </dgm:prSet>
      <dgm:spPr/>
    </dgm:pt>
    <dgm:pt modelId="{8A582FF6-80C5-45A7-A4F1-A11C4DE300C7}" type="pres">
      <dgm:prSet presAssocID="{EF2E3ACA-2584-4B81-B3E8-FC417D44E43A}" presName="FourNodes_1" presStyleLbl="node1" presStyleIdx="0" presStyleCnt="4">
        <dgm:presLayoutVars>
          <dgm:bulletEnabled val="1"/>
        </dgm:presLayoutVars>
      </dgm:prSet>
      <dgm:spPr/>
    </dgm:pt>
    <dgm:pt modelId="{F6BB9D89-9AB9-4F60-AAD0-63FBB9E6B6D7}" type="pres">
      <dgm:prSet presAssocID="{EF2E3ACA-2584-4B81-B3E8-FC417D44E43A}" presName="FourNodes_2" presStyleLbl="node1" presStyleIdx="1" presStyleCnt="4">
        <dgm:presLayoutVars>
          <dgm:bulletEnabled val="1"/>
        </dgm:presLayoutVars>
      </dgm:prSet>
      <dgm:spPr/>
    </dgm:pt>
    <dgm:pt modelId="{D852B478-BB56-4531-AD10-A7EECEDE326C}" type="pres">
      <dgm:prSet presAssocID="{EF2E3ACA-2584-4B81-B3E8-FC417D44E43A}" presName="FourNodes_3" presStyleLbl="node1" presStyleIdx="2" presStyleCnt="4">
        <dgm:presLayoutVars>
          <dgm:bulletEnabled val="1"/>
        </dgm:presLayoutVars>
      </dgm:prSet>
      <dgm:spPr/>
    </dgm:pt>
    <dgm:pt modelId="{3BDCAB60-45C4-438C-AC2A-7ADB2C076351}" type="pres">
      <dgm:prSet presAssocID="{EF2E3ACA-2584-4B81-B3E8-FC417D44E43A}" presName="FourNodes_4" presStyleLbl="node1" presStyleIdx="3" presStyleCnt="4">
        <dgm:presLayoutVars>
          <dgm:bulletEnabled val="1"/>
        </dgm:presLayoutVars>
      </dgm:prSet>
      <dgm:spPr/>
    </dgm:pt>
    <dgm:pt modelId="{B11466D3-6B71-4BB8-B44E-0DDC6DC3FB16}" type="pres">
      <dgm:prSet presAssocID="{EF2E3ACA-2584-4B81-B3E8-FC417D44E43A}" presName="FourConn_1-2" presStyleLbl="fgAccFollowNode1" presStyleIdx="0" presStyleCnt="3">
        <dgm:presLayoutVars>
          <dgm:bulletEnabled val="1"/>
        </dgm:presLayoutVars>
      </dgm:prSet>
      <dgm:spPr/>
    </dgm:pt>
    <dgm:pt modelId="{3DB59A27-2196-4B53-A463-09F28C2FCE03}" type="pres">
      <dgm:prSet presAssocID="{EF2E3ACA-2584-4B81-B3E8-FC417D44E43A}" presName="FourConn_2-3" presStyleLbl="fgAccFollowNode1" presStyleIdx="1" presStyleCnt="3">
        <dgm:presLayoutVars>
          <dgm:bulletEnabled val="1"/>
        </dgm:presLayoutVars>
      </dgm:prSet>
      <dgm:spPr/>
    </dgm:pt>
    <dgm:pt modelId="{A4621952-4327-4528-9885-22C8F2942B83}" type="pres">
      <dgm:prSet presAssocID="{EF2E3ACA-2584-4B81-B3E8-FC417D44E43A}" presName="FourConn_3-4" presStyleLbl="fgAccFollowNode1" presStyleIdx="2" presStyleCnt="3">
        <dgm:presLayoutVars>
          <dgm:bulletEnabled val="1"/>
        </dgm:presLayoutVars>
      </dgm:prSet>
      <dgm:spPr/>
    </dgm:pt>
    <dgm:pt modelId="{5DE2DCD2-C21E-4217-8E87-E7C764F14F2F}" type="pres">
      <dgm:prSet presAssocID="{EF2E3ACA-2584-4B81-B3E8-FC417D44E43A}" presName="FourNodes_1_text" presStyleLbl="node1" presStyleIdx="3" presStyleCnt="4">
        <dgm:presLayoutVars>
          <dgm:bulletEnabled val="1"/>
        </dgm:presLayoutVars>
      </dgm:prSet>
      <dgm:spPr/>
    </dgm:pt>
    <dgm:pt modelId="{C018A5F6-6772-46A4-8915-796F303737B1}" type="pres">
      <dgm:prSet presAssocID="{EF2E3ACA-2584-4B81-B3E8-FC417D44E43A}" presName="FourNodes_2_text" presStyleLbl="node1" presStyleIdx="3" presStyleCnt="4">
        <dgm:presLayoutVars>
          <dgm:bulletEnabled val="1"/>
        </dgm:presLayoutVars>
      </dgm:prSet>
      <dgm:spPr/>
    </dgm:pt>
    <dgm:pt modelId="{E906722A-63B8-4F37-9003-F3D9903E1A9F}" type="pres">
      <dgm:prSet presAssocID="{EF2E3ACA-2584-4B81-B3E8-FC417D44E43A}" presName="FourNodes_3_text" presStyleLbl="node1" presStyleIdx="3" presStyleCnt="4">
        <dgm:presLayoutVars>
          <dgm:bulletEnabled val="1"/>
        </dgm:presLayoutVars>
      </dgm:prSet>
      <dgm:spPr/>
    </dgm:pt>
    <dgm:pt modelId="{15C973CC-C4DD-4BCD-AC83-C810A90F62B2}" type="pres">
      <dgm:prSet presAssocID="{EF2E3ACA-2584-4B81-B3E8-FC417D44E43A}" presName="FourNodes_4_text" presStyleLbl="node1" presStyleIdx="3" presStyleCnt="4">
        <dgm:presLayoutVars>
          <dgm:bulletEnabled val="1"/>
        </dgm:presLayoutVars>
      </dgm:prSet>
      <dgm:spPr/>
    </dgm:pt>
  </dgm:ptLst>
  <dgm:cxnLst>
    <dgm:cxn modelId="{FEB2D411-050F-4B75-B43E-B6CD7458CEFC}" srcId="{EF2E3ACA-2584-4B81-B3E8-FC417D44E43A}" destId="{24B1436D-BC6B-417F-9325-5FD4EF38F564}" srcOrd="0" destOrd="0" parTransId="{05AF21D0-F625-4842-A3D4-2BFDEC0DD7D1}" sibTransId="{EA7F53F3-6F58-46C8-8E95-CB4EB252C22F}"/>
    <dgm:cxn modelId="{67B4281F-A6FE-4C47-8F24-737C8FE089B2}" srcId="{EF2E3ACA-2584-4B81-B3E8-FC417D44E43A}" destId="{950E531E-2E22-45FE-B60E-4690E29548E3}" srcOrd="1" destOrd="0" parTransId="{CA2EAEB5-A6FD-4A0B-B1D4-6D5BA32F9C3B}" sibTransId="{236F15A6-2E6D-41CB-AA01-9683F4C767B6}"/>
    <dgm:cxn modelId="{EB8D2B22-5CC6-411F-AC04-5FD62BE87311}" srcId="{EF2E3ACA-2584-4B81-B3E8-FC417D44E43A}" destId="{AD6C270C-3D96-4014-9911-1695BF0ADA42}" srcOrd="3" destOrd="0" parTransId="{DDAEF917-60C1-4547-BED9-81F89C855052}" sibTransId="{522113A3-EF06-4FEC-97D4-3F94263D8EAC}"/>
    <dgm:cxn modelId="{2CEFDB27-D74F-4B45-801B-DF6E0C6215C2}" type="presOf" srcId="{AD6C270C-3D96-4014-9911-1695BF0ADA42}" destId="{15C973CC-C4DD-4BCD-AC83-C810A90F62B2}" srcOrd="1" destOrd="0" presId="urn:microsoft.com/office/officeart/2005/8/layout/vProcess5"/>
    <dgm:cxn modelId="{CBACEA2A-7078-4C11-ABD5-D9EF7627391B}" type="presOf" srcId="{EA7F53F3-6F58-46C8-8E95-CB4EB252C22F}" destId="{B11466D3-6B71-4BB8-B44E-0DDC6DC3FB16}" srcOrd="0" destOrd="0" presId="urn:microsoft.com/office/officeart/2005/8/layout/vProcess5"/>
    <dgm:cxn modelId="{080E077A-6C35-47B8-85F4-CAC6487ECC6A}" type="presOf" srcId="{236F15A6-2E6D-41CB-AA01-9683F4C767B6}" destId="{3DB59A27-2196-4B53-A463-09F28C2FCE03}" srcOrd="0" destOrd="0" presId="urn:microsoft.com/office/officeart/2005/8/layout/vProcess5"/>
    <dgm:cxn modelId="{5564B980-2408-48B5-9DAD-5ADC6EE21ADB}" type="presOf" srcId="{24B1436D-BC6B-417F-9325-5FD4EF38F564}" destId="{8A582FF6-80C5-45A7-A4F1-A11C4DE300C7}" srcOrd="0" destOrd="0" presId="urn:microsoft.com/office/officeart/2005/8/layout/vProcess5"/>
    <dgm:cxn modelId="{34ABEEA7-B0FF-45AA-8870-5B321096F348}" srcId="{EF2E3ACA-2584-4B81-B3E8-FC417D44E43A}" destId="{8942A70F-04A4-4EE4-ACFD-7D60C396D907}" srcOrd="2" destOrd="0" parTransId="{5D4391C0-2FF7-4293-B376-CBC33A1AF2EE}" sibTransId="{B871D0E7-09B2-4B96-9D65-1262F7EAF9A3}"/>
    <dgm:cxn modelId="{412560A8-47C9-436F-980E-96CE1F6A0C9E}" type="presOf" srcId="{EF2E3ACA-2584-4B81-B3E8-FC417D44E43A}" destId="{BB8FC2AA-78A0-4735-ABB2-47E94C128A0C}" srcOrd="0" destOrd="0" presId="urn:microsoft.com/office/officeart/2005/8/layout/vProcess5"/>
    <dgm:cxn modelId="{923BAFB6-B713-4BB4-9CF1-61D8A6B3BE3C}" type="presOf" srcId="{950E531E-2E22-45FE-B60E-4690E29548E3}" destId="{F6BB9D89-9AB9-4F60-AAD0-63FBB9E6B6D7}" srcOrd="0" destOrd="0" presId="urn:microsoft.com/office/officeart/2005/8/layout/vProcess5"/>
    <dgm:cxn modelId="{9FD5BDC0-BB22-44FD-94F8-7EC6538C57FD}" type="presOf" srcId="{8942A70F-04A4-4EE4-ACFD-7D60C396D907}" destId="{E906722A-63B8-4F37-9003-F3D9903E1A9F}" srcOrd="1" destOrd="0" presId="urn:microsoft.com/office/officeart/2005/8/layout/vProcess5"/>
    <dgm:cxn modelId="{453E26D3-D8FC-4398-8026-4728ECD1721C}" type="presOf" srcId="{950E531E-2E22-45FE-B60E-4690E29548E3}" destId="{C018A5F6-6772-46A4-8915-796F303737B1}" srcOrd="1" destOrd="0" presId="urn:microsoft.com/office/officeart/2005/8/layout/vProcess5"/>
    <dgm:cxn modelId="{B5AD9AD3-F264-4A61-8DAC-F2E77718692B}" type="presOf" srcId="{AD6C270C-3D96-4014-9911-1695BF0ADA42}" destId="{3BDCAB60-45C4-438C-AC2A-7ADB2C076351}" srcOrd="0" destOrd="0" presId="urn:microsoft.com/office/officeart/2005/8/layout/vProcess5"/>
    <dgm:cxn modelId="{E4B223DE-D060-4298-B541-B5115E4BC906}" type="presOf" srcId="{B871D0E7-09B2-4B96-9D65-1262F7EAF9A3}" destId="{A4621952-4327-4528-9885-22C8F2942B83}" srcOrd="0" destOrd="0" presId="urn:microsoft.com/office/officeart/2005/8/layout/vProcess5"/>
    <dgm:cxn modelId="{984DDBE2-8D29-4181-A6A8-86E68F5C0DA3}" type="presOf" srcId="{24B1436D-BC6B-417F-9325-5FD4EF38F564}" destId="{5DE2DCD2-C21E-4217-8E87-E7C764F14F2F}" srcOrd="1" destOrd="0" presId="urn:microsoft.com/office/officeart/2005/8/layout/vProcess5"/>
    <dgm:cxn modelId="{D8055AE7-CEB5-4993-B696-EA44F5888083}" type="presOf" srcId="{8942A70F-04A4-4EE4-ACFD-7D60C396D907}" destId="{D852B478-BB56-4531-AD10-A7EECEDE326C}" srcOrd="0" destOrd="0" presId="urn:microsoft.com/office/officeart/2005/8/layout/vProcess5"/>
    <dgm:cxn modelId="{3CF7065D-AF41-45F4-B472-276244B8ED90}" type="presParOf" srcId="{BB8FC2AA-78A0-4735-ABB2-47E94C128A0C}" destId="{7E432C36-C8E5-4738-9052-4A1A33C163E1}" srcOrd="0" destOrd="0" presId="urn:microsoft.com/office/officeart/2005/8/layout/vProcess5"/>
    <dgm:cxn modelId="{63174F20-1CD8-45DC-9C6B-0FB07F748F5B}" type="presParOf" srcId="{BB8FC2AA-78A0-4735-ABB2-47E94C128A0C}" destId="{8A582FF6-80C5-45A7-A4F1-A11C4DE300C7}" srcOrd="1" destOrd="0" presId="urn:microsoft.com/office/officeart/2005/8/layout/vProcess5"/>
    <dgm:cxn modelId="{D085888C-C393-4EFC-B872-D53D23B74A23}" type="presParOf" srcId="{BB8FC2AA-78A0-4735-ABB2-47E94C128A0C}" destId="{F6BB9D89-9AB9-4F60-AAD0-63FBB9E6B6D7}" srcOrd="2" destOrd="0" presId="urn:microsoft.com/office/officeart/2005/8/layout/vProcess5"/>
    <dgm:cxn modelId="{545C9E74-9955-4BFD-8612-7A2DA133EDDA}" type="presParOf" srcId="{BB8FC2AA-78A0-4735-ABB2-47E94C128A0C}" destId="{D852B478-BB56-4531-AD10-A7EECEDE326C}" srcOrd="3" destOrd="0" presId="urn:microsoft.com/office/officeart/2005/8/layout/vProcess5"/>
    <dgm:cxn modelId="{64DF29C0-7BBC-4DE5-B39D-875A321156A0}" type="presParOf" srcId="{BB8FC2AA-78A0-4735-ABB2-47E94C128A0C}" destId="{3BDCAB60-45C4-438C-AC2A-7ADB2C076351}" srcOrd="4" destOrd="0" presId="urn:microsoft.com/office/officeart/2005/8/layout/vProcess5"/>
    <dgm:cxn modelId="{63EB5219-306C-424A-AEC6-ED267038A157}" type="presParOf" srcId="{BB8FC2AA-78A0-4735-ABB2-47E94C128A0C}" destId="{B11466D3-6B71-4BB8-B44E-0DDC6DC3FB16}" srcOrd="5" destOrd="0" presId="urn:microsoft.com/office/officeart/2005/8/layout/vProcess5"/>
    <dgm:cxn modelId="{70855782-6146-40D6-B977-323CF96FD7F6}" type="presParOf" srcId="{BB8FC2AA-78A0-4735-ABB2-47E94C128A0C}" destId="{3DB59A27-2196-4B53-A463-09F28C2FCE03}" srcOrd="6" destOrd="0" presId="urn:microsoft.com/office/officeart/2005/8/layout/vProcess5"/>
    <dgm:cxn modelId="{D834EF71-A906-4F25-92F3-2A3A100766CC}" type="presParOf" srcId="{BB8FC2AA-78A0-4735-ABB2-47E94C128A0C}" destId="{A4621952-4327-4528-9885-22C8F2942B83}" srcOrd="7" destOrd="0" presId="urn:microsoft.com/office/officeart/2005/8/layout/vProcess5"/>
    <dgm:cxn modelId="{5D7650DA-3F85-4667-88F0-81C620023406}" type="presParOf" srcId="{BB8FC2AA-78A0-4735-ABB2-47E94C128A0C}" destId="{5DE2DCD2-C21E-4217-8E87-E7C764F14F2F}" srcOrd="8" destOrd="0" presId="urn:microsoft.com/office/officeart/2005/8/layout/vProcess5"/>
    <dgm:cxn modelId="{0AD0C9D6-2FEE-452B-8EFC-EF3F2704FEAC}" type="presParOf" srcId="{BB8FC2AA-78A0-4735-ABB2-47E94C128A0C}" destId="{C018A5F6-6772-46A4-8915-796F303737B1}" srcOrd="9" destOrd="0" presId="urn:microsoft.com/office/officeart/2005/8/layout/vProcess5"/>
    <dgm:cxn modelId="{3A0E87D9-167E-4629-9648-4E404DF85F1E}" type="presParOf" srcId="{BB8FC2AA-78A0-4735-ABB2-47E94C128A0C}" destId="{E906722A-63B8-4F37-9003-F3D9903E1A9F}" srcOrd="10" destOrd="0" presId="urn:microsoft.com/office/officeart/2005/8/layout/vProcess5"/>
    <dgm:cxn modelId="{D767DBE7-E499-430C-8F28-8A03C96661B3}" type="presParOf" srcId="{BB8FC2AA-78A0-4735-ABB2-47E94C128A0C}" destId="{15C973CC-C4DD-4BCD-AC83-C810A90F62B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2E3ACA-2584-4B81-B3E8-FC417D44E4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3F1041-201C-4BA8-A26E-D8CC5D101A92}">
      <dgm:prSet/>
      <dgm:spPr/>
      <dgm:t>
        <a:bodyPr/>
        <a:lstStyle/>
        <a:p>
          <a:r>
            <a:rPr lang="en-US" dirty="0"/>
            <a:t>Health risk assessment (HRA) (AWVs)</a:t>
          </a:r>
        </a:p>
      </dgm:t>
    </dgm:pt>
    <dgm:pt modelId="{09CC57AB-ACB0-4F55-A418-EFA407DD9B33}" type="parTrans" cxnId="{D990311C-62D2-4903-B8BE-4F1F671B3AEA}">
      <dgm:prSet/>
      <dgm:spPr/>
      <dgm:t>
        <a:bodyPr/>
        <a:lstStyle/>
        <a:p>
          <a:endParaRPr lang="en-US"/>
        </a:p>
      </dgm:t>
    </dgm:pt>
    <dgm:pt modelId="{76DB4F74-3F01-4D1E-8BE4-6EF268A2ACCB}" type="sibTrans" cxnId="{D990311C-62D2-4903-B8BE-4F1F671B3AEA}">
      <dgm:prSet/>
      <dgm:spPr/>
      <dgm:t>
        <a:bodyPr/>
        <a:lstStyle/>
        <a:p>
          <a:endParaRPr lang="en-US"/>
        </a:p>
      </dgm:t>
    </dgm:pt>
    <dgm:pt modelId="{8ECC4F6D-1E8C-4D27-9A7B-280E4305CE69}">
      <dgm:prSet/>
      <dgm:spPr/>
      <dgm:t>
        <a:bodyPr/>
        <a:lstStyle/>
        <a:p>
          <a:r>
            <a:rPr lang="en-US" dirty="0"/>
            <a:t>Activities of daily living (ADLs) / Independent ADLs (IADLs)</a:t>
          </a:r>
        </a:p>
      </dgm:t>
    </dgm:pt>
    <dgm:pt modelId="{96C28A57-FFDA-464F-9A7C-A12C1D3AEE43}" type="parTrans" cxnId="{48D63DF6-7882-4CD5-9F52-69635B4F9DD0}">
      <dgm:prSet/>
      <dgm:spPr/>
      <dgm:t>
        <a:bodyPr/>
        <a:lstStyle/>
        <a:p>
          <a:endParaRPr lang="en-US"/>
        </a:p>
      </dgm:t>
    </dgm:pt>
    <dgm:pt modelId="{994E4588-F780-47F5-A6E0-D1C96B6C48BC}" type="sibTrans" cxnId="{48D63DF6-7882-4CD5-9F52-69635B4F9DD0}">
      <dgm:prSet/>
      <dgm:spPr/>
      <dgm:t>
        <a:bodyPr/>
        <a:lstStyle/>
        <a:p>
          <a:endParaRPr lang="en-US"/>
        </a:p>
      </dgm:t>
    </dgm:pt>
    <dgm:pt modelId="{40A11873-CAF1-4EC9-8381-27099712C59E}">
      <dgm:prSet/>
      <dgm:spPr/>
      <dgm:t>
        <a:bodyPr/>
        <a:lstStyle/>
        <a:p>
          <a:r>
            <a:rPr lang="en-US" dirty="0"/>
            <a:t>Self-assessment of health status, frailty, physical functioning</a:t>
          </a:r>
        </a:p>
      </dgm:t>
    </dgm:pt>
    <dgm:pt modelId="{6EB1D3F1-E36D-4647-B484-BCE740BB2235}" type="parTrans" cxnId="{8AD14C29-470F-4ABC-BB5B-0E66130B2B69}">
      <dgm:prSet/>
      <dgm:spPr/>
      <dgm:t>
        <a:bodyPr/>
        <a:lstStyle/>
        <a:p>
          <a:endParaRPr lang="en-US"/>
        </a:p>
      </dgm:t>
    </dgm:pt>
    <dgm:pt modelId="{F7E3E941-E300-4CD1-9F25-1C59DFCACFAD}" type="sibTrans" cxnId="{8AD14C29-470F-4ABC-BB5B-0E66130B2B69}">
      <dgm:prSet/>
      <dgm:spPr/>
      <dgm:t>
        <a:bodyPr/>
        <a:lstStyle/>
        <a:p>
          <a:endParaRPr lang="en-US"/>
        </a:p>
      </dgm:t>
    </dgm:pt>
    <dgm:pt modelId="{D237EF55-16C8-4207-A38D-DF04199568A3}">
      <dgm:prSet/>
      <dgm:spPr/>
      <dgm:t>
        <a:bodyPr/>
        <a:lstStyle/>
        <a:p>
          <a:r>
            <a:rPr lang="en-US" dirty="0"/>
            <a:t>Behavioral risks (e.g., physical activity, nutrition and oral health, sexual health, seatbelt use)</a:t>
          </a:r>
        </a:p>
      </dgm:t>
    </dgm:pt>
    <dgm:pt modelId="{52F051E2-E758-4743-A004-20D9D6E28562}" type="parTrans" cxnId="{CE3E3A6A-D75B-4F33-A5CB-D0AA021123E5}">
      <dgm:prSet/>
      <dgm:spPr/>
      <dgm:t>
        <a:bodyPr/>
        <a:lstStyle/>
        <a:p>
          <a:endParaRPr lang="en-US"/>
        </a:p>
      </dgm:t>
    </dgm:pt>
    <dgm:pt modelId="{C5BCDF3D-7659-47A0-B5CE-B43C47251696}" type="sibTrans" cxnId="{CE3E3A6A-D75B-4F33-A5CB-D0AA021123E5}">
      <dgm:prSet/>
      <dgm:spPr/>
      <dgm:t>
        <a:bodyPr/>
        <a:lstStyle/>
        <a:p>
          <a:endParaRPr lang="en-US"/>
        </a:p>
      </dgm:t>
    </dgm:pt>
    <dgm:pt modelId="{488AC6C9-F1E4-43EF-BA34-9FAE8AD623E0}">
      <dgm:prSet/>
      <dgm:spPr/>
      <dgm:t>
        <a:bodyPr/>
        <a:lstStyle/>
        <a:p>
          <a:r>
            <a:rPr lang="en-US" dirty="0"/>
            <a:t>Psychosocial risks (loneliness / social isolation, pain, fatigue)</a:t>
          </a:r>
        </a:p>
      </dgm:t>
    </dgm:pt>
    <dgm:pt modelId="{1A627D90-9C22-439F-97C9-E90289E9633A}" type="parTrans" cxnId="{223FEAB0-F6BF-403A-8510-D453983A0CED}">
      <dgm:prSet/>
      <dgm:spPr/>
      <dgm:t>
        <a:bodyPr/>
        <a:lstStyle/>
        <a:p>
          <a:endParaRPr lang="en-US"/>
        </a:p>
      </dgm:t>
    </dgm:pt>
    <dgm:pt modelId="{1F7E3408-12E3-46BF-8366-9D2FBECEB172}" type="sibTrans" cxnId="{223FEAB0-F6BF-403A-8510-D453983A0CED}">
      <dgm:prSet/>
      <dgm:spPr/>
      <dgm:t>
        <a:bodyPr/>
        <a:lstStyle/>
        <a:p>
          <a:endParaRPr lang="en-US"/>
        </a:p>
      </dgm:t>
    </dgm:pt>
    <dgm:pt modelId="{505515C2-FF0A-4A75-A8BB-81B1DE05CA5E}">
      <dgm:prSet/>
      <dgm:spPr/>
      <dgm:t>
        <a:bodyPr/>
        <a:lstStyle/>
        <a:p>
          <a:r>
            <a:rPr lang="en-US" dirty="0"/>
            <a:t>Fall risk</a:t>
          </a:r>
        </a:p>
      </dgm:t>
    </dgm:pt>
    <dgm:pt modelId="{65A2BAEB-92D2-45FF-8691-428299D798A9}" type="parTrans" cxnId="{D0D7F78D-5E20-4E24-ABAB-248ACDF8CD49}">
      <dgm:prSet/>
      <dgm:spPr/>
      <dgm:t>
        <a:bodyPr/>
        <a:lstStyle/>
        <a:p>
          <a:endParaRPr lang="en-US"/>
        </a:p>
      </dgm:t>
    </dgm:pt>
    <dgm:pt modelId="{56BFAB7B-548C-4FB0-8EBE-974AA9468E53}" type="sibTrans" cxnId="{D0D7F78D-5E20-4E24-ABAB-248ACDF8CD49}">
      <dgm:prSet/>
      <dgm:spPr/>
      <dgm:t>
        <a:bodyPr/>
        <a:lstStyle/>
        <a:p>
          <a:endParaRPr lang="en-US"/>
        </a:p>
      </dgm:t>
    </dgm:pt>
    <dgm:pt modelId="{A3A0C551-6787-470B-9858-9123D21707F9}">
      <dgm:prSet/>
      <dgm:spPr/>
      <dgm:t>
        <a:bodyPr/>
        <a:lstStyle/>
        <a:p>
          <a:r>
            <a:rPr lang="en-US" dirty="0"/>
            <a:t>Home safety</a:t>
          </a:r>
        </a:p>
      </dgm:t>
    </dgm:pt>
    <dgm:pt modelId="{EB3695B1-E05C-45CA-A79A-3E1A5D5BDA0B}" type="parTrans" cxnId="{CCB7F69C-DC58-4573-8108-328DEF236218}">
      <dgm:prSet/>
      <dgm:spPr/>
      <dgm:t>
        <a:bodyPr/>
        <a:lstStyle/>
        <a:p>
          <a:endParaRPr lang="en-US"/>
        </a:p>
      </dgm:t>
    </dgm:pt>
    <dgm:pt modelId="{CA7686D7-957A-4BD5-9C11-4970BF076DB6}" type="sibTrans" cxnId="{CCB7F69C-DC58-4573-8108-328DEF236218}">
      <dgm:prSet/>
      <dgm:spPr/>
      <dgm:t>
        <a:bodyPr/>
        <a:lstStyle/>
        <a:p>
          <a:endParaRPr lang="en-US"/>
        </a:p>
      </dgm:t>
    </dgm:pt>
    <dgm:pt modelId="{3AAC4661-6221-4B3F-BE4F-3CBA0286067D}" type="pres">
      <dgm:prSet presAssocID="{EF2E3ACA-2584-4B81-B3E8-FC417D44E43A}" presName="linear" presStyleCnt="0">
        <dgm:presLayoutVars>
          <dgm:animLvl val="lvl"/>
          <dgm:resizeHandles val="exact"/>
        </dgm:presLayoutVars>
      </dgm:prSet>
      <dgm:spPr/>
    </dgm:pt>
    <dgm:pt modelId="{092303A0-70FC-4E4D-99C6-1541F029216B}" type="pres">
      <dgm:prSet presAssocID="{2D3F1041-201C-4BA8-A26E-D8CC5D101A92}" presName="parentText" presStyleLbl="node1" presStyleIdx="0" presStyleCnt="1">
        <dgm:presLayoutVars>
          <dgm:chMax val="0"/>
          <dgm:bulletEnabled val="1"/>
        </dgm:presLayoutVars>
      </dgm:prSet>
      <dgm:spPr/>
    </dgm:pt>
    <dgm:pt modelId="{F0AB0EEC-2274-4EDB-9248-592B1931C848}" type="pres">
      <dgm:prSet presAssocID="{2D3F1041-201C-4BA8-A26E-D8CC5D101A92}" presName="childText" presStyleLbl="revTx" presStyleIdx="0" presStyleCnt="1">
        <dgm:presLayoutVars>
          <dgm:bulletEnabled val="1"/>
        </dgm:presLayoutVars>
      </dgm:prSet>
      <dgm:spPr/>
    </dgm:pt>
  </dgm:ptLst>
  <dgm:cxnLst>
    <dgm:cxn modelId="{F87B2F01-CED3-410E-9EAF-97EEE4E4FE8E}" type="presOf" srcId="{488AC6C9-F1E4-43EF-BA34-9FAE8AD623E0}" destId="{F0AB0EEC-2274-4EDB-9248-592B1931C848}" srcOrd="0" destOrd="1" presId="urn:microsoft.com/office/officeart/2005/8/layout/vList2"/>
    <dgm:cxn modelId="{A9F70517-3722-45FD-AA4B-7E6A401810D4}" type="presOf" srcId="{8ECC4F6D-1E8C-4D27-9A7B-280E4305CE69}" destId="{F0AB0EEC-2274-4EDB-9248-592B1931C848}" srcOrd="0" destOrd="3" presId="urn:microsoft.com/office/officeart/2005/8/layout/vList2"/>
    <dgm:cxn modelId="{D990311C-62D2-4903-B8BE-4F1F671B3AEA}" srcId="{EF2E3ACA-2584-4B81-B3E8-FC417D44E43A}" destId="{2D3F1041-201C-4BA8-A26E-D8CC5D101A92}" srcOrd="0" destOrd="0" parTransId="{09CC57AB-ACB0-4F55-A418-EFA407DD9B33}" sibTransId="{76DB4F74-3F01-4D1E-8BE4-6EF268A2ACCB}"/>
    <dgm:cxn modelId="{8AD14C29-470F-4ABC-BB5B-0E66130B2B69}" srcId="{2D3F1041-201C-4BA8-A26E-D8CC5D101A92}" destId="{40A11873-CAF1-4EC9-8381-27099712C59E}" srcOrd="0" destOrd="0" parTransId="{6EB1D3F1-E36D-4647-B484-BCE740BB2235}" sibTransId="{F7E3E941-E300-4CD1-9F25-1C59DFCACFAD}"/>
    <dgm:cxn modelId="{CE3E3A6A-D75B-4F33-A5CB-D0AA021123E5}" srcId="{2D3F1041-201C-4BA8-A26E-D8CC5D101A92}" destId="{D237EF55-16C8-4207-A38D-DF04199568A3}" srcOrd="2" destOrd="0" parTransId="{52F051E2-E758-4743-A004-20D9D6E28562}" sibTransId="{C5BCDF3D-7659-47A0-B5CE-B43C47251696}"/>
    <dgm:cxn modelId="{BA06B378-D2F7-4EEB-9528-1B2969475C2A}" type="presOf" srcId="{EF2E3ACA-2584-4B81-B3E8-FC417D44E43A}" destId="{3AAC4661-6221-4B3F-BE4F-3CBA0286067D}" srcOrd="0" destOrd="0" presId="urn:microsoft.com/office/officeart/2005/8/layout/vList2"/>
    <dgm:cxn modelId="{D0D7F78D-5E20-4E24-ABAB-248ACDF8CD49}" srcId="{2D3F1041-201C-4BA8-A26E-D8CC5D101A92}" destId="{505515C2-FF0A-4A75-A8BB-81B1DE05CA5E}" srcOrd="4" destOrd="0" parTransId="{65A2BAEB-92D2-45FF-8691-428299D798A9}" sibTransId="{56BFAB7B-548C-4FB0-8EBE-974AA9468E53}"/>
    <dgm:cxn modelId="{CCB7F69C-DC58-4573-8108-328DEF236218}" srcId="{2D3F1041-201C-4BA8-A26E-D8CC5D101A92}" destId="{A3A0C551-6787-470B-9858-9123D21707F9}" srcOrd="5" destOrd="0" parTransId="{EB3695B1-E05C-45CA-A79A-3E1A5D5BDA0B}" sibTransId="{CA7686D7-957A-4BD5-9C11-4970BF076DB6}"/>
    <dgm:cxn modelId="{223FEAB0-F6BF-403A-8510-D453983A0CED}" srcId="{2D3F1041-201C-4BA8-A26E-D8CC5D101A92}" destId="{488AC6C9-F1E4-43EF-BA34-9FAE8AD623E0}" srcOrd="1" destOrd="0" parTransId="{1A627D90-9C22-439F-97C9-E90289E9633A}" sibTransId="{1F7E3408-12E3-46BF-8366-9D2FBECEB172}"/>
    <dgm:cxn modelId="{8435A8BB-3628-4CB8-82E6-F209E2BF10DA}" type="presOf" srcId="{505515C2-FF0A-4A75-A8BB-81B1DE05CA5E}" destId="{F0AB0EEC-2274-4EDB-9248-592B1931C848}" srcOrd="0" destOrd="4" presId="urn:microsoft.com/office/officeart/2005/8/layout/vList2"/>
    <dgm:cxn modelId="{770A32C7-E8A6-48A2-9D59-15D9C3403D56}" type="presOf" srcId="{2D3F1041-201C-4BA8-A26E-D8CC5D101A92}" destId="{092303A0-70FC-4E4D-99C6-1541F029216B}" srcOrd="0" destOrd="0" presId="urn:microsoft.com/office/officeart/2005/8/layout/vList2"/>
    <dgm:cxn modelId="{E02328D1-2D12-4A29-A719-66362082EE1E}" type="presOf" srcId="{D237EF55-16C8-4207-A38D-DF04199568A3}" destId="{F0AB0EEC-2274-4EDB-9248-592B1931C848}" srcOrd="0" destOrd="2" presId="urn:microsoft.com/office/officeart/2005/8/layout/vList2"/>
    <dgm:cxn modelId="{55F3ECD1-BB84-4030-941B-CB2818052222}" type="presOf" srcId="{40A11873-CAF1-4EC9-8381-27099712C59E}" destId="{F0AB0EEC-2274-4EDB-9248-592B1931C848}" srcOrd="0" destOrd="0" presId="urn:microsoft.com/office/officeart/2005/8/layout/vList2"/>
    <dgm:cxn modelId="{8090FCD9-7B08-453F-B46D-565B9A04A2A6}" type="presOf" srcId="{A3A0C551-6787-470B-9858-9123D21707F9}" destId="{F0AB0EEC-2274-4EDB-9248-592B1931C848}" srcOrd="0" destOrd="5" presId="urn:microsoft.com/office/officeart/2005/8/layout/vList2"/>
    <dgm:cxn modelId="{48D63DF6-7882-4CD5-9F52-69635B4F9DD0}" srcId="{2D3F1041-201C-4BA8-A26E-D8CC5D101A92}" destId="{8ECC4F6D-1E8C-4D27-9A7B-280E4305CE69}" srcOrd="3" destOrd="0" parTransId="{96C28A57-FFDA-464F-9A7C-A12C1D3AEE43}" sibTransId="{994E4588-F780-47F5-A6E0-D1C96B6C48BC}"/>
    <dgm:cxn modelId="{3E027137-9D72-4A97-8CB1-296E3E09450D}" type="presParOf" srcId="{3AAC4661-6221-4B3F-BE4F-3CBA0286067D}" destId="{092303A0-70FC-4E4D-99C6-1541F029216B}" srcOrd="0" destOrd="0" presId="urn:microsoft.com/office/officeart/2005/8/layout/vList2"/>
    <dgm:cxn modelId="{9421AD9B-8639-4FA7-96EB-1A9BA110FD6C}" type="presParOf" srcId="{3AAC4661-6221-4B3F-BE4F-3CBA0286067D}" destId="{F0AB0EEC-2274-4EDB-9248-592B1931C84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2E3ACA-2584-4B81-B3E8-FC417D44E4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1C798C-4556-4E77-8A3A-F602BAEBC9D8}">
      <dgm:prSet/>
      <dgm:spPr/>
      <dgm:t>
        <a:bodyPr/>
        <a:lstStyle/>
        <a:p>
          <a:r>
            <a:rPr lang="en-US" dirty="0"/>
            <a:t>Team tasks </a:t>
          </a:r>
        </a:p>
      </dgm:t>
    </dgm:pt>
    <dgm:pt modelId="{CA7F602C-87AA-4A81-AA3F-7D29F065CB2D}" type="parTrans" cxnId="{92570AF3-1659-4987-8766-23E1BA466A0E}">
      <dgm:prSet/>
      <dgm:spPr/>
      <dgm:t>
        <a:bodyPr/>
        <a:lstStyle/>
        <a:p>
          <a:endParaRPr lang="en-US"/>
        </a:p>
      </dgm:t>
    </dgm:pt>
    <dgm:pt modelId="{1FF73DA4-E5D3-45F1-AD8F-64240D699C38}" type="sibTrans" cxnId="{92570AF3-1659-4987-8766-23E1BA466A0E}">
      <dgm:prSet/>
      <dgm:spPr/>
      <dgm:t>
        <a:bodyPr/>
        <a:lstStyle/>
        <a:p>
          <a:endParaRPr lang="en-US"/>
        </a:p>
      </dgm:t>
    </dgm:pt>
    <dgm:pt modelId="{095F5D28-9E29-4226-884F-E4EAC1C1A63C}">
      <dgm:prSet/>
      <dgm:spPr/>
      <dgm:t>
        <a:bodyPr/>
        <a:lstStyle/>
        <a:p>
          <a:r>
            <a:rPr lang="en-US" dirty="0"/>
            <a:t>Vision test (IPPE), EKG (optional during IPPE)</a:t>
          </a:r>
        </a:p>
      </dgm:t>
    </dgm:pt>
    <dgm:pt modelId="{A65CD44B-11C9-4F8F-9A6C-C2711A17BF1D}" type="parTrans" cxnId="{43F6872B-D4A1-420C-B146-C05864910B48}">
      <dgm:prSet/>
      <dgm:spPr/>
      <dgm:t>
        <a:bodyPr/>
        <a:lstStyle/>
        <a:p>
          <a:endParaRPr lang="en-US"/>
        </a:p>
      </dgm:t>
    </dgm:pt>
    <dgm:pt modelId="{24038270-C143-4721-BE45-6919166E0906}" type="sibTrans" cxnId="{43F6872B-D4A1-420C-B146-C05864910B48}">
      <dgm:prSet/>
      <dgm:spPr/>
      <dgm:t>
        <a:bodyPr/>
        <a:lstStyle/>
        <a:p>
          <a:endParaRPr lang="en-US"/>
        </a:p>
      </dgm:t>
    </dgm:pt>
    <dgm:pt modelId="{4B9582B6-E8F5-4052-A043-906EDE1ED57B}">
      <dgm:prSet/>
      <dgm:spPr/>
      <dgm:t>
        <a:bodyPr/>
        <a:lstStyle/>
        <a:p>
          <a:r>
            <a:rPr lang="en-US" dirty="0"/>
            <a:t>Cognitive impairment screening (not required for IPPE)</a:t>
          </a:r>
        </a:p>
      </dgm:t>
    </dgm:pt>
    <dgm:pt modelId="{0823B0CC-18CD-4A20-B069-40D2994602AC}" type="parTrans" cxnId="{08168739-8265-413E-8C73-B3FFE66078EB}">
      <dgm:prSet/>
      <dgm:spPr/>
      <dgm:t>
        <a:bodyPr/>
        <a:lstStyle/>
        <a:p>
          <a:endParaRPr lang="en-US"/>
        </a:p>
      </dgm:t>
    </dgm:pt>
    <dgm:pt modelId="{6554432A-9312-45BF-B05D-C68722823A99}" type="sibTrans" cxnId="{08168739-8265-413E-8C73-B3FFE66078EB}">
      <dgm:prSet/>
      <dgm:spPr/>
      <dgm:t>
        <a:bodyPr/>
        <a:lstStyle/>
        <a:p>
          <a:endParaRPr lang="en-US"/>
        </a:p>
      </dgm:t>
    </dgm:pt>
    <dgm:pt modelId="{5B6919E7-E540-47C3-B084-35BECA469ED0}">
      <dgm:prSet/>
      <dgm:spPr/>
      <dgm:t>
        <a:bodyPr/>
        <a:lstStyle/>
        <a:p>
          <a:r>
            <a:rPr lang="en-US" dirty="0"/>
            <a:t>Care teams / Durable Medical Equipment (DME) suppliers</a:t>
          </a:r>
        </a:p>
      </dgm:t>
    </dgm:pt>
    <dgm:pt modelId="{461E2EE7-2F53-4934-B9DB-3B708DF26C82}" type="parTrans" cxnId="{33E52241-F03A-492A-9A0F-718FBC0F03A5}">
      <dgm:prSet/>
      <dgm:spPr/>
      <dgm:t>
        <a:bodyPr/>
        <a:lstStyle/>
        <a:p>
          <a:endParaRPr lang="en-US"/>
        </a:p>
      </dgm:t>
    </dgm:pt>
    <dgm:pt modelId="{880D2B1B-9232-496B-BDB6-FB492C69C1DF}" type="sibTrans" cxnId="{33E52241-F03A-492A-9A0F-718FBC0F03A5}">
      <dgm:prSet/>
      <dgm:spPr/>
      <dgm:t>
        <a:bodyPr/>
        <a:lstStyle/>
        <a:p>
          <a:endParaRPr lang="en-US"/>
        </a:p>
      </dgm:t>
    </dgm:pt>
    <dgm:pt modelId="{D89FB64D-4E4F-4941-AE95-038BE5C7BFDF}">
      <dgm:prSet/>
      <dgm:spPr/>
      <dgm:t>
        <a:bodyPr/>
        <a:lstStyle/>
        <a:p>
          <a:r>
            <a:rPr lang="en-US" dirty="0"/>
            <a:t>Depression, alcohol misuse, tobacco use screening</a:t>
          </a:r>
        </a:p>
      </dgm:t>
    </dgm:pt>
    <dgm:pt modelId="{D59DD455-E190-4579-BC9C-A9D7202E444E}" type="parTrans" cxnId="{9C913B3D-D1F0-4718-9473-D7CC67A96A7B}">
      <dgm:prSet/>
      <dgm:spPr/>
      <dgm:t>
        <a:bodyPr/>
        <a:lstStyle/>
        <a:p>
          <a:endParaRPr lang="en-US"/>
        </a:p>
      </dgm:t>
    </dgm:pt>
    <dgm:pt modelId="{AC41EE5D-6436-4F09-B675-41F32AE6D9E7}" type="sibTrans" cxnId="{9C913B3D-D1F0-4718-9473-D7CC67A96A7B}">
      <dgm:prSet/>
      <dgm:spPr/>
      <dgm:t>
        <a:bodyPr/>
        <a:lstStyle/>
        <a:p>
          <a:endParaRPr lang="en-US"/>
        </a:p>
      </dgm:t>
    </dgm:pt>
    <dgm:pt modelId="{3AAC4661-6221-4B3F-BE4F-3CBA0286067D}" type="pres">
      <dgm:prSet presAssocID="{EF2E3ACA-2584-4B81-B3E8-FC417D44E43A}" presName="linear" presStyleCnt="0">
        <dgm:presLayoutVars>
          <dgm:animLvl val="lvl"/>
          <dgm:resizeHandles val="exact"/>
        </dgm:presLayoutVars>
      </dgm:prSet>
      <dgm:spPr/>
    </dgm:pt>
    <dgm:pt modelId="{C9C1D7BE-153F-4DCB-B864-593ACE30C9E1}" type="pres">
      <dgm:prSet presAssocID="{351C798C-4556-4E77-8A3A-F602BAEBC9D8}" presName="parentText" presStyleLbl="node1" presStyleIdx="0" presStyleCnt="1">
        <dgm:presLayoutVars>
          <dgm:chMax val="0"/>
          <dgm:bulletEnabled val="1"/>
        </dgm:presLayoutVars>
      </dgm:prSet>
      <dgm:spPr/>
    </dgm:pt>
    <dgm:pt modelId="{2ED482F8-B67E-4733-A40A-BC989EE17BC3}" type="pres">
      <dgm:prSet presAssocID="{351C798C-4556-4E77-8A3A-F602BAEBC9D8}" presName="childText" presStyleLbl="revTx" presStyleIdx="0" presStyleCnt="1">
        <dgm:presLayoutVars>
          <dgm:bulletEnabled val="1"/>
        </dgm:presLayoutVars>
      </dgm:prSet>
      <dgm:spPr/>
    </dgm:pt>
  </dgm:ptLst>
  <dgm:cxnLst>
    <dgm:cxn modelId="{43F6872B-D4A1-420C-B146-C05864910B48}" srcId="{351C798C-4556-4E77-8A3A-F602BAEBC9D8}" destId="{095F5D28-9E29-4226-884F-E4EAC1C1A63C}" srcOrd="0" destOrd="0" parTransId="{A65CD44B-11C9-4F8F-9A6C-C2711A17BF1D}" sibTransId="{24038270-C143-4721-BE45-6919166E0906}"/>
    <dgm:cxn modelId="{08168739-8265-413E-8C73-B3FFE66078EB}" srcId="{351C798C-4556-4E77-8A3A-F602BAEBC9D8}" destId="{4B9582B6-E8F5-4052-A043-906EDE1ED57B}" srcOrd="2" destOrd="0" parTransId="{0823B0CC-18CD-4A20-B069-40D2994602AC}" sibTransId="{6554432A-9312-45BF-B05D-C68722823A99}"/>
    <dgm:cxn modelId="{9C913B3D-D1F0-4718-9473-D7CC67A96A7B}" srcId="{351C798C-4556-4E77-8A3A-F602BAEBC9D8}" destId="{D89FB64D-4E4F-4941-AE95-038BE5C7BFDF}" srcOrd="3" destOrd="0" parTransId="{D59DD455-E190-4579-BC9C-A9D7202E444E}" sibTransId="{AC41EE5D-6436-4F09-B675-41F32AE6D9E7}"/>
    <dgm:cxn modelId="{33E52241-F03A-492A-9A0F-718FBC0F03A5}" srcId="{351C798C-4556-4E77-8A3A-F602BAEBC9D8}" destId="{5B6919E7-E540-47C3-B084-35BECA469ED0}" srcOrd="1" destOrd="0" parTransId="{461E2EE7-2F53-4934-B9DB-3B708DF26C82}" sibTransId="{880D2B1B-9232-496B-BDB6-FB492C69C1DF}"/>
    <dgm:cxn modelId="{C7945B72-009D-490B-A379-DC12F3139BFA}" type="presOf" srcId="{095F5D28-9E29-4226-884F-E4EAC1C1A63C}" destId="{2ED482F8-B67E-4733-A40A-BC989EE17BC3}" srcOrd="0" destOrd="0" presId="urn:microsoft.com/office/officeart/2005/8/layout/vList2"/>
    <dgm:cxn modelId="{BA06B378-D2F7-4EEB-9528-1B2969475C2A}" type="presOf" srcId="{EF2E3ACA-2584-4B81-B3E8-FC417D44E43A}" destId="{3AAC4661-6221-4B3F-BE4F-3CBA0286067D}" srcOrd="0" destOrd="0" presId="urn:microsoft.com/office/officeart/2005/8/layout/vList2"/>
    <dgm:cxn modelId="{493C6E79-6158-4A01-9BE1-632924A4BAA7}" type="presOf" srcId="{4B9582B6-E8F5-4052-A043-906EDE1ED57B}" destId="{2ED482F8-B67E-4733-A40A-BC989EE17BC3}" srcOrd="0" destOrd="2" presId="urn:microsoft.com/office/officeart/2005/8/layout/vList2"/>
    <dgm:cxn modelId="{0640877A-F2B6-4906-8BD0-4A58F2FEA1E9}" type="presOf" srcId="{D89FB64D-4E4F-4941-AE95-038BE5C7BFDF}" destId="{2ED482F8-B67E-4733-A40A-BC989EE17BC3}" srcOrd="0" destOrd="3" presId="urn:microsoft.com/office/officeart/2005/8/layout/vList2"/>
    <dgm:cxn modelId="{51D755CA-3937-4A3C-8380-17C51EA8D02C}" type="presOf" srcId="{351C798C-4556-4E77-8A3A-F602BAEBC9D8}" destId="{C9C1D7BE-153F-4DCB-B864-593ACE30C9E1}" srcOrd="0" destOrd="0" presId="urn:microsoft.com/office/officeart/2005/8/layout/vList2"/>
    <dgm:cxn modelId="{550B2ACC-17D4-454D-9DFC-702EE987D2C0}" type="presOf" srcId="{5B6919E7-E540-47C3-B084-35BECA469ED0}" destId="{2ED482F8-B67E-4733-A40A-BC989EE17BC3}" srcOrd="0" destOrd="1" presId="urn:microsoft.com/office/officeart/2005/8/layout/vList2"/>
    <dgm:cxn modelId="{92570AF3-1659-4987-8766-23E1BA466A0E}" srcId="{EF2E3ACA-2584-4B81-B3E8-FC417D44E43A}" destId="{351C798C-4556-4E77-8A3A-F602BAEBC9D8}" srcOrd="0" destOrd="0" parTransId="{CA7F602C-87AA-4A81-AA3F-7D29F065CB2D}" sibTransId="{1FF73DA4-E5D3-45F1-AD8F-64240D699C38}"/>
    <dgm:cxn modelId="{E2C98F87-509A-469A-9850-5DC73D0760B0}" type="presParOf" srcId="{3AAC4661-6221-4B3F-BE4F-3CBA0286067D}" destId="{C9C1D7BE-153F-4DCB-B864-593ACE30C9E1}" srcOrd="0" destOrd="0" presId="urn:microsoft.com/office/officeart/2005/8/layout/vList2"/>
    <dgm:cxn modelId="{AE49A9DA-B13D-48A6-871A-D9CBBA1C82EA}" type="presParOf" srcId="{3AAC4661-6221-4B3F-BE4F-3CBA0286067D}" destId="{2ED482F8-B67E-4733-A40A-BC989EE17BC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2E3ACA-2584-4B81-B3E8-FC417D44E4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942A70F-04A4-4EE4-ACFD-7D60C396D907}">
      <dgm:prSet/>
      <dgm:spPr/>
      <dgm:t>
        <a:bodyPr/>
        <a:lstStyle/>
        <a:p>
          <a:r>
            <a:rPr lang="en-US" dirty="0"/>
            <a:t>Provider documentation template</a:t>
          </a:r>
        </a:p>
      </dgm:t>
    </dgm:pt>
    <dgm:pt modelId="{5D4391C0-2FF7-4293-B376-CBC33A1AF2EE}" type="parTrans" cxnId="{34ABEEA7-B0FF-45AA-8870-5B321096F348}">
      <dgm:prSet/>
      <dgm:spPr/>
      <dgm:t>
        <a:bodyPr/>
        <a:lstStyle/>
        <a:p>
          <a:endParaRPr lang="en-US"/>
        </a:p>
      </dgm:t>
    </dgm:pt>
    <dgm:pt modelId="{B871D0E7-09B2-4B96-9D65-1262F7EAF9A3}" type="sibTrans" cxnId="{34ABEEA7-B0FF-45AA-8870-5B321096F348}">
      <dgm:prSet/>
      <dgm:spPr/>
      <dgm:t>
        <a:bodyPr/>
        <a:lstStyle/>
        <a:p>
          <a:endParaRPr lang="en-US"/>
        </a:p>
      </dgm:t>
    </dgm:pt>
    <dgm:pt modelId="{351C798C-4556-4E77-8A3A-F602BAEBC9D8}">
      <dgm:prSet/>
      <dgm:spPr/>
      <dgm:t>
        <a:bodyPr/>
        <a:lstStyle/>
        <a:p>
          <a:r>
            <a:rPr lang="en-US" dirty="0"/>
            <a:t>Past medical / surgical / family history</a:t>
          </a:r>
        </a:p>
      </dgm:t>
    </dgm:pt>
    <dgm:pt modelId="{CA7F602C-87AA-4A81-AA3F-7D29F065CB2D}" type="parTrans" cxnId="{92570AF3-1659-4987-8766-23E1BA466A0E}">
      <dgm:prSet/>
      <dgm:spPr/>
      <dgm:t>
        <a:bodyPr/>
        <a:lstStyle/>
        <a:p>
          <a:endParaRPr lang="en-US"/>
        </a:p>
      </dgm:t>
    </dgm:pt>
    <dgm:pt modelId="{1FF73DA4-E5D3-45F1-AD8F-64240D699C38}" type="sibTrans" cxnId="{92570AF3-1659-4987-8766-23E1BA466A0E}">
      <dgm:prSet/>
      <dgm:spPr/>
      <dgm:t>
        <a:bodyPr/>
        <a:lstStyle/>
        <a:p>
          <a:endParaRPr lang="en-US"/>
        </a:p>
      </dgm:t>
    </dgm:pt>
    <dgm:pt modelId="{CA4545C2-9A3A-4963-91EF-30E425651F99}">
      <dgm:prSet/>
      <dgm:spPr/>
      <dgm:t>
        <a:bodyPr/>
        <a:lstStyle/>
        <a:p>
          <a:r>
            <a:rPr lang="en-US" dirty="0"/>
            <a:t>Advance care planning (optional)</a:t>
          </a:r>
        </a:p>
      </dgm:t>
    </dgm:pt>
    <dgm:pt modelId="{0E817B12-1102-46E6-A4D2-5105E73B8E37}" type="parTrans" cxnId="{FBA96086-2C02-413C-B24B-609F5BC2FDA9}">
      <dgm:prSet/>
      <dgm:spPr/>
      <dgm:t>
        <a:bodyPr/>
        <a:lstStyle/>
        <a:p>
          <a:endParaRPr lang="en-US"/>
        </a:p>
      </dgm:t>
    </dgm:pt>
    <dgm:pt modelId="{25738B3F-D09D-4368-BDBC-DE17DD613EEB}" type="sibTrans" cxnId="{FBA96086-2C02-413C-B24B-609F5BC2FDA9}">
      <dgm:prSet/>
      <dgm:spPr/>
      <dgm:t>
        <a:bodyPr/>
        <a:lstStyle/>
        <a:p>
          <a:endParaRPr lang="en-US"/>
        </a:p>
      </dgm:t>
    </dgm:pt>
    <dgm:pt modelId="{AD6C270C-3D96-4014-9911-1695BF0ADA42}">
      <dgm:prSet/>
      <dgm:spPr/>
      <dgm:t>
        <a:bodyPr/>
        <a:lstStyle/>
        <a:p>
          <a:r>
            <a:rPr lang="en-US" dirty="0"/>
            <a:t>Personalized prevention plan (PPP)</a:t>
          </a:r>
        </a:p>
      </dgm:t>
    </dgm:pt>
    <dgm:pt modelId="{DDAEF917-60C1-4547-BED9-81F89C855052}" type="parTrans" cxnId="{EB8D2B22-5CC6-411F-AC04-5FD62BE87311}">
      <dgm:prSet/>
      <dgm:spPr/>
      <dgm:t>
        <a:bodyPr/>
        <a:lstStyle/>
        <a:p>
          <a:endParaRPr lang="en-US"/>
        </a:p>
      </dgm:t>
    </dgm:pt>
    <dgm:pt modelId="{522113A3-EF06-4FEC-97D4-3F94263D8EAC}" type="sibTrans" cxnId="{EB8D2B22-5CC6-411F-AC04-5FD62BE87311}">
      <dgm:prSet/>
      <dgm:spPr/>
      <dgm:t>
        <a:bodyPr/>
        <a:lstStyle/>
        <a:p>
          <a:endParaRPr lang="en-US"/>
        </a:p>
      </dgm:t>
    </dgm:pt>
    <dgm:pt modelId="{FA2C2AA1-380E-48ED-9119-2C7BDB2D866E}">
      <dgm:prSet/>
      <dgm:spPr/>
      <dgm:t>
        <a:bodyPr/>
        <a:lstStyle/>
        <a:p>
          <a:r>
            <a:rPr lang="en-US" dirty="0"/>
            <a:t>Screening schedule</a:t>
          </a:r>
        </a:p>
      </dgm:t>
    </dgm:pt>
    <dgm:pt modelId="{8E02AC5D-AD5F-47B6-BCD2-657F6226A8A5}" type="parTrans" cxnId="{DBEBD668-EBBA-43D4-8F9F-F48A77A2DFB3}">
      <dgm:prSet/>
      <dgm:spPr/>
      <dgm:t>
        <a:bodyPr/>
        <a:lstStyle/>
        <a:p>
          <a:endParaRPr lang="en-US"/>
        </a:p>
      </dgm:t>
    </dgm:pt>
    <dgm:pt modelId="{4AE91574-2221-4AFF-8487-A8E37D8A2EC3}" type="sibTrans" cxnId="{DBEBD668-EBBA-43D4-8F9F-F48A77A2DFB3}">
      <dgm:prSet/>
      <dgm:spPr/>
      <dgm:t>
        <a:bodyPr/>
        <a:lstStyle/>
        <a:p>
          <a:endParaRPr lang="en-US"/>
        </a:p>
      </dgm:t>
    </dgm:pt>
    <dgm:pt modelId="{BF364491-7C03-48BE-B8D3-8EDF376A69C3}">
      <dgm:prSet/>
      <dgm:spPr/>
      <dgm:t>
        <a:bodyPr/>
        <a:lstStyle/>
        <a:p>
          <a:r>
            <a:rPr lang="en-US" dirty="0"/>
            <a:t>Review of current opioid prescriptions</a:t>
          </a:r>
        </a:p>
      </dgm:t>
    </dgm:pt>
    <dgm:pt modelId="{96326DB5-994F-488D-9D4A-B12DAF2D3D2D}" type="sibTrans" cxnId="{B5C8DB17-DE74-46C3-927C-C68C8C577212}">
      <dgm:prSet/>
      <dgm:spPr/>
      <dgm:t>
        <a:bodyPr/>
        <a:lstStyle/>
        <a:p>
          <a:endParaRPr lang="en-US"/>
        </a:p>
      </dgm:t>
    </dgm:pt>
    <dgm:pt modelId="{FB598B40-34A6-4B0F-B22A-4F718E50C551}" type="parTrans" cxnId="{B5C8DB17-DE74-46C3-927C-C68C8C577212}">
      <dgm:prSet/>
      <dgm:spPr/>
      <dgm:t>
        <a:bodyPr/>
        <a:lstStyle/>
        <a:p>
          <a:endParaRPr lang="en-US"/>
        </a:p>
      </dgm:t>
    </dgm:pt>
    <dgm:pt modelId="{E6ADDCBE-7C6E-4B47-BD78-AFE8FD73EA2E}">
      <dgm:prSet/>
      <dgm:spPr/>
      <dgm:t>
        <a:bodyPr/>
        <a:lstStyle/>
        <a:p>
          <a:r>
            <a:rPr lang="en-US" dirty="0"/>
            <a:t>Medications / supplements</a:t>
          </a:r>
        </a:p>
      </dgm:t>
    </dgm:pt>
    <dgm:pt modelId="{083294A7-487D-46A6-B2A3-C29764C58AF2}" type="parTrans" cxnId="{976C1A2A-DAB7-433D-A13A-E1FA77C43147}">
      <dgm:prSet/>
      <dgm:spPr/>
      <dgm:t>
        <a:bodyPr/>
        <a:lstStyle/>
        <a:p>
          <a:endParaRPr lang="en-US"/>
        </a:p>
      </dgm:t>
    </dgm:pt>
    <dgm:pt modelId="{2B43A6D5-75E7-4754-BF37-D127A7489239}" type="sibTrans" cxnId="{976C1A2A-DAB7-433D-A13A-E1FA77C43147}">
      <dgm:prSet/>
      <dgm:spPr/>
      <dgm:t>
        <a:bodyPr/>
        <a:lstStyle/>
        <a:p>
          <a:endParaRPr lang="en-US"/>
        </a:p>
      </dgm:t>
    </dgm:pt>
    <dgm:pt modelId="{7824BF77-ECF5-44FD-90C5-13A713AF7A68}">
      <dgm:prSet/>
      <dgm:spPr/>
      <dgm:t>
        <a:bodyPr/>
        <a:lstStyle/>
        <a:p>
          <a:r>
            <a:rPr lang="en-US" dirty="0"/>
            <a:t>h/o alcohol, tobacco, illicit drug use (IPPE only)</a:t>
          </a:r>
        </a:p>
      </dgm:t>
    </dgm:pt>
    <dgm:pt modelId="{0B12BE9D-8157-432A-BD9C-2AE7C4ED8C36}" type="parTrans" cxnId="{FDBED637-D1BE-4F6D-B857-833D0F980D79}">
      <dgm:prSet/>
      <dgm:spPr/>
      <dgm:t>
        <a:bodyPr/>
        <a:lstStyle/>
        <a:p>
          <a:endParaRPr lang="en-US"/>
        </a:p>
      </dgm:t>
    </dgm:pt>
    <dgm:pt modelId="{04967EB4-D8EA-45E2-B187-514420041FC1}" type="sibTrans" cxnId="{FDBED637-D1BE-4F6D-B857-833D0F980D79}">
      <dgm:prSet/>
      <dgm:spPr/>
      <dgm:t>
        <a:bodyPr/>
        <a:lstStyle/>
        <a:p>
          <a:endParaRPr lang="en-US"/>
        </a:p>
      </dgm:t>
    </dgm:pt>
    <dgm:pt modelId="{90E274AA-0AF9-43E2-8A7D-2A5A3C603536}">
      <dgm:prSet/>
      <dgm:spPr/>
      <dgm:t>
        <a:bodyPr/>
        <a:lstStyle/>
        <a:p>
          <a:r>
            <a:rPr lang="en-US" dirty="0"/>
            <a:t>Risk factors for depression</a:t>
          </a:r>
        </a:p>
      </dgm:t>
    </dgm:pt>
    <dgm:pt modelId="{2A99B205-0BB5-44A1-B153-0829B6568170}" type="parTrans" cxnId="{8987D39C-4DE9-419E-A00D-455DF991B116}">
      <dgm:prSet/>
      <dgm:spPr/>
      <dgm:t>
        <a:bodyPr/>
        <a:lstStyle/>
        <a:p>
          <a:endParaRPr lang="en-US"/>
        </a:p>
      </dgm:t>
    </dgm:pt>
    <dgm:pt modelId="{C8E47628-A3A5-4CF6-8C3E-78D0AD25B92F}" type="sibTrans" cxnId="{8987D39C-4DE9-419E-A00D-455DF991B116}">
      <dgm:prSet/>
      <dgm:spPr/>
      <dgm:t>
        <a:bodyPr/>
        <a:lstStyle/>
        <a:p>
          <a:endParaRPr lang="en-US"/>
        </a:p>
      </dgm:t>
    </dgm:pt>
    <dgm:pt modelId="{DC65ACD2-DBAA-4537-853A-45F533BF8581}">
      <dgm:prSet/>
      <dgm:spPr/>
      <dgm:t>
        <a:bodyPr/>
        <a:lstStyle/>
        <a:p>
          <a:r>
            <a:rPr lang="en-US" dirty="0"/>
            <a:t>Personalized health advice</a:t>
          </a:r>
        </a:p>
      </dgm:t>
    </dgm:pt>
    <dgm:pt modelId="{C245F94A-D6C3-4DA6-AA03-3FFF81489B79}" type="parTrans" cxnId="{4648150E-23CB-4601-8336-83A48E80FFE5}">
      <dgm:prSet/>
      <dgm:spPr/>
      <dgm:t>
        <a:bodyPr/>
        <a:lstStyle/>
        <a:p>
          <a:endParaRPr lang="en-US"/>
        </a:p>
      </dgm:t>
    </dgm:pt>
    <dgm:pt modelId="{9EBFDF0F-CCD8-4FFD-A784-162BFF0E0A32}" type="sibTrans" cxnId="{4648150E-23CB-4601-8336-83A48E80FFE5}">
      <dgm:prSet/>
      <dgm:spPr/>
      <dgm:t>
        <a:bodyPr/>
        <a:lstStyle/>
        <a:p>
          <a:endParaRPr lang="en-US"/>
        </a:p>
      </dgm:t>
    </dgm:pt>
    <dgm:pt modelId="{3AAC4661-6221-4B3F-BE4F-3CBA0286067D}" type="pres">
      <dgm:prSet presAssocID="{EF2E3ACA-2584-4B81-B3E8-FC417D44E43A}" presName="linear" presStyleCnt="0">
        <dgm:presLayoutVars>
          <dgm:animLvl val="lvl"/>
          <dgm:resizeHandles val="exact"/>
        </dgm:presLayoutVars>
      </dgm:prSet>
      <dgm:spPr/>
    </dgm:pt>
    <dgm:pt modelId="{90F0085D-CB61-4532-8EC8-08A91BE02A11}" type="pres">
      <dgm:prSet presAssocID="{8942A70F-04A4-4EE4-ACFD-7D60C396D907}" presName="parentText" presStyleLbl="node1" presStyleIdx="0" presStyleCnt="2">
        <dgm:presLayoutVars>
          <dgm:chMax val="0"/>
          <dgm:bulletEnabled val="1"/>
        </dgm:presLayoutVars>
      </dgm:prSet>
      <dgm:spPr/>
    </dgm:pt>
    <dgm:pt modelId="{971BF0EA-310D-492D-98C9-BC18125C6AC1}" type="pres">
      <dgm:prSet presAssocID="{8942A70F-04A4-4EE4-ACFD-7D60C396D907}" presName="childText" presStyleLbl="revTx" presStyleIdx="0" presStyleCnt="2">
        <dgm:presLayoutVars>
          <dgm:bulletEnabled val="1"/>
        </dgm:presLayoutVars>
      </dgm:prSet>
      <dgm:spPr/>
    </dgm:pt>
    <dgm:pt modelId="{4FAEDD53-8D1C-4C3F-AA6B-84D7BBEB3A99}" type="pres">
      <dgm:prSet presAssocID="{AD6C270C-3D96-4014-9911-1695BF0ADA42}" presName="parentText" presStyleLbl="node1" presStyleIdx="1" presStyleCnt="2">
        <dgm:presLayoutVars>
          <dgm:chMax val="0"/>
          <dgm:bulletEnabled val="1"/>
        </dgm:presLayoutVars>
      </dgm:prSet>
      <dgm:spPr/>
    </dgm:pt>
    <dgm:pt modelId="{AD13D5A4-6F09-4965-AEEE-661DE2C4B41A}" type="pres">
      <dgm:prSet presAssocID="{AD6C270C-3D96-4014-9911-1695BF0ADA42}" presName="childText" presStyleLbl="revTx" presStyleIdx="1" presStyleCnt="2">
        <dgm:presLayoutVars>
          <dgm:bulletEnabled val="1"/>
        </dgm:presLayoutVars>
      </dgm:prSet>
      <dgm:spPr/>
    </dgm:pt>
  </dgm:ptLst>
  <dgm:cxnLst>
    <dgm:cxn modelId="{061B6F06-ED31-427E-8B48-C5703B374527}" type="presOf" srcId="{E6ADDCBE-7C6E-4B47-BD78-AFE8FD73EA2E}" destId="{971BF0EA-310D-492D-98C9-BC18125C6AC1}" srcOrd="0" destOrd="1" presId="urn:microsoft.com/office/officeart/2005/8/layout/vList2"/>
    <dgm:cxn modelId="{4648150E-23CB-4601-8336-83A48E80FFE5}" srcId="{AD6C270C-3D96-4014-9911-1695BF0ADA42}" destId="{DC65ACD2-DBAA-4537-853A-45F533BF8581}" srcOrd="1" destOrd="0" parTransId="{C245F94A-D6C3-4DA6-AA03-3FFF81489B79}" sibTransId="{9EBFDF0F-CCD8-4FFD-A784-162BFF0E0A32}"/>
    <dgm:cxn modelId="{B5C8DB17-DE74-46C3-927C-C68C8C577212}" srcId="{8942A70F-04A4-4EE4-ACFD-7D60C396D907}" destId="{BF364491-7C03-48BE-B8D3-8EDF376A69C3}" srcOrd="4" destOrd="0" parTransId="{FB598B40-34A6-4B0F-B22A-4F718E50C551}" sibTransId="{96326DB5-994F-488D-9D4A-B12DAF2D3D2D}"/>
    <dgm:cxn modelId="{1D5A1121-D774-4D37-A034-072D12899C02}" type="presOf" srcId="{AD6C270C-3D96-4014-9911-1695BF0ADA42}" destId="{4FAEDD53-8D1C-4C3F-AA6B-84D7BBEB3A99}" srcOrd="0" destOrd="0" presId="urn:microsoft.com/office/officeart/2005/8/layout/vList2"/>
    <dgm:cxn modelId="{EB8D2B22-5CC6-411F-AC04-5FD62BE87311}" srcId="{EF2E3ACA-2584-4B81-B3E8-FC417D44E43A}" destId="{AD6C270C-3D96-4014-9911-1695BF0ADA42}" srcOrd="1" destOrd="0" parTransId="{DDAEF917-60C1-4547-BED9-81F89C855052}" sibTransId="{522113A3-EF06-4FEC-97D4-3F94263D8EAC}"/>
    <dgm:cxn modelId="{1EB73E24-8D2C-4F46-86F5-35AF8DA91A6B}" type="presOf" srcId="{8942A70F-04A4-4EE4-ACFD-7D60C396D907}" destId="{90F0085D-CB61-4532-8EC8-08A91BE02A11}" srcOrd="0" destOrd="0" presId="urn:microsoft.com/office/officeart/2005/8/layout/vList2"/>
    <dgm:cxn modelId="{976C1A2A-DAB7-433D-A13A-E1FA77C43147}" srcId="{8942A70F-04A4-4EE4-ACFD-7D60C396D907}" destId="{E6ADDCBE-7C6E-4B47-BD78-AFE8FD73EA2E}" srcOrd="1" destOrd="0" parTransId="{083294A7-487D-46A6-B2A3-C29764C58AF2}" sibTransId="{2B43A6D5-75E7-4754-BF37-D127A7489239}"/>
    <dgm:cxn modelId="{44877E2C-9144-48F4-AEAC-28BCFA34B410}" type="presOf" srcId="{FA2C2AA1-380E-48ED-9119-2C7BDB2D866E}" destId="{AD13D5A4-6F09-4965-AEEE-661DE2C4B41A}" srcOrd="0" destOrd="0" presId="urn:microsoft.com/office/officeart/2005/8/layout/vList2"/>
    <dgm:cxn modelId="{840C4E35-50C4-47BA-A0CE-EAACDD1A3154}" type="presOf" srcId="{7824BF77-ECF5-44FD-90C5-13A713AF7A68}" destId="{971BF0EA-310D-492D-98C9-BC18125C6AC1}" srcOrd="0" destOrd="2" presId="urn:microsoft.com/office/officeart/2005/8/layout/vList2"/>
    <dgm:cxn modelId="{D5FDBC36-E917-46C4-BF26-B0A994D97B4C}" type="presOf" srcId="{CA4545C2-9A3A-4963-91EF-30E425651F99}" destId="{971BF0EA-310D-492D-98C9-BC18125C6AC1}" srcOrd="0" destOrd="5" presId="urn:microsoft.com/office/officeart/2005/8/layout/vList2"/>
    <dgm:cxn modelId="{FDBED637-D1BE-4F6D-B857-833D0F980D79}" srcId="{8942A70F-04A4-4EE4-ACFD-7D60C396D907}" destId="{7824BF77-ECF5-44FD-90C5-13A713AF7A68}" srcOrd="2" destOrd="0" parTransId="{0B12BE9D-8157-432A-BD9C-2AE7C4ED8C36}" sibTransId="{04967EB4-D8EA-45E2-B187-514420041FC1}"/>
    <dgm:cxn modelId="{C32E335F-19AB-4607-95BB-92A5EF094BC0}" type="presOf" srcId="{90E274AA-0AF9-43E2-8A7D-2A5A3C603536}" destId="{971BF0EA-310D-492D-98C9-BC18125C6AC1}" srcOrd="0" destOrd="3" presId="urn:microsoft.com/office/officeart/2005/8/layout/vList2"/>
    <dgm:cxn modelId="{DBEBD668-EBBA-43D4-8F9F-F48A77A2DFB3}" srcId="{AD6C270C-3D96-4014-9911-1695BF0ADA42}" destId="{FA2C2AA1-380E-48ED-9119-2C7BDB2D866E}" srcOrd="0" destOrd="0" parTransId="{8E02AC5D-AD5F-47B6-BCD2-657F6226A8A5}" sibTransId="{4AE91574-2221-4AFF-8487-A8E37D8A2EC3}"/>
    <dgm:cxn modelId="{819E2B56-9B1C-4540-930F-5DDD29652799}" type="presOf" srcId="{351C798C-4556-4E77-8A3A-F602BAEBC9D8}" destId="{971BF0EA-310D-492D-98C9-BC18125C6AC1}" srcOrd="0" destOrd="0" presId="urn:microsoft.com/office/officeart/2005/8/layout/vList2"/>
    <dgm:cxn modelId="{12164D57-9C7F-47DB-BAB1-76DFB957F764}" type="presOf" srcId="{DC65ACD2-DBAA-4537-853A-45F533BF8581}" destId="{AD13D5A4-6F09-4965-AEEE-661DE2C4B41A}" srcOrd="0" destOrd="1" presId="urn:microsoft.com/office/officeart/2005/8/layout/vList2"/>
    <dgm:cxn modelId="{BA06B378-D2F7-4EEB-9528-1B2969475C2A}" type="presOf" srcId="{EF2E3ACA-2584-4B81-B3E8-FC417D44E43A}" destId="{3AAC4661-6221-4B3F-BE4F-3CBA0286067D}" srcOrd="0" destOrd="0" presId="urn:microsoft.com/office/officeart/2005/8/layout/vList2"/>
    <dgm:cxn modelId="{FBA96086-2C02-413C-B24B-609F5BC2FDA9}" srcId="{8942A70F-04A4-4EE4-ACFD-7D60C396D907}" destId="{CA4545C2-9A3A-4963-91EF-30E425651F99}" srcOrd="5" destOrd="0" parTransId="{0E817B12-1102-46E6-A4D2-5105E73B8E37}" sibTransId="{25738B3F-D09D-4368-BDBC-DE17DD613EEB}"/>
    <dgm:cxn modelId="{74894E88-6452-4BBC-9426-B6C266C821C8}" type="presOf" srcId="{BF364491-7C03-48BE-B8D3-8EDF376A69C3}" destId="{971BF0EA-310D-492D-98C9-BC18125C6AC1}" srcOrd="0" destOrd="4" presId="urn:microsoft.com/office/officeart/2005/8/layout/vList2"/>
    <dgm:cxn modelId="{8987D39C-4DE9-419E-A00D-455DF991B116}" srcId="{8942A70F-04A4-4EE4-ACFD-7D60C396D907}" destId="{90E274AA-0AF9-43E2-8A7D-2A5A3C603536}" srcOrd="3" destOrd="0" parTransId="{2A99B205-0BB5-44A1-B153-0829B6568170}" sibTransId="{C8E47628-A3A5-4CF6-8C3E-78D0AD25B92F}"/>
    <dgm:cxn modelId="{34ABEEA7-B0FF-45AA-8870-5B321096F348}" srcId="{EF2E3ACA-2584-4B81-B3E8-FC417D44E43A}" destId="{8942A70F-04A4-4EE4-ACFD-7D60C396D907}" srcOrd="0" destOrd="0" parTransId="{5D4391C0-2FF7-4293-B376-CBC33A1AF2EE}" sibTransId="{B871D0E7-09B2-4B96-9D65-1262F7EAF9A3}"/>
    <dgm:cxn modelId="{92570AF3-1659-4987-8766-23E1BA466A0E}" srcId="{8942A70F-04A4-4EE4-ACFD-7D60C396D907}" destId="{351C798C-4556-4E77-8A3A-F602BAEBC9D8}" srcOrd="0" destOrd="0" parTransId="{CA7F602C-87AA-4A81-AA3F-7D29F065CB2D}" sibTransId="{1FF73DA4-E5D3-45F1-AD8F-64240D699C38}"/>
    <dgm:cxn modelId="{A0696828-A5B1-4C7F-A4B2-B9DE0618F155}" type="presParOf" srcId="{3AAC4661-6221-4B3F-BE4F-3CBA0286067D}" destId="{90F0085D-CB61-4532-8EC8-08A91BE02A11}" srcOrd="0" destOrd="0" presId="urn:microsoft.com/office/officeart/2005/8/layout/vList2"/>
    <dgm:cxn modelId="{90961870-2E37-4A24-B8BC-E3EBBDD814B3}" type="presParOf" srcId="{3AAC4661-6221-4B3F-BE4F-3CBA0286067D}" destId="{971BF0EA-310D-492D-98C9-BC18125C6AC1}" srcOrd="1" destOrd="0" presId="urn:microsoft.com/office/officeart/2005/8/layout/vList2"/>
    <dgm:cxn modelId="{68072039-BA21-41F6-AFBA-DCDF005FB6A2}" type="presParOf" srcId="{3AAC4661-6221-4B3F-BE4F-3CBA0286067D}" destId="{4FAEDD53-8D1C-4C3F-AA6B-84D7BBEB3A99}" srcOrd="2" destOrd="0" presId="urn:microsoft.com/office/officeart/2005/8/layout/vList2"/>
    <dgm:cxn modelId="{EC5AA44C-91B7-4A09-8BCC-4B50740844D2}" type="presParOf" srcId="{3AAC4661-6221-4B3F-BE4F-3CBA0286067D}" destId="{AD13D5A4-6F09-4965-AEEE-661DE2C4B41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FCE00-E7E4-452E-8269-EF5046847DC6}">
      <dsp:nvSpPr>
        <dsp:cNvPr id="0" name=""/>
        <dsp:cNvSpPr/>
      </dsp:nvSpPr>
      <dsp:spPr>
        <a:xfrm>
          <a:off x="30" y="178550"/>
          <a:ext cx="2921050" cy="7633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Healthcare.gov</a:t>
          </a:r>
          <a:endParaRPr lang="en-US" sz="2100" kern="1200" dirty="0"/>
        </a:p>
      </dsp:txBody>
      <dsp:txXfrm>
        <a:off x="30" y="178550"/>
        <a:ext cx="2921050" cy="763318"/>
      </dsp:txXfrm>
    </dsp:sp>
    <dsp:sp modelId="{15DCA0EB-68B5-41E8-B7E4-6FE2E84098AC}">
      <dsp:nvSpPr>
        <dsp:cNvPr id="0" name=""/>
        <dsp:cNvSpPr/>
      </dsp:nvSpPr>
      <dsp:spPr>
        <a:xfrm>
          <a:off x="30" y="941868"/>
          <a:ext cx="2921050" cy="23634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Routine health care that includes screening, check-ups, and patient counseling to prevent illnesses, disease, or other health problems</a:t>
          </a:r>
        </a:p>
      </dsp:txBody>
      <dsp:txXfrm>
        <a:off x="30" y="941868"/>
        <a:ext cx="2921050" cy="2363445"/>
      </dsp:txXfrm>
    </dsp:sp>
    <dsp:sp modelId="{4811BA3A-7648-46CA-82BA-578FE547CCBC}">
      <dsp:nvSpPr>
        <dsp:cNvPr id="0" name=""/>
        <dsp:cNvSpPr/>
      </dsp:nvSpPr>
      <dsp:spPr>
        <a:xfrm>
          <a:off x="3330028" y="178550"/>
          <a:ext cx="2921050" cy="7633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CA Department of Managed Care</a:t>
          </a:r>
          <a:endParaRPr lang="en-US" sz="2100" kern="1200" dirty="0"/>
        </a:p>
      </dsp:txBody>
      <dsp:txXfrm>
        <a:off x="3330028" y="178550"/>
        <a:ext cx="2921050" cy="763318"/>
      </dsp:txXfrm>
    </dsp:sp>
    <dsp:sp modelId="{6E4125BE-25EB-4598-B9E1-FBB21664A201}">
      <dsp:nvSpPr>
        <dsp:cNvPr id="0" name=""/>
        <dsp:cNvSpPr/>
      </dsp:nvSpPr>
      <dsp:spPr>
        <a:xfrm>
          <a:off x="3330028" y="941868"/>
          <a:ext cx="2921050" cy="23634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Care that helps prevent health problems or finds them before they become serious</a:t>
          </a:r>
        </a:p>
      </dsp:txBody>
      <dsp:txXfrm>
        <a:off x="3330028" y="941868"/>
        <a:ext cx="2921050" cy="23634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D48CB-708C-4D00-90F9-F452E1568B35}">
      <dsp:nvSpPr>
        <dsp:cNvPr id="0" name=""/>
        <dsp:cNvSpPr/>
      </dsp:nvSpPr>
      <dsp:spPr>
        <a:xfrm>
          <a:off x="51" y="285376"/>
          <a:ext cx="4913783" cy="8352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Intervention associated with:</a:t>
          </a:r>
        </a:p>
      </dsp:txBody>
      <dsp:txXfrm>
        <a:off x="51" y="285376"/>
        <a:ext cx="4913783" cy="835200"/>
      </dsp:txXfrm>
    </dsp:sp>
    <dsp:sp modelId="{33874CB5-0284-4535-931B-BD4392F950A4}">
      <dsp:nvSpPr>
        <dsp:cNvPr id="0" name=""/>
        <dsp:cNvSpPr/>
      </dsp:nvSpPr>
      <dsp:spPr>
        <a:xfrm>
          <a:off x="51" y="1120576"/>
          <a:ext cx="4913783" cy="294538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Increased rates of AWVs</a:t>
          </a:r>
        </a:p>
        <a:p>
          <a:pPr marL="285750" lvl="1" indent="-285750" algn="l" defTabSz="1289050">
            <a:lnSpc>
              <a:spcPct val="90000"/>
            </a:lnSpc>
            <a:spcBef>
              <a:spcPct val="0"/>
            </a:spcBef>
            <a:spcAft>
              <a:spcPct val="15000"/>
            </a:spcAft>
            <a:buChar char="•"/>
          </a:pPr>
          <a:r>
            <a:rPr lang="en-US" sz="2900" kern="1200" dirty="0"/>
            <a:t>Increased rates of   vaccinations and preventive health screenings (particularly screenings that are clinician-driven)</a:t>
          </a:r>
        </a:p>
      </dsp:txBody>
      <dsp:txXfrm>
        <a:off x="51" y="1120576"/>
        <a:ext cx="4913783" cy="2945385"/>
      </dsp:txXfrm>
    </dsp:sp>
    <dsp:sp modelId="{9092BE36-E917-428D-B083-0E8CBBA82C72}">
      <dsp:nvSpPr>
        <dsp:cNvPr id="0" name=""/>
        <dsp:cNvSpPr/>
      </dsp:nvSpPr>
      <dsp:spPr>
        <a:xfrm>
          <a:off x="5601764" y="285376"/>
          <a:ext cx="4913783" cy="8352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AWVs associated with:</a:t>
          </a:r>
        </a:p>
      </dsp:txBody>
      <dsp:txXfrm>
        <a:off x="5601764" y="285376"/>
        <a:ext cx="4913783" cy="835200"/>
      </dsp:txXfrm>
    </dsp:sp>
    <dsp:sp modelId="{D7C8E6E3-43A8-4E77-AB81-833AC32C4E30}">
      <dsp:nvSpPr>
        <dsp:cNvPr id="0" name=""/>
        <dsp:cNvSpPr/>
      </dsp:nvSpPr>
      <dsp:spPr>
        <a:xfrm>
          <a:off x="5601764" y="1120576"/>
          <a:ext cx="4913783" cy="294538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Increased rates of vaccinations and preventive health screenings</a:t>
          </a:r>
        </a:p>
      </dsp:txBody>
      <dsp:txXfrm>
        <a:off x="5601764" y="1120576"/>
        <a:ext cx="4913783" cy="29453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D48CB-708C-4D00-90F9-F452E1568B35}">
      <dsp:nvSpPr>
        <dsp:cNvPr id="0" name=""/>
        <dsp:cNvSpPr/>
      </dsp:nvSpPr>
      <dsp:spPr>
        <a:xfrm>
          <a:off x="51" y="285376"/>
          <a:ext cx="4913783" cy="8352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Intervention associated with:</a:t>
          </a:r>
        </a:p>
      </dsp:txBody>
      <dsp:txXfrm>
        <a:off x="51" y="285376"/>
        <a:ext cx="4913783" cy="835200"/>
      </dsp:txXfrm>
    </dsp:sp>
    <dsp:sp modelId="{33874CB5-0284-4535-931B-BD4392F950A4}">
      <dsp:nvSpPr>
        <dsp:cNvPr id="0" name=""/>
        <dsp:cNvSpPr/>
      </dsp:nvSpPr>
      <dsp:spPr>
        <a:xfrm>
          <a:off x="51" y="1120576"/>
          <a:ext cx="4913783" cy="294538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Increased rates of AWVs</a:t>
          </a:r>
        </a:p>
        <a:p>
          <a:pPr marL="285750" lvl="1" indent="-285750" algn="l" defTabSz="1289050">
            <a:lnSpc>
              <a:spcPct val="90000"/>
            </a:lnSpc>
            <a:spcBef>
              <a:spcPct val="0"/>
            </a:spcBef>
            <a:spcAft>
              <a:spcPct val="15000"/>
            </a:spcAft>
            <a:buChar char="•"/>
          </a:pPr>
          <a:r>
            <a:rPr lang="en-US" sz="2900" kern="1200" dirty="0"/>
            <a:t>Increased rates of   vaccinations and preventive health screenings (particularly screenings that are clinician-driven)</a:t>
          </a:r>
        </a:p>
      </dsp:txBody>
      <dsp:txXfrm>
        <a:off x="51" y="1120576"/>
        <a:ext cx="4913783" cy="2945385"/>
      </dsp:txXfrm>
    </dsp:sp>
    <dsp:sp modelId="{9092BE36-E917-428D-B083-0E8CBBA82C72}">
      <dsp:nvSpPr>
        <dsp:cNvPr id="0" name=""/>
        <dsp:cNvSpPr/>
      </dsp:nvSpPr>
      <dsp:spPr>
        <a:xfrm>
          <a:off x="5601764" y="285376"/>
          <a:ext cx="4913783" cy="8352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AWVs associated with:</a:t>
          </a:r>
        </a:p>
      </dsp:txBody>
      <dsp:txXfrm>
        <a:off x="5601764" y="285376"/>
        <a:ext cx="4913783" cy="835200"/>
      </dsp:txXfrm>
    </dsp:sp>
    <dsp:sp modelId="{D7C8E6E3-43A8-4E77-AB81-833AC32C4E30}">
      <dsp:nvSpPr>
        <dsp:cNvPr id="0" name=""/>
        <dsp:cNvSpPr/>
      </dsp:nvSpPr>
      <dsp:spPr>
        <a:xfrm>
          <a:off x="5601764" y="1120576"/>
          <a:ext cx="4913783" cy="294538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Increased rates of vaccinations and preventive health screenings</a:t>
          </a:r>
        </a:p>
      </dsp:txBody>
      <dsp:txXfrm>
        <a:off x="5601764" y="1120576"/>
        <a:ext cx="4913783" cy="29453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3051D-F7B6-4C18-96FC-A781BD557085}">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92CF4-371C-460F-9A19-6228504EA036}">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Each practice (even within a single organization) has different obstacles to performing AWVs</a:t>
          </a:r>
        </a:p>
      </dsp:txBody>
      <dsp:txXfrm>
        <a:off x="0" y="2703"/>
        <a:ext cx="6900512" cy="1843578"/>
      </dsp:txXfrm>
    </dsp:sp>
    <dsp:sp modelId="{3E82B515-BF21-415E-A4F4-7417EAC58843}">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115C0-7B5D-4CF2-B327-DAE97F0F13FB}">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Patient priorities for AWVs are often at odds with Medicare stipulations for the visit</a:t>
          </a:r>
        </a:p>
      </dsp:txBody>
      <dsp:txXfrm>
        <a:off x="0" y="1846281"/>
        <a:ext cx="6900512" cy="1843578"/>
      </dsp:txXfrm>
    </dsp:sp>
    <dsp:sp modelId="{EC4129EB-E985-4B59-871B-D13EEA65E861}">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777E54-41F3-4739-97EA-5226DDCB257F}">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Prevention is often a hard sell</a:t>
          </a:r>
        </a:p>
      </dsp:txBody>
      <dsp:txXfrm>
        <a:off x="0" y="3689859"/>
        <a:ext cx="6900512" cy="18435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E98E1-ADE8-483E-A90D-F1D0A18F4981}">
      <dsp:nvSpPr>
        <dsp:cNvPr id="0" name=""/>
        <dsp:cNvSpPr/>
      </dsp:nvSpPr>
      <dsp:spPr>
        <a:xfrm>
          <a:off x="0" y="531"/>
          <a:ext cx="539336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A44690E-1151-41CF-A5E4-36E9E8851FC3}">
      <dsp:nvSpPr>
        <dsp:cNvPr id="0" name=""/>
        <dsp:cNvSpPr/>
      </dsp:nvSpPr>
      <dsp:spPr>
        <a:xfrm>
          <a:off x="0" y="531"/>
          <a:ext cx="539336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Wilson Pace, MD (DARTNet Institute)</a:t>
          </a:r>
        </a:p>
      </dsp:txBody>
      <dsp:txXfrm>
        <a:off x="0" y="531"/>
        <a:ext cx="5393361" cy="870055"/>
      </dsp:txXfrm>
    </dsp:sp>
    <dsp:sp modelId="{368BB216-19C6-4D58-B565-C902F9536716}">
      <dsp:nvSpPr>
        <dsp:cNvPr id="0" name=""/>
        <dsp:cNvSpPr/>
      </dsp:nvSpPr>
      <dsp:spPr>
        <a:xfrm>
          <a:off x="0" y="870586"/>
          <a:ext cx="539336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2327B63-658B-4023-AFDE-2A2C5EC9025F}">
      <dsp:nvSpPr>
        <dsp:cNvPr id="0" name=""/>
        <dsp:cNvSpPr/>
      </dsp:nvSpPr>
      <dsp:spPr>
        <a:xfrm>
          <a:off x="0" y="870586"/>
          <a:ext cx="539336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Kurt Stange, MD, PhD (Case Western)</a:t>
          </a:r>
        </a:p>
      </dsp:txBody>
      <dsp:txXfrm>
        <a:off x="0" y="870586"/>
        <a:ext cx="5393361" cy="870055"/>
      </dsp:txXfrm>
    </dsp:sp>
    <dsp:sp modelId="{549F282E-1A25-4633-8400-308ADADD9EDA}">
      <dsp:nvSpPr>
        <dsp:cNvPr id="0" name=""/>
        <dsp:cNvSpPr/>
      </dsp:nvSpPr>
      <dsp:spPr>
        <a:xfrm>
          <a:off x="0" y="1740641"/>
          <a:ext cx="539336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0A5D2A7-66CB-4109-A2BE-6AF93E2AF7B2}">
      <dsp:nvSpPr>
        <dsp:cNvPr id="0" name=""/>
        <dsp:cNvSpPr/>
      </dsp:nvSpPr>
      <dsp:spPr>
        <a:xfrm>
          <a:off x="0" y="1740641"/>
          <a:ext cx="539336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Chi-hong Tseng, PhD (UCLA)</a:t>
          </a:r>
        </a:p>
      </dsp:txBody>
      <dsp:txXfrm>
        <a:off x="0" y="1740641"/>
        <a:ext cx="5393361" cy="870055"/>
      </dsp:txXfrm>
    </dsp:sp>
    <dsp:sp modelId="{50A9BBB9-B0C5-4F29-9B7B-8F3FDC8C7A44}">
      <dsp:nvSpPr>
        <dsp:cNvPr id="0" name=""/>
        <dsp:cNvSpPr/>
      </dsp:nvSpPr>
      <dsp:spPr>
        <a:xfrm>
          <a:off x="0" y="2610696"/>
          <a:ext cx="539336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C0C1243-527A-44B5-9C23-85D9D53C1DBF}">
      <dsp:nvSpPr>
        <dsp:cNvPr id="0" name=""/>
        <dsp:cNvSpPr/>
      </dsp:nvSpPr>
      <dsp:spPr>
        <a:xfrm>
          <a:off x="0" y="2610696"/>
          <a:ext cx="539336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Neil Wenger, MD, MPH (UCLA)</a:t>
          </a:r>
        </a:p>
      </dsp:txBody>
      <dsp:txXfrm>
        <a:off x="0" y="2610696"/>
        <a:ext cx="5393361" cy="870055"/>
      </dsp:txXfrm>
    </dsp:sp>
    <dsp:sp modelId="{73BDBB40-7314-4370-ADFB-4F4B1BA1EEAA}">
      <dsp:nvSpPr>
        <dsp:cNvPr id="0" name=""/>
        <dsp:cNvSpPr/>
      </dsp:nvSpPr>
      <dsp:spPr>
        <a:xfrm>
          <a:off x="0" y="3480751"/>
          <a:ext cx="539336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88E645F-C93D-4DF3-AAB6-36BDF7B4B1AA}">
      <dsp:nvSpPr>
        <dsp:cNvPr id="0" name=""/>
        <dsp:cNvSpPr/>
      </dsp:nvSpPr>
      <dsp:spPr>
        <a:xfrm>
          <a:off x="0" y="3480751"/>
          <a:ext cx="539336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Jack Westfall, MD, MPH (DARTNet Institute)</a:t>
          </a:r>
        </a:p>
      </dsp:txBody>
      <dsp:txXfrm>
        <a:off x="0" y="3480751"/>
        <a:ext cx="5393361"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AD658-DFDA-4AC1-BA80-6244178D0092}">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9AD10-10A3-4B37-9A69-CA92F398B50A}">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Comprehensive physical exam / Physical</a:t>
          </a:r>
        </a:p>
      </dsp:txBody>
      <dsp:txXfrm>
        <a:off x="0" y="0"/>
        <a:ext cx="6900512" cy="692017"/>
      </dsp:txXfrm>
    </dsp:sp>
    <dsp:sp modelId="{20EBF9E1-C677-43BD-ABD6-0DC0AA6BF044}">
      <dsp:nvSpPr>
        <dsp:cNvPr id="0" name=""/>
        <dsp:cNvSpPr/>
      </dsp:nvSpPr>
      <dsp:spPr>
        <a:xfrm>
          <a:off x="0" y="69201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2CB55-891D-49DE-87D5-D05190BEEB68}">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Preventive visit</a:t>
          </a:r>
        </a:p>
      </dsp:txBody>
      <dsp:txXfrm>
        <a:off x="0" y="692017"/>
        <a:ext cx="6900512" cy="692017"/>
      </dsp:txXfrm>
    </dsp:sp>
    <dsp:sp modelId="{5C7FE409-0129-484D-A4BE-678E1E9B5128}">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1CAC14-7E9A-485D-97A6-ED7BA077A5BD}">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Annual preventive wellness visit</a:t>
          </a:r>
        </a:p>
      </dsp:txBody>
      <dsp:txXfrm>
        <a:off x="0" y="1384035"/>
        <a:ext cx="6900512" cy="692017"/>
      </dsp:txXfrm>
    </dsp:sp>
    <dsp:sp modelId="{BBBAA8A9-9A81-4867-86A7-A2DB32069FB9}">
      <dsp:nvSpPr>
        <dsp:cNvPr id="0" name=""/>
        <dsp:cNvSpPr/>
      </dsp:nvSpPr>
      <dsp:spPr>
        <a:xfrm>
          <a:off x="0" y="207605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86CAA3-38ED-44B5-9A23-4A45325BACDC}">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Annual physical (exam)</a:t>
          </a:r>
        </a:p>
      </dsp:txBody>
      <dsp:txXfrm>
        <a:off x="0" y="2076052"/>
        <a:ext cx="6900512" cy="692017"/>
      </dsp:txXfrm>
    </dsp:sp>
    <dsp:sp modelId="{D08D60AD-9D11-4487-83D4-F8018F5AEA26}">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74E06F-F767-499A-A162-D425F930C3C2}">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Annual / yearly check up</a:t>
          </a:r>
        </a:p>
      </dsp:txBody>
      <dsp:txXfrm>
        <a:off x="0" y="2768070"/>
        <a:ext cx="6900512" cy="692017"/>
      </dsp:txXfrm>
    </dsp:sp>
    <dsp:sp modelId="{C142189D-175E-4C75-8463-45807BECB9E3}">
      <dsp:nvSpPr>
        <dsp:cNvPr id="0" name=""/>
        <dsp:cNvSpPr/>
      </dsp:nvSpPr>
      <dsp:spPr>
        <a:xfrm>
          <a:off x="0" y="346008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D1F7AC-53F6-433D-A96F-CC840343A912}">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Well woman exam</a:t>
          </a:r>
        </a:p>
      </dsp:txBody>
      <dsp:txXfrm>
        <a:off x="0" y="3460088"/>
        <a:ext cx="6900512" cy="692017"/>
      </dsp:txXfrm>
    </dsp:sp>
    <dsp:sp modelId="{194B2426-98C8-4E0C-B059-B7B556E2B360}">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6DA1D4-95DD-4B56-B139-AE3E859A1D18}">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Annual Wellness Visit (AWV)</a:t>
          </a:r>
        </a:p>
      </dsp:txBody>
      <dsp:txXfrm>
        <a:off x="0" y="4152105"/>
        <a:ext cx="6900512" cy="692017"/>
      </dsp:txXfrm>
    </dsp:sp>
    <dsp:sp modelId="{E286537B-DB4D-4E56-909E-7CCC8E17C96E}">
      <dsp:nvSpPr>
        <dsp:cNvPr id="0" name=""/>
        <dsp:cNvSpPr/>
      </dsp:nvSpPr>
      <dsp:spPr>
        <a:xfrm>
          <a:off x="0" y="484412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87865-B34D-4C1A-AFF3-A6AD423072AB}">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Medicare Wellness Visit (MWV)</a:t>
          </a:r>
        </a:p>
      </dsp:txBody>
      <dsp:txXfrm>
        <a:off x="0" y="4844123"/>
        <a:ext cx="6900512" cy="692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7A6DF-13EB-4BA7-9D83-6F018558A99D}">
      <dsp:nvSpPr>
        <dsp:cNvPr id="0" name=""/>
        <dsp:cNvSpPr/>
      </dsp:nvSpPr>
      <dsp:spPr>
        <a:xfrm>
          <a:off x="1094639" y="1252477"/>
          <a:ext cx="1175343" cy="11753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4315E8E-EC69-43D4-B569-0B42D8D9E984}">
      <dsp:nvSpPr>
        <dsp:cNvPr id="0" name=""/>
        <dsp:cNvSpPr/>
      </dsp:nvSpPr>
      <dsp:spPr>
        <a:xfrm>
          <a:off x="3249" y="2576765"/>
          <a:ext cx="3358124" cy="113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kern="1200" dirty="0"/>
            <a:t>January 1, 2005</a:t>
          </a:r>
          <a:endParaRPr lang="en-US" sz="2400" kern="1200" dirty="0"/>
        </a:p>
        <a:p>
          <a:pPr marL="0" lvl="0" indent="0" algn="ctr" defTabSz="1066800">
            <a:lnSpc>
              <a:spcPct val="100000"/>
            </a:lnSpc>
            <a:spcBef>
              <a:spcPct val="0"/>
            </a:spcBef>
            <a:spcAft>
              <a:spcPct val="35000"/>
            </a:spcAft>
            <a:buNone/>
            <a:defRPr b="1"/>
          </a:pPr>
          <a:r>
            <a:rPr lang="en-US" sz="2000" kern="1200" dirty="0"/>
            <a:t>“Welcome to Medicare” visit</a:t>
          </a:r>
        </a:p>
      </dsp:txBody>
      <dsp:txXfrm>
        <a:off x="3249" y="2576765"/>
        <a:ext cx="3358124" cy="1131498"/>
      </dsp:txXfrm>
    </dsp:sp>
    <dsp:sp modelId="{8D79879C-07C2-412E-97AB-F2151734318B}">
      <dsp:nvSpPr>
        <dsp:cNvPr id="0" name=""/>
        <dsp:cNvSpPr/>
      </dsp:nvSpPr>
      <dsp:spPr>
        <a:xfrm>
          <a:off x="3249" y="3777540"/>
          <a:ext cx="3358124" cy="93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New Medicare beneficiaries within 6 months of beginning Part B coverage</a:t>
          </a:r>
        </a:p>
      </dsp:txBody>
      <dsp:txXfrm>
        <a:off x="3249" y="3777540"/>
        <a:ext cx="3358124" cy="938759"/>
      </dsp:txXfrm>
    </dsp:sp>
    <dsp:sp modelId="{BEE27A2D-48A2-4F37-AD15-9215B09F522D}">
      <dsp:nvSpPr>
        <dsp:cNvPr id="0" name=""/>
        <dsp:cNvSpPr/>
      </dsp:nvSpPr>
      <dsp:spPr>
        <a:xfrm>
          <a:off x="9514371" y="1329944"/>
          <a:ext cx="1175343" cy="11753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CCFE213-C115-45F6-B5A1-93788252107F}">
      <dsp:nvSpPr>
        <dsp:cNvPr id="0" name=""/>
        <dsp:cNvSpPr/>
      </dsp:nvSpPr>
      <dsp:spPr>
        <a:xfrm>
          <a:off x="3949046" y="2576765"/>
          <a:ext cx="3358124" cy="113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kern="1200" dirty="0"/>
            <a:t>January 1, 2008</a:t>
          </a:r>
        </a:p>
        <a:p>
          <a:pPr marL="0" lvl="0" indent="0" algn="ctr" defTabSz="1066800">
            <a:lnSpc>
              <a:spcPct val="100000"/>
            </a:lnSpc>
            <a:spcBef>
              <a:spcPct val="0"/>
            </a:spcBef>
            <a:spcAft>
              <a:spcPct val="35000"/>
            </a:spcAft>
            <a:buNone/>
            <a:defRPr b="1"/>
          </a:pPr>
          <a:r>
            <a:rPr lang="en-US" sz="2000" kern="1200" dirty="0"/>
            <a:t>Welcome to Medicare visit expanded</a:t>
          </a:r>
        </a:p>
      </dsp:txBody>
      <dsp:txXfrm>
        <a:off x="3949046" y="2576765"/>
        <a:ext cx="3358124" cy="1131498"/>
      </dsp:txXfrm>
    </dsp:sp>
    <dsp:sp modelId="{BCF9C69C-778C-4C49-AD93-A93BC1009446}">
      <dsp:nvSpPr>
        <dsp:cNvPr id="0" name=""/>
        <dsp:cNvSpPr/>
      </dsp:nvSpPr>
      <dsp:spPr>
        <a:xfrm>
          <a:off x="3949046" y="3777540"/>
          <a:ext cx="3358124" cy="93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US" sz="2000" kern="1200" dirty="0"/>
        </a:p>
      </dsp:txBody>
      <dsp:txXfrm>
        <a:off x="3949046" y="3777540"/>
        <a:ext cx="3358124" cy="938759"/>
      </dsp:txXfrm>
    </dsp:sp>
    <dsp:sp modelId="{FC815A86-DE4D-44D0-96FD-E72C05FD78CA}">
      <dsp:nvSpPr>
        <dsp:cNvPr id="0" name=""/>
        <dsp:cNvSpPr/>
      </dsp:nvSpPr>
      <dsp:spPr>
        <a:xfrm>
          <a:off x="5111486" y="1255779"/>
          <a:ext cx="1175343" cy="11753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5E1D538-1FDD-4C40-8A41-154BB6BA8557}">
      <dsp:nvSpPr>
        <dsp:cNvPr id="0" name=""/>
        <dsp:cNvSpPr/>
      </dsp:nvSpPr>
      <dsp:spPr>
        <a:xfrm>
          <a:off x="7894843" y="2576765"/>
          <a:ext cx="3944050" cy="113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kern="1200" dirty="0"/>
            <a:t>January 1, 2011</a:t>
          </a:r>
          <a:endParaRPr lang="en-US" sz="2400" kern="1200" dirty="0"/>
        </a:p>
        <a:p>
          <a:pPr marL="0" lvl="0" indent="0" algn="ctr" defTabSz="1066800">
            <a:lnSpc>
              <a:spcPct val="100000"/>
            </a:lnSpc>
            <a:spcBef>
              <a:spcPct val="0"/>
            </a:spcBef>
            <a:spcAft>
              <a:spcPct val="35000"/>
            </a:spcAft>
            <a:buNone/>
            <a:defRPr b="1"/>
          </a:pPr>
          <a:r>
            <a:rPr lang="en-US" sz="2000" kern="1200" dirty="0"/>
            <a:t>Patient Protection and Affordable Care Act of 2010</a:t>
          </a:r>
        </a:p>
      </dsp:txBody>
      <dsp:txXfrm>
        <a:off x="7894843" y="2576765"/>
        <a:ext cx="3944050" cy="1131498"/>
      </dsp:txXfrm>
    </dsp:sp>
    <dsp:sp modelId="{AAE7B953-AF44-4000-84E6-C1F6DE53429B}">
      <dsp:nvSpPr>
        <dsp:cNvPr id="0" name=""/>
        <dsp:cNvSpPr/>
      </dsp:nvSpPr>
      <dsp:spPr>
        <a:xfrm>
          <a:off x="8187805" y="3777540"/>
          <a:ext cx="3358124" cy="93875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D008C-88BF-4707-A6C6-7580B5C4B719}">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9AE36-1D10-4BA7-89FF-7AD03EDB7A41}">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8D656A-BBEE-4879-906B-DCE65BC2A56F}">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b="1" kern="1200" dirty="0"/>
            <a:t>Only dedicated visit to discuss preventive care with Fee-for-Service Medicare patients</a:t>
          </a:r>
          <a:endParaRPr lang="en-US" sz="2500" kern="1200" dirty="0"/>
        </a:p>
      </dsp:txBody>
      <dsp:txXfrm>
        <a:off x="1844034" y="682"/>
        <a:ext cx="4401230" cy="1596566"/>
      </dsp:txXfrm>
    </dsp:sp>
    <dsp:sp modelId="{8F053F1B-531A-44E0-9C5C-B39C4F8A296F}">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F8353-9E97-4690-A4AB-0E73F75A25D5}">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1549C-7304-4B7E-B0BE-B73F07DA6969}">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b="1" kern="1200"/>
            <a:t>Allow providers to capture Hierarchical Condition Coding (HCC) codes</a:t>
          </a:r>
          <a:endParaRPr lang="en-US" sz="2500" kern="1200"/>
        </a:p>
      </dsp:txBody>
      <dsp:txXfrm>
        <a:off x="1844034" y="1996390"/>
        <a:ext cx="4401230" cy="1596566"/>
      </dsp:txXfrm>
    </dsp:sp>
    <dsp:sp modelId="{90C7FE66-9F49-40E6-B91E-41AA23BA83FD}">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3C0F8-4ABA-4278-8555-735BBC4F151A}">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1D345B-5DAA-450D-B518-7DBD1445A18D}">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b="1" kern="1200" dirty="0"/>
            <a:t>Chance to establish relationships with those without acute complaints</a:t>
          </a:r>
        </a:p>
      </dsp:txBody>
      <dsp:txXfrm>
        <a:off x="1844034" y="3992098"/>
        <a:ext cx="4401230" cy="15965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C4B11-039D-4D15-A97E-4465F073BC7D}">
      <dsp:nvSpPr>
        <dsp:cNvPr id="0" name=""/>
        <dsp:cNvSpPr/>
      </dsp:nvSpPr>
      <dsp:spPr>
        <a:xfrm rot="5400000">
          <a:off x="-863888" y="1743710"/>
          <a:ext cx="1960885" cy="216473"/>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D79CD7-B238-4F00-AA8E-79B3B46D3478}">
      <dsp:nvSpPr>
        <dsp:cNvPr id="0" name=""/>
        <dsp:cNvSpPr/>
      </dsp:nvSpPr>
      <dsp:spPr>
        <a:xfrm>
          <a:off x="8318" y="2832390"/>
          <a:ext cx="2705918" cy="653628"/>
        </a:xfrm>
        <a:prstGeom prst="homePlate">
          <a:avLst>
            <a:gd name="adj" fmla="val 2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a:t>2011–2013</a:t>
          </a:r>
        </a:p>
      </dsp:txBody>
      <dsp:txXfrm>
        <a:off x="8318" y="2832390"/>
        <a:ext cx="2624215" cy="653628"/>
      </dsp:txXfrm>
    </dsp:sp>
    <dsp:sp modelId="{305AC10E-0ABB-437A-94DE-4F4F55DD7239}">
      <dsp:nvSpPr>
        <dsp:cNvPr id="0" name=""/>
        <dsp:cNvSpPr/>
      </dsp:nvSpPr>
      <dsp:spPr>
        <a:xfrm>
          <a:off x="224791" y="1001388"/>
          <a:ext cx="2197205" cy="132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23% of patients had an AWV</a:t>
          </a:r>
        </a:p>
      </dsp:txBody>
      <dsp:txXfrm>
        <a:off x="224791" y="1001388"/>
        <a:ext cx="2197205" cy="1326252"/>
      </dsp:txXfrm>
    </dsp:sp>
    <dsp:sp modelId="{2C0AC63D-DAA9-4982-B562-AF6D14D9D4D6}">
      <dsp:nvSpPr>
        <dsp:cNvPr id="0" name=""/>
        <dsp:cNvSpPr/>
      </dsp:nvSpPr>
      <dsp:spPr>
        <a:xfrm rot="5400000">
          <a:off x="1733793" y="1743710"/>
          <a:ext cx="1960885" cy="216473"/>
        </a:xfrm>
        <a:prstGeom prst="corner">
          <a:avLst>
            <a:gd name="adj1" fmla="val 1000"/>
            <a:gd name="adj2" fmla="val 100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AFCA6B-F209-414A-A69D-D0AEC50F1CC1}">
      <dsp:nvSpPr>
        <dsp:cNvPr id="0" name=""/>
        <dsp:cNvSpPr/>
      </dsp:nvSpPr>
      <dsp:spPr>
        <a:xfrm>
          <a:off x="2605999" y="2832390"/>
          <a:ext cx="2705918" cy="653628"/>
        </a:xfrm>
        <a:prstGeom prst="chevron">
          <a:avLst>
            <a:gd name="adj" fmla="val 2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a:t>2015</a:t>
          </a:r>
        </a:p>
      </dsp:txBody>
      <dsp:txXfrm>
        <a:off x="2769406" y="2832390"/>
        <a:ext cx="2379104" cy="653628"/>
      </dsp:txXfrm>
    </dsp:sp>
    <dsp:sp modelId="{A37E42C6-4753-4771-8FE2-7E32E803CF28}">
      <dsp:nvSpPr>
        <dsp:cNvPr id="0" name=""/>
        <dsp:cNvSpPr/>
      </dsp:nvSpPr>
      <dsp:spPr>
        <a:xfrm>
          <a:off x="2822473" y="1001388"/>
          <a:ext cx="2197205" cy="132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Fewer than ¼ of practices did AWVs on at least 25% of patients</a:t>
          </a:r>
        </a:p>
      </dsp:txBody>
      <dsp:txXfrm>
        <a:off x="2822473" y="1001388"/>
        <a:ext cx="2197205" cy="1326252"/>
      </dsp:txXfrm>
    </dsp:sp>
    <dsp:sp modelId="{8331E7E8-9A35-46E9-916A-B62C16C40886}">
      <dsp:nvSpPr>
        <dsp:cNvPr id="0" name=""/>
        <dsp:cNvSpPr/>
      </dsp:nvSpPr>
      <dsp:spPr>
        <a:xfrm rot="5400000">
          <a:off x="4331475" y="1743710"/>
          <a:ext cx="1960885" cy="216473"/>
        </a:xfrm>
        <a:prstGeom prst="corner">
          <a:avLst>
            <a:gd name="adj1" fmla="val 1000"/>
            <a:gd name="adj2" fmla="val 100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F82CD7-9E68-4AF4-8556-7E660AA1E781}">
      <dsp:nvSpPr>
        <dsp:cNvPr id="0" name=""/>
        <dsp:cNvSpPr/>
      </dsp:nvSpPr>
      <dsp:spPr>
        <a:xfrm>
          <a:off x="5203681" y="2832390"/>
          <a:ext cx="2705918" cy="653628"/>
        </a:xfrm>
        <a:prstGeom prst="chevron">
          <a:avLst>
            <a:gd name="adj" fmla="val 2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a:t>2017</a:t>
          </a:r>
        </a:p>
      </dsp:txBody>
      <dsp:txXfrm>
        <a:off x="5367088" y="2832390"/>
        <a:ext cx="2379104" cy="653628"/>
      </dsp:txXfrm>
    </dsp:sp>
    <dsp:sp modelId="{56830C67-7B54-4F4A-A6F7-1B51DD8A5F27}">
      <dsp:nvSpPr>
        <dsp:cNvPr id="0" name=""/>
        <dsp:cNvSpPr/>
      </dsp:nvSpPr>
      <dsp:spPr>
        <a:xfrm>
          <a:off x="5420155" y="1001388"/>
          <a:ext cx="2197205" cy="132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24% of patients had an AWV</a:t>
          </a:r>
        </a:p>
      </dsp:txBody>
      <dsp:txXfrm>
        <a:off x="5420155" y="1001388"/>
        <a:ext cx="2197205" cy="1326252"/>
      </dsp:txXfrm>
    </dsp:sp>
    <dsp:sp modelId="{71AEB09F-C1C3-4555-95AC-0EF1613D50E9}">
      <dsp:nvSpPr>
        <dsp:cNvPr id="0" name=""/>
        <dsp:cNvSpPr/>
      </dsp:nvSpPr>
      <dsp:spPr>
        <a:xfrm rot="5400000">
          <a:off x="6929157" y="1743710"/>
          <a:ext cx="1960885" cy="21647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88DD58-79BC-4B0C-888C-E5F14AED62C1}">
      <dsp:nvSpPr>
        <dsp:cNvPr id="0" name=""/>
        <dsp:cNvSpPr/>
      </dsp:nvSpPr>
      <dsp:spPr>
        <a:xfrm>
          <a:off x="7801363" y="2832390"/>
          <a:ext cx="2705918" cy="653628"/>
        </a:xfrm>
        <a:prstGeom prst="chevron">
          <a:avLst>
            <a:gd name="adj" fmla="val 2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a:t>2020</a:t>
          </a:r>
        </a:p>
      </dsp:txBody>
      <dsp:txXfrm>
        <a:off x="7964770" y="2832390"/>
        <a:ext cx="2379104" cy="653628"/>
      </dsp:txXfrm>
    </dsp:sp>
    <dsp:sp modelId="{E0DA344C-53C5-4ED1-B274-15380FC1A271}">
      <dsp:nvSpPr>
        <dsp:cNvPr id="0" name=""/>
        <dsp:cNvSpPr/>
      </dsp:nvSpPr>
      <dsp:spPr>
        <a:xfrm>
          <a:off x="8017836" y="1001388"/>
          <a:ext cx="2197205" cy="132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45% of patients had an AWV</a:t>
          </a:r>
        </a:p>
      </dsp:txBody>
      <dsp:txXfrm>
        <a:off x="8017836" y="1001388"/>
        <a:ext cx="2197205" cy="13262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82FF6-80C5-45A7-A4F1-A11C4DE300C7}">
      <dsp:nvSpPr>
        <dsp:cNvPr id="0" name=""/>
        <dsp:cNvSpPr/>
      </dsp:nvSpPr>
      <dsp:spPr>
        <a:xfrm>
          <a:off x="0" y="0"/>
          <a:ext cx="8405164" cy="997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Health Risk Assessment</a:t>
          </a:r>
        </a:p>
      </dsp:txBody>
      <dsp:txXfrm>
        <a:off x="29224" y="29224"/>
        <a:ext cx="7244155" cy="939345"/>
      </dsp:txXfrm>
    </dsp:sp>
    <dsp:sp modelId="{F6BB9D89-9AB9-4F60-AAD0-63FBB9E6B6D7}">
      <dsp:nvSpPr>
        <dsp:cNvPr id="0" name=""/>
        <dsp:cNvSpPr/>
      </dsp:nvSpPr>
      <dsp:spPr>
        <a:xfrm>
          <a:off x="703932" y="1179210"/>
          <a:ext cx="8405164" cy="997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Team Tasks</a:t>
          </a:r>
        </a:p>
      </dsp:txBody>
      <dsp:txXfrm>
        <a:off x="733156" y="1208434"/>
        <a:ext cx="6994218" cy="939345"/>
      </dsp:txXfrm>
    </dsp:sp>
    <dsp:sp modelId="{D852B478-BB56-4531-AD10-A7EECEDE326C}">
      <dsp:nvSpPr>
        <dsp:cNvPr id="0" name=""/>
        <dsp:cNvSpPr/>
      </dsp:nvSpPr>
      <dsp:spPr>
        <a:xfrm>
          <a:off x="1397358" y="2358420"/>
          <a:ext cx="8405164" cy="997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Provider documentation template</a:t>
          </a:r>
        </a:p>
      </dsp:txBody>
      <dsp:txXfrm>
        <a:off x="1426582" y="2387644"/>
        <a:ext cx="7004725" cy="939345"/>
      </dsp:txXfrm>
    </dsp:sp>
    <dsp:sp modelId="{3BDCAB60-45C4-438C-AC2A-7ADB2C076351}">
      <dsp:nvSpPr>
        <dsp:cNvPr id="0" name=""/>
        <dsp:cNvSpPr/>
      </dsp:nvSpPr>
      <dsp:spPr>
        <a:xfrm>
          <a:off x="2101291" y="3537630"/>
          <a:ext cx="8405164" cy="997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Personalized prevention plan (PPP)</a:t>
          </a:r>
        </a:p>
      </dsp:txBody>
      <dsp:txXfrm>
        <a:off x="2130515" y="3566854"/>
        <a:ext cx="6994218" cy="939345"/>
      </dsp:txXfrm>
    </dsp:sp>
    <dsp:sp modelId="{B11466D3-6B71-4BB8-B44E-0DDC6DC3FB16}">
      <dsp:nvSpPr>
        <dsp:cNvPr id="0" name=""/>
        <dsp:cNvSpPr/>
      </dsp:nvSpPr>
      <dsp:spPr>
        <a:xfrm>
          <a:off x="7756599" y="764218"/>
          <a:ext cx="648565" cy="64856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902526" y="764218"/>
        <a:ext cx="356711" cy="488045"/>
      </dsp:txXfrm>
    </dsp:sp>
    <dsp:sp modelId="{3DB59A27-2196-4B53-A463-09F28C2FCE03}">
      <dsp:nvSpPr>
        <dsp:cNvPr id="0" name=""/>
        <dsp:cNvSpPr/>
      </dsp:nvSpPr>
      <dsp:spPr>
        <a:xfrm>
          <a:off x="8460531" y="1943429"/>
          <a:ext cx="648565" cy="64856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606458" y="1943429"/>
        <a:ext cx="356711" cy="488045"/>
      </dsp:txXfrm>
    </dsp:sp>
    <dsp:sp modelId="{A4621952-4327-4528-9885-22C8F2942B83}">
      <dsp:nvSpPr>
        <dsp:cNvPr id="0" name=""/>
        <dsp:cNvSpPr/>
      </dsp:nvSpPr>
      <dsp:spPr>
        <a:xfrm>
          <a:off x="9153957" y="3122639"/>
          <a:ext cx="648565" cy="64856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299884" y="3122639"/>
        <a:ext cx="356711" cy="4880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303A0-70FC-4E4D-99C6-1541F029216B}">
      <dsp:nvSpPr>
        <dsp:cNvPr id="0" name=""/>
        <dsp:cNvSpPr/>
      </dsp:nvSpPr>
      <dsp:spPr>
        <a:xfrm>
          <a:off x="0" y="159221"/>
          <a:ext cx="6174707"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Health risk assessment (HRA) (AWVs)</a:t>
          </a:r>
        </a:p>
      </dsp:txBody>
      <dsp:txXfrm>
        <a:off x="35125" y="194346"/>
        <a:ext cx="6104457" cy="649299"/>
      </dsp:txXfrm>
    </dsp:sp>
    <dsp:sp modelId="{F0AB0EEC-2274-4EDB-9248-592B1931C848}">
      <dsp:nvSpPr>
        <dsp:cNvPr id="0" name=""/>
        <dsp:cNvSpPr/>
      </dsp:nvSpPr>
      <dsp:spPr>
        <a:xfrm>
          <a:off x="0" y="878770"/>
          <a:ext cx="6174707" cy="397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04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Self-assessment of health status, frailty, physical functioning</a:t>
          </a:r>
        </a:p>
        <a:p>
          <a:pPr marL="228600" lvl="1" indent="-228600" algn="l" defTabSz="1022350">
            <a:lnSpc>
              <a:spcPct val="90000"/>
            </a:lnSpc>
            <a:spcBef>
              <a:spcPct val="0"/>
            </a:spcBef>
            <a:spcAft>
              <a:spcPct val="20000"/>
            </a:spcAft>
            <a:buChar char="•"/>
          </a:pPr>
          <a:r>
            <a:rPr lang="en-US" sz="2300" kern="1200" dirty="0"/>
            <a:t>Psychosocial risks (loneliness / social isolation, pain, fatigue)</a:t>
          </a:r>
        </a:p>
        <a:p>
          <a:pPr marL="228600" lvl="1" indent="-228600" algn="l" defTabSz="1022350">
            <a:lnSpc>
              <a:spcPct val="90000"/>
            </a:lnSpc>
            <a:spcBef>
              <a:spcPct val="0"/>
            </a:spcBef>
            <a:spcAft>
              <a:spcPct val="20000"/>
            </a:spcAft>
            <a:buChar char="•"/>
          </a:pPr>
          <a:r>
            <a:rPr lang="en-US" sz="2300" kern="1200" dirty="0"/>
            <a:t>Behavioral risks (e.g., physical activity, nutrition and oral health, sexual health, seatbelt use)</a:t>
          </a:r>
        </a:p>
        <a:p>
          <a:pPr marL="228600" lvl="1" indent="-228600" algn="l" defTabSz="1022350">
            <a:lnSpc>
              <a:spcPct val="90000"/>
            </a:lnSpc>
            <a:spcBef>
              <a:spcPct val="0"/>
            </a:spcBef>
            <a:spcAft>
              <a:spcPct val="20000"/>
            </a:spcAft>
            <a:buChar char="•"/>
          </a:pPr>
          <a:r>
            <a:rPr lang="en-US" sz="2300" kern="1200" dirty="0"/>
            <a:t>Activities of daily living (ADLs) / Independent ADLs (IADLs)</a:t>
          </a:r>
        </a:p>
        <a:p>
          <a:pPr marL="228600" lvl="1" indent="-228600" algn="l" defTabSz="1022350">
            <a:lnSpc>
              <a:spcPct val="90000"/>
            </a:lnSpc>
            <a:spcBef>
              <a:spcPct val="0"/>
            </a:spcBef>
            <a:spcAft>
              <a:spcPct val="20000"/>
            </a:spcAft>
            <a:buChar char="•"/>
          </a:pPr>
          <a:r>
            <a:rPr lang="en-US" sz="2300" kern="1200" dirty="0"/>
            <a:t>Fall risk</a:t>
          </a:r>
        </a:p>
        <a:p>
          <a:pPr marL="228600" lvl="1" indent="-228600" algn="l" defTabSz="1022350">
            <a:lnSpc>
              <a:spcPct val="90000"/>
            </a:lnSpc>
            <a:spcBef>
              <a:spcPct val="0"/>
            </a:spcBef>
            <a:spcAft>
              <a:spcPct val="20000"/>
            </a:spcAft>
            <a:buChar char="•"/>
          </a:pPr>
          <a:r>
            <a:rPr lang="en-US" sz="2300" kern="1200" dirty="0"/>
            <a:t>Home safety</a:t>
          </a:r>
        </a:p>
      </dsp:txBody>
      <dsp:txXfrm>
        <a:off x="0" y="878770"/>
        <a:ext cx="6174707" cy="3974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1D7BE-153F-4DCB-B864-593ACE30C9E1}">
      <dsp:nvSpPr>
        <dsp:cNvPr id="0" name=""/>
        <dsp:cNvSpPr/>
      </dsp:nvSpPr>
      <dsp:spPr>
        <a:xfrm>
          <a:off x="0" y="20058"/>
          <a:ext cx="6174707"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Team tasks </a:t>
          </a:r>
        </a:p>
      </dsp:txBody>
      <dsp:txXfrm>
        <a:off x="48005" y="68063"/>
        <a:ext cx="6078697" cy="887374"/>
      </dsp:txXfrm>
    </dsp:sp>
    <dsp:sp modelId="{2ED482F8-B67E-4733-A40A-BC989EE17BC3}">
      <dsp:nvSpPr>
        <dsp:cNvPr id="0" name=""/>
        <dsp:cNvSpPr/>
      </dsp:nvSpPr>
      <dsp:spPr>
        <a:xfrm>
          <a:off x="0" y="1003443"/>
          <a:ext cx="6174707" cy="3988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047"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Vision test (IPPE), EKG (optional during IPPE)</a:t>
          </a:r>
        </a:p>
        <a:p>
          <a:pPr marL="285750" lvl="1" indent="-285750" algn="l" defTabSz="1422400">
            <a:lnSpc>
              <a:spcPct val="90000"/>
            </a:lnSpc>
            <a:spcBef>
              <a:spcPct val="0"/>
            </a:spcBef>
            <a:spcAft>
              <a:spcPct val="20000"/>
            </a:spcAft>
            <a:buChar char="•"/>
          </a:pPr>
          <a:r>
            <a:rPr lang="en-US" sz="3200" kern="1200" dirty="0"/>
            <a:t>Care teams / Durable Medical Equipment (DME) suppliers</a:t>
          </a:r>
        </a:p>
        <a:p>
          <a:pPr marL="285750" lvl="1" indent="-285750" algn="l" defTabSz="1422400">
            <a:lnSpc>
              <a:spcPct val="90000"/>
            </a:lnSpc>
            <a:spcBef>
              <a:spcPct val="0"/>
            </a:spcBef>
            <a:spcAft>
              <a:spcPct val="20000"/>
            </a:spcAft>
            <a:buChar char="•"/>
          </a:pPr>
          <a:r>
            <a:rPr lang="en-US" sz="3200" kern="1200" dirty="0"/>
            <a:t>Cognitive impairment screening (not required for IPPE)</a:t>
          </a:r>
        </a:p>
        <a:p>
          <a:pPr marL="285750" lvl="1" indent="-285750" algn="l" defTabSz="1422400">
            <a:lnSpc>
              <a:spcPct val="90000"/>
            </a:lnSpc>
            <a:spcBef>
              <a:spcPct val="0"/>
            </a:spcBef>
            <a:spcAft>
              <a:spcPct val="20000"/>
            </a:spcAft>
            <a:buChar char="•"/>
          </a:pPr>
          <a:r>
            <a:rPr lang="en-US" sz="3200" kern="1200" dirty="0"/>
            <a:t>Depression, alcohol misuse, tobacco use screening</a:t>
          </a:r>
        </a:p>
      </dsp:txBody>
      <dsp:txXfrm>
        <a:off x="0" y="1003443"/>
        <a:ext cx="6174707" cy="39888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0085D-CB61-4532-8EC8-08A91BE02A11}">
      <dsp:nvSpPr>
        <dsp:cNvPr id="0" name=""/>
        <dsp:cNvSpPr/>
      </dsp:nvSpPr>
      <dsp:spPr>
        <a:xfrm>
          <a:off x="0" y="16435"/>
          <a:ext cx="6912236"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Provider documentation template</a:t>
          </a:r>
        </a:p>
      </dsp:txBody>
      <dsp:txXfrm>
        <a:off x="37467" y="53902"/>
        <a:ext cx="6837302" cy="692586"/>
      </dsp:txXfrm>
    </dsp:sp>
    <dsp:sp modelId="{971BF0EA-310D-492D-98C9-BC18125C6AC1}">
      <dsp:nvSpPr>
        <dsp:cNvPr id="0" name=""/>
        <dsp:cNvSpPr/>
      </dsp:nvSpPr>
      <dsp:spPr>
        <a:xfrm>
          <a:off x="0" y="783955"/>
          <a:ext cx="6912236"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46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Past medical / surgical / family history</a:t>
          </a:r>
        </a:p>
        <a:p>
          <a:pPr marL="228600" lvl="1" indent="-228600" algn="l" defTabSz="1111250">
            <a:lnSpc>
              <a:spcPct val="90000"/>
            </a:lnSpc>
            <a:spcBef>
              <a:spcPct val="0"/>
            </a:spcBef>
            <a:spcAft>
              <a:spcPct val="20000"/>
            </a:spcAft>
            <a:buChar char="•"/>
          </a:pPr>
          <a:r>
            <a:rPr lang="en-US" sz="2500" kern="1200" dirty="0"/>
            <a:t>Medications / supplements</a:t>
          </a:r>
        </a:p>
        <a:p>
          <a:pPr marL="228600" lvl="1" indent="-228600" algn="l" defTabSz="1111250">
            <a:lnSpc>
              <a:spcPct val="90000"/>
            </a:lnSpc>
            <a:spcBef>
              <a:spcPct val="0"/>
            </a:spcBef>
            <a:spcAft>
              <a:spcPct val="20000"/>
            </a:spcAft>
            <a:buChar char="•"/>
          </a:pPr>
          <a:r>
            <a:rPr lang="en-US" sz="2500" kern="1200" dirty="0"/>
            <a:t>h/o alcohol, tobacco, illicit drug use (IPPE only)</a:t>
          </a:r>
        </a:p>
        <a:p>
          <a:pPr marL="228600" lvl="1" indent="-228600" algn="l" defTabSz="1111250">
            <a:lnSpc>
              <a:spcPct val="90000"/>
            </a:lnSpc>
            <a:spcBef>
              <a:spcPct val="0"/>
            </a:spcBef>
            <a:spcAft>
              <a:spcPct val="20000"/>
            </a:spcAft>
            <a:buChar char="•"/>
          </a:pPr>
          <a:r>
            <a:rPr lang="en-US" sz="2500" kern="1200" dirty="0"/>
            <a:t>Risk factors for depression</a:t>
          </a:r>
        </a:p>
        <a:p>
          <a:pPr marL="228600" lvl="1" indent="-228600" algn="l" defTabSz="1111250">
            <a:lnSpc>
              <a:spcPct val="90000"/>
            </a:lnSpc>
            <a:spcBef>
              <a:spcPct val="0"/>
            </a:spcBef>
            <a:spcAft>
              <a:spcPct val="20000"/>
            </a:spcAft>
            <a:buChar char="•"/>
          </a:pPr>
          <a:r>
            <a:rPr lang="en-US" sz="2500" kern="1200" dirty="0"/>
            <a:t>Review of current opioid prescriptions</a:t>
          </a:r>
        </a:p>
        <a:p>
          <a:pPr marL="228600" lvl="1" indent="-228600" algn="l" defTabSz="1111250">
            <a:lnSpc>
              <a:spcPct val="90000"/>
            </a:lnSpc>
            <a:spcBef>
              <a:spcPct val="0"/>
            </a:spcBef>
            <a:spcAft>
              <a:spcPct val="20000"/>
            </a:spcAft>
            <a:buChar char="•"/>
          </a:pPr>
          <a:r>
            <a:rPr lang="en-US" sz="2500" kern="1200" dirty="0"/>
            <a:t>Advance care planning (optional)</a:t>
          </a:r>
        </a:p>
      </dsp:txBody>
      <dsp:txXfrm>
        <a:off x="0" y="783955"/>
        <a:ext cx="6912236" cy="2583360"/>
      </dsp:txXfrm>
    </dsp:sp>
    <dsp:sp modelId="{4FAEDD53-8D1C-4C3F-AA6B-84D7BBEB3A99}">
      <dsp:nvSpPr>
        <dsp:cNvPr id="0" name=""/>
        <dsp:cNvSpPr/>
      </dsp:nvSpPr>
      <dsp:spPr>
        <a:xfrm>
          <a:off x="0" y="3367316"/>
          <a:ext cx="6912236"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Personalized prevention plan (PPP)</a:t>
          </a:r>
        </a:p>
      </dsp:txBody>
      <dsp:txXfrm>
        <a:off x="37467" y="3404783"/>
        <a:ext cx="6837302" cy="692586"/>
      </dsp:txXfrm>
    </dsp:sp>
    <dsp:sp modelId="{AD13D5A4-6F09-4965-AEEE-661DE2C4B41A}">
      <dsp:nvSpPr>
        <dsp:cNvPr id="0" name=""/>
        <dsp:cNvSpPr/>
      </dsp:nvSpPr>
      <dsp:spPr>
        <a:xfrm>
          <a:off x="0" y="4134836"/>
          <a:ext cx="6912236"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46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Screening schedule</a:t>
          </a:r>
        </a:p>
        <a:p>
          <a:pPr marL="228600" lvl="1" indent="-228600" algn="l" defTabSz="1111250">
            <a:lnSpc>
              <a:spcPct val="90000"/>
            </a:lnSpc>
            <a:spcBef>
              <a:spcPct val="0"/>
            </a:spcBef>
            <a:spcAft>
              <a:spcPct val="20000"/>
            </a:spcAft>
            <a:buChar char="•"/>
          </a:pPr>
          <a:r>
            <a:rPr lang="en-US" sz="2500" kern="1200" dirty="0"/>
            <a:t>Personalized health advice</a:t>
          </a:r>
        </a:p>
      </dsp:txBody>
      <dsp:txXfrm>
        <a:off x="0" y="4134836"/>
        <a:ext cx="6912236" cy="8611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0.17898</cdr:x>
      <cdr:y>0.09265</cdr:y>
    </cdr:from>
    <cdr:to>
      <cdr:x>0.2778</cdr:x>
      <cdr:y>0.17543</cdr:y>
    </cdr:to>
    <cdr:sp macro="" textlink="">
      <cdr:nvSpPr>
        <cdr:cNvPr id="2" name="TextBox 1">
          <a:extLst xmlns:a="http://schemas.openxmlformats.org/drawingml/2006/main">
            <a:ext uri="{FF2B5EF4-FFF2-40B4-BE49-F238E27FC236}">
              <a16:creationId xmlns:a16="http://schemas.microsoft.com/office/drawing/2014/main" id="{E07108F1-2857-1702-43E0-56D6B3D60F0C}"/>
            </a:ext>
          </a:extLst>
        </cdr:cNvPr>
        <cdr:cNvSpPr txBox="1"/>
      </cdr:nvSpPr>
      <cdr:spPr>
        <a:xfrm xmlns:a="http://schemas.openxmlformats.org/drawingml/2006/main" rot="10800000" flipV="1">
          <a:off x="1882109" y="403150"/>
          <a:ext cx="1039091" cy="360217"/>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2000" b="1" dirty="0"/>
            <a:t>p=0.03</a:t>
          </a:r>
        </a:p>
      </cdr:txBody>
    </cdr:sp>
  </cdr:relSizeAnchor>
  <cdr:relSizeAnchor xmlns:cdr="http://schemas.openxmlformats.org/drawingml/2006/chartDrawing">
    <cdr:from>
      <cdr:x>0.38876</cdr:x>
      <cdr:y>0.1644</cdr:y>
    </cdr:from>
    <cdr:to>
      <cdr:x>0.48758</cdr:x>
      <cdr:y>0.24719</cdr:y>
    </cdr:to>
    <cdr:sp macro="" textlink="">
      <cdr:nvSpPr>
        <cdr:cNvPr id="3" name="TextBox 1">
          <a:extLst xmlns:a="http://schemas.openxmlformats.org/drawingml/2006/main">
            <a:ext uri="{FF2B5EF4-FFF2-40B4-BE49-F238E27FC236}">
              <a16:creationId xmlns:a16="http://schemas.microsoft.com/office/drawing/2014/main" id="{22A4A585-BA1A-1155-A72D-4685A6A8A73B}"/>
            </a:ext>
          </a:extLst>
        </cdr:cNvPr>
        <cdr:cNvSpPr txBox="1"/>
      </cdr:nvSpPr>
      <cdr:spPr>
        <a:xfrm xmlns:a="http://schemas.openxmlformats.org/drawingml/2006/main" rot="10800000" flipV="1">
          <a:off x="4088080" y="715380"/>
          <a:ext cx="1039091" cy="360217"/>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p&lt;0.001</a:t>
          </a:r>
        </a:p>
      </cdr:txBody>
    </cdr:sp>
  </cdr:relSizeAnchor>
  <cdr:relSizeAnchor xmlns:cdr="http://schemas.openxmlformats.org/drawingml/2006/chartDrawing">
    <cdr:from>
      <cdr:x>0.61288</cdr:x>
      <cdr:y>0</cdr:y>
    </cdr:from>
    <cdr:to>
      <cdr:x>0.71169</cdr:x>
      <cdr:y>0.08278</cdr:y>
    </cdr:to>
    <cdr:sp macro="" textlink="">
      <cdr:nvSpPr>
        <cdr:cNvPr id="4" name="TextBox 1">
          <a:extLst xmlns:a="http://schemas.openxmlformats.org/drawingml/2006/main">
            <a:ext uri="{FF2B5EF4-FFF2-40B4-BE49-F238E27FC236}">
              <a16:creationId xmlns:a16="http://schemas.microsoft.com/office/drawing/2014/main" id="{59244DD4-1DC1-6FD0-111E-1034D8534444}"/>
            </a:ext>
          </a:extLst>
        </cdr:cNvPr>
        <cdr:cNvSpPr txBox="1"/>
      </cdr:nvSpPr>
      <cdr:spPr>
        <a:xfrm xmlns:a="http://schemas.openxmlformats.org/drawingml/2006/main" rot="10800000" flipV="1">
          <a:off x="6444757" y="-1925015"/>
          <a:ext cx="1039091" cy="360217"/>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p&lt;0.001</a:t>
          </a:r>
        </a:p>
      </cdr:txBody>
    </cdr:sp>
  </cdr:relSizeAnchor>
  <cdr:relSizeAnchor xmlns:cdr="http://schemas.openxmlformats.org/drawingml/2006/chartDrawing">
    <cdr:from>
      <cdr:x>0.8384</cdr:x>
      <cdr:y>0.08416</cdr:y>
    </cdr:from>
    <cdr:to>
      <cdr:x>0.93722</cdr:x>
      <cdr:y>0.16694</cdr:y>
    </cdr:to>
    <cdr:sp macro="" textlink="">
      <cdr:nvSpPr>
        <cdr:cNvPr id="5" name="TextBox 1">
          <a:extLst xmlns:a="http://schemas.openxmlformats.org/drawingml/2006/main">
            <a:ext uri="{FF2B5EF4-FFF2-40B4-BE49-F238E27FC236}">
              <a16:creationId xmlns:a16="http://schemas.microsoft.com/office/drawing/2014/main" id="{59244DD4-1DC1-6FD0-111E-1034D8534444}"/>
            </a:ext>
          </a:extLst>
        </cdr:cNvPr>
        <cdr:cNvSpPr txBox="1"/>
      </cdr:nvSpPr>
      <cdr:spPr>
        <a:xfrm xmlns:a="http://schemas.openxmlformats.org/drawingml/2006/main" rot="10800000" flipV="1">
          <a:off x="8816296" y="366206"/>
          <a:ext cx="1039091" cy="360217"/>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p&lt;0.001</a:t>
          </a:r>
        </a:p>
      </cdr:txBody>
    </cdr:sp>
  </cdr:relSizeAnchor>
</c:userShapes>
</file>

<file path=ppt/drawings/drawing2.xml><?xml version="1.0" encoding="utf-8"?>
<c:userShapes xmlns:c="http://schemas.openxmlformats.org/drawingml/2006/chart">
  <cdr:relSizeAnchor xmlns:cdr="http://schemas.openxmlformats.org/drawingml/2006/chartDrawing">
    <cdr:from>
      <cdr:x>0.16302</cdr:x>
      <cdr:y>0.2857</cdr:y>
    </cdr:from>
    <cdr:to>
      <cdr:x>0.26183</cdr:x>
      <cdr:y>0.36848</cdr:y>
    </cdr:to>
    <cdr:sp macro="" textlink="">
      <cdr:nvSpPr>
        <cdr:cNvPr id="2" name="TextBox 1">
          <a:extLst xmlns:a="http://schemas.openxmlformats.org/drawingml/2006/main">
            <a:ext uri="{FF2B5EF4-FFF2-40B4-BE49-F238E27FC236}">
              <a16:creationId xmlns:a16="http://schemas.microsoft.com/office/drawing/2014/main" id="{8DE93196-62AC-FDB0-4FF1-093E887E1C9A}"/>
            </a:ext>
          </a:extLst>
        </cdr:cNvPr>
        <cdr:cNvSpPr txBox="1"/>
      </cdr:nvSpPr>
      <cdr:spPr>
        <a:xfrm xmlns:a="http://schemas.openxmlformats.org/drawingml/2006/main" rot="10800000" flipV="1">
          <a:off x="1714248" y="1243158"/>
          <a:ext cx="1039091" cy="360217"/>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p=&lt;0.01</a:t>
          </a:r>
        </a:p>
      </cdr:txBody>
    </cdr:sp>
  </cdr:relSizeAnchor>
  <cdr:relSizeAnchor xmlns:cdr="http://schemas.openxmlformats.org/drawingml/2006/chartDrawing">
    <cdr:from>
      <cdr:x>0.62154</cdr:x>
      <cdr:y>0.03198</cdr:y>
    </cdr:from>
    <cdr:to>
      <cdr:x>0.72035</cdr:x>
      <cdr:y>0.11476</cdr:y>
    </cdr:to>
    <cdr:sp macro="" textlink="">
      <cdr:nvSpPr>
        <cdr:cNvPr id="3" name="TextBox 1">
          <a:extLst xmlns:a="http://schemas.openxmlformats.org/drawingml/2006/main">
            <a:ext uri="{FF2B5EF4-FFF2-40B4-BE49-F238E27FC236}">
              <a16:creationId xmlns:a16="http://schemas.microsoft.com/office/drawing/2014/main" id="{84467AD9-EF7E-1903-F84B-B37EDFFF5B23}"/>
            </a:ext>
          </a:extLst>
        </cdr:cNvPr>
        <cdr:cNvSpPr txBox="1"/>
      </cdr:nvSpPr>
      <cdr:spPr>
        <a:xfrm xmlns:a="http://schemas.openxmlformats.org/drawingml/2006/main" rot="10800000" flipV="1">
          <a:off x="6535831" y="139148"/>
          <a:ext cx="1039091" cy="360217"/>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p=0.01</a:t>
          </a:r>
        </a:p>
      </cdr:txBody>
    </cdr:sp>
  </cdr:relSizeAnchor>
  <cdr:relSizeAnchor xmlns:cdr="http://schemas.openxmlformats.org/drawingml/2006/chartDrawing">
    <cdr:from>
      <cdr:x>0.83515</cdr:x>
      <cdr:y>0.05982</cdr:y>
    </cdr:from>
    <cdr:to>
      <cdr:x>0.95054</cdr:x>
      <cdr:y>0.12864</cdr:y>
    </cdr:to>
    <cdr:sp macro="" textlink="">
      <cdr:nvSpPr>
        <cdr:cNvPr id="4" name="TextBox 1">
          <a:extLst xmlns:a="http://schemas.openxmlformats.org/drawingml/2006/main">
            <a:ext uri="{FF2B5EF4-FFF2-40B4-BE49-F238E27FC236}">
              <a16:creationId xmlns:a16="http://schemas.microsoft.com/office/drawing/2014/main" id="{51CB221F-6173-8B94-E22A-B81CF83C2772}"/>
            </a:ext>
          </a:extLst>
        </cdr:cNvPr>
        <cdr:cNvSpPr txBox="1"/>
      </cdr:nvSpPr>
      <cdr:spPr>
        <a:xfrm xmlns:a="http://schemas.openxmlformats.org/drawingml/2006/main" rot="10800000" flipV="1">
          <a:off x="8782073" y="260289"/>
          <a:ext cx="1213378" cy="29947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p=&lt;0.001</a:t>
          </a:r>
        </a:p>
      </cdr:txBody>
    </cdr:sp>
  </cdr:relSizeAnchor>
  <cdr:relSizeAnchor xmlns:cdr="http://schemas.openxmlformats.org/drawingml/2006/chartDrawing">
    <cdr:from>
      <cdr:x>0.39497</cdr:x>
      <cdr:y>0.206</cdr:y>
    </cdr:from>
    <cdr:to>
      <cdr:x>0.49379</cdr:x>
      <cdr:y>0.28879</cdr:y>
    </cdr:to>
    <cdr:sp macro="" textlink="">
      <cdr:nvSpPr>
        <cdr:cNvPr id="5" name="TextBox 1">
          <a:extLst xmlns:a="http://schemas.openxmlformats.org/drawingml/2006/main">
            <a:ext uri="{FF2B5EF4-FFF2-40B4-BE49-F238E27FC236}">
              <a16:creationId xmlns:a16="http://schemas.microsoft.com/office/drawing/2014/main" id="{DFB04673-E6A7-9558-29CE-CEEF239D94A5}"/>
            </a:ext>
          </a:extLst>
        </cdr:cNvPr>
        <cdr:cNvSpPr txBox="1"/>
      </cdr:nvSpPr>
      <cdr:spPr>
        <a:xfrm xmlns:a="http://schemas.openxmlformats.org/drawingml/2006/main" rot="10800000" flipV="1">
          <a:off x="4153394" y="896393"/>
          <a:ext cx="1039091" cy="360217"/>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p=0.06</a:t>
          </a:r>
        </a:p>
      </cdr:txBody>
    </cdr:sp>
  </cdr:relSizeAnchor>
</c:userShapes>
</file>

<file path=ppt/drawings/drawing3.xml><?xml version="1.0" encoding="utf-8"?>
<c:userShapes xmlns:c="http://schemas.openxmlformats.org/drawingml/2006/chart">
  <cdr:relSizeAnchor xmlns:cdr="http://schemas.openxmlformats.org/drawingml/2006/chartDrawing">
    <cdr:from>
      <cdr:x>0.43765</cdr:x>
      <cdr:y>0.166</cdr:y>
    </cdr:from>
    <cdr:to>
      <cdr:x>0.79581</cdr:x>
      <cdr:y>0.32251</cdr:y>
    </cdr:to>
    <cdr:sp macro="" textlink="">
      <cdr:nvSpPr>
        <cdr:cNvPr id="2" name="TextBox 1">
          <a:extLst xmlns:a="http://schemas.openxmlformats.org/drawingml/2006/main">
            <a:ext uri="{FF2B5EF4-FFF2-40B4-BE49-F238E27FC236}">
              <a16:creationId xmlns:a16="http://schemas.microsoft.com/office/drawing/2014/main" id="{8F628891-CAD1-E596-25D7-FF6A51A84AF0}"/>
            </a:ext>
          </a:extLst>
        </cdr:cNvPr>
        <cdr:cNvSpPr txBox="1"/>
      </cdr:nvSpPr>
      <cdr:spPr>
        <a:xfrm xmlns:a="http://schemas.openxmlformats.org/drawingml/2006/main" rot="10800000" flipV="1">
          <a:off x="4602103" y="722313"/>
          <a:ext cx="3766329" cy="681037"/>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3200" b="1" dirty="0"/>
            <a:t>p &lt; 0.001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F1E56-2DE4-4D98-A315-2895E9E5785A}"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3210A-4ACD-43AB-B8D0-89DF9C489A2A}" type="slidenum">
              <a:rPr lang="en-US" smtClean="0"/>
              <a:t>‹#›</a:t>
            </a:fld>
            <a:endParaRPr lang="en-US"/>
          </a:p>
        </p:txBody>
      </p:sp>
    </p:spTree>
    <p:extLst>
      <p:ext uri="{BB962C8B-B14F-4D97-AF65-F5344CB8AC3E}">
        <p14:creationId xmlns:p14="http://schemas.microsoft.com/office/powerpoint/2010/main" val="350475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93210A-4ACD-43AB-B8D0-89DF9C489A2A}" type="slidenum">
              <a:rPr lang="en-US" smtClean="0"/>
              <a:t>2</a:t>
            </a:fld>
            <a:endParaRPr lang="en-US"/>
          </a:p>
        </p:txBody>
      </p:sp>
    </p:spTree>
    <p:extLst>
      <p:ext uri="{BB962C8B-B14F-4D97-AF65-F5344CB8AC3E}">
        <p14:creationId xmlns:p14="http://schemas.microsoft.com/office/powerpoint/2010/main" val="817530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experience is a big thing – tied to reimbursement; insurers are measuring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3581093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S PGothic" panose="020B0600070205080204" pitchFamily="34" charset="-128"/>
                <a:cs typeface="ＭＳ Ｐゴシック" charset="0"/>
              </a:rPr>
              <a:t>On average, </a:t>
            </a:r>
            <a:r>
              <a:rPr lang="en-US" sz="1200" b="1" i="0" kern="1200" dirty="0">
                <a:solidFill>
                  <a:schemeClr val="tx1"/>
                </a:solidFill>
                <a:effectLst/>
                <a:latin typeface="Arial" charset="0"/>
                <a:ea typeface="MS PGothic" panose="020B0600070205080204" pitchFamily="34" charset="-128"/>
                <a:cs typeface="ＭＳ Ｐゴシック" charset="0"/>
              </a:rPr>
              <a:t>practices</a:t>
            </a:r>
            <a:r>
              <a:rPr lang="en-US" sz="1200" b="0" i="0" kern="1200" dirty="0">
                <a:solidFill>
                  <a:schemeClr val="tx1"/>
                </a:solidFill>
                <a:effectLst/>
                <a:latin typeface="Arial" charset="0"/>
                <a:ea typeface="MS PGothic" panose="020B0600070205080204" pitchFamily="34" charset="-128"/>
                <a:cs typeface="ＭＳ Ｐゴシック" charset="0"/>
              </a:rPr>
              <a:t> that adopted the annual wellness visit generated greater primary care revenue and had an increase in revenue over the study period, while nonadopters had a slight decline</a:t>
            </a:r>
          </a:p>
          <a:p>
            <a:endParaRPr lang="en-US" sz="1200" b="0" i="0" kern="1200" dirty="0">
              <a:solidFill>
                <a:schemeClr val="tx1"/>
              </a:solidFill>
              <a:effectLst/>
              <a:latin typeface="Arial" charset="0"/>
              <a:ea typeface="MS PGothic"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S PGothic" panose="020B0600070205080204" pitchFamily="34" charset="-128"/>
                <a:cs typeface="ＭＳ Ｐゴシック" charset="0"/>
              </a:rPr>
              <a:t>Used standardized Medicare payments based on 2015</a:t>
            </a:r>
            <a:r>
              <a:rPr lang="en-US" sz="1200" b="0" i="0" kern="1200" baseline="0" dirty="0">
                <a:solidFill>
                  <a:schemeClr val="tx1"/>
                </a:solidFill>
                <a:effectLst/>
                <a:latin typeface="Arial" charset="0"/>
                <a:ea typeface="MS PGothic" panose="020B0600070205080204" pitchFamily="34" charset="-128"/>
                <a:cs typeface="ＭＳ Ｐゴシック" charset="0"/>
              </a:rPr>
              <a:t> physician fee schedule to calculate average practice-level Medicare revenue for primary care visits</a:t>
            </a:r>
            <a:endParaRPr lang="en-US" sz="1200" b="0" i="0" kern="1200" dirty="0">
              <a:solidFill>
                <a:schemeClr val="tx1"/>
              </a:solidFill>
              <a:effectLst/>
              <a:latin typeface="Arial" charset="0"/>
              <a:ea typeface="MS PGothic" panose="020B0600070205080204" pitchFamily="34" charset="-128"/>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4157326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9142A"/>
                </a:solidFill>
                <a:effectLst/>
                <a:latin typeface="Roboto" panose="02000000000000000000" pitchFamily="2" charset="0"/>
              </a:rPr>
              <a:t>FFS Medicare patients will incur out-of-pocket costs if a physician bills for a physical</a:t>
            </a:r>
          </a:p>
          <a:p>
            <a:endParaRPr lang="en-US" b="0" i="0" dirty="0">
              <a:solidFill>
                <a:srgbClr val="09142A"/>
              </a:solidFill>
              <a:effectLst/>
              <a:latin typeface="Roboto" panose="02000000000000000000" pitchFamily="2" charset="0"/>
            </a:endParaRPr>
          </a:p>
          <a:p>
            <a:r>
              <a:rPr lang="en-US" b="0" i="0" dirty="0">
                <a:solidFill>
                  <a:srgbClr val="09142A"/>
                </a:solidFill>
                <a:effectLst/>
                <a:latin typeface="Roboto" panose="02000000000000000000" pitchFamily="2" charset="0"/>
              </a:rPr>
              <a:t>Hierarchical condition category coding helps communicate patient complexity and paint a picture of the whole patient. In addition to helping predict health care resource utilization, RAF scores are used to risk adjust quality and cost metrics. Risk adjustment can play an important role in payment and can have a direct impact on a practice’s revenue. When risk scores do not accurately reflect patient complexity, it may appear patients had higher costs and/or lower quality outcomes than would be expected. In certain payment models, this may cause a practice to fall below quality and cost performance targets and potentially miss out on the opportunity for shared savings.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975769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1330405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2350" marR="0" lvl="2" indent="-342900" algn="l" defTabSz="914400" rtl="0" eaLnBrk="0" fontAlgn="base" latinLnBrk="0" hangingPunct="0">
              <a:lnSpc>
                <a:spcPct val="100000"/>
              </a:lnSpc>
              <a:spcBef>
                <a:spcPct val="0"/>
              </a:spcBef>
              <a:spcAft>
                <a:spcPts val="0"/>
              </a:spcAft>
              <a:buClrTx/>
              <a:buSzTx/>
              <a:buFontTx/>
              <a:buChar char="-"/>
              <a:tabLst/>
              <a:defRPr/>
            </a:pPr>
            <a:r>
              <a:rPr kumimoji="0" lang="en-US" sz="1200" b="0" i="0" u="none" strike="noStrike" kern="0" cap="none" spc="0" normalizeH="0" baseline="0" noProof="0" dirty="0">
                <a:ln>
                  <a:noFill/>
                </a:ln>
                <a:solidFill>
                  <a:srgbClr val="536895"/>
                </a:solidFill>
                <a:effectLst/>
                <a:uLnTx/>
                <a:uFillTx/>
                <a:latin typeface="Arial"/>
                <a:ea typeface="MS PGothic" panose="020B0600070205080204" pitchFamily="34" charset="-128"/>
              </a:rPr>
              <a:t>Older</a:t>
            </a:r>
          </a:p>
          <a:p>
            <a:pPr marL="1022350" marR="0" lvl="2" indent="-342900" algn="l" defTabSz="914400" rtl="0" eaLnBrk="0" fontAlgn="base" latinLnBrk="0" hangingPunct="0">
              <a:lnSpc>
                <a:spcPct val="100000"/>
              </a:lnSpc>
              <a:spcBef>
                <a:spcPct val="0"/>
              </a:spcBef>
              <a:spcAft>
                <a:spcPts val="0"/>
              </a:spcAft>
              <a:buClrTx/>
              <a:buSzTx/>
              <a:buFontTx/>
              <a:buChar char="-"/>
              <a:tabLst/>
              <a:defRPr/>
            </a:pPr>
            <a:r>
              <a:rPr kumimoji="0" lang="en-US" sz="1200" b="0" i="0" u="none" strike="noStrike" kern="0" cap="none" spc="0" normalizeH="0" baseline="0" noProof="0" dirty="0">
                <a:ln>
                  <a:noFill/>
                </a:ln>
                <a:solidFill>
                  <a:srgbClr val="536895"/>
                </a:solidFill>
                <a:effectLst/>
                <a:uLnTx/>
                <a:uFillTx/>
                <a:latin typeface="Arial"/>
                <a:ea typeface="MS PGothic" panose="020B0600070205080204" pitchFamily="34" charset="-128"/>
              </a:rPr>
              <a:t>Black or Hispanic</a:t>
            </a:r>
          </a:p>
          <a:p>
            <a:pPr marL="1022350" marR="0" lvl="2" indent="-342900" algn="l" defTabSz="914400" rtl="0" eaLnBrk="0" fontAlgn="base" latinLnBrk="0" hangingPunct="0">
              <a:lnSpc>
                <a:spcPct val="100000"/>
              </a:lnSpc>
              <a:spcBef>
                <a:spcPct val="0"/>
              </a:spcBef>
              <a:spcAft>
                <a:spcPts val="0"/>
              </a:spcAft>
              <a:buClrTx/>
              <a:buSzTx/>
              <a:buFontTx/>
              <a:buChar char="-"/>
              <a:tabLst/>
              <a:defRPr/>
            </a:pPr>
            <a:r>
              <a:rPr kumimoji="0" lang="en-US" sz="1200" b="0" i="0" u="none" strike="noStrike" kern="0" cap="none" spc="0" normalizeH="0" baseline="0" noProof="0" dirty="0">
                <a:ln>
                  <a:noFill/>
                </a:ln>
                <a:solidFill>
                  <a:srgbClr val="536895"/>
                </a:solidFill>
                <a:effectLst/>
                <a:uLnTx/>
                <a:uFillTx/>
                <a:latin typeface="Arial"/>
                <a:ea typeface="MS PGothic" panose="020B0600070205080204" pitchFamily="34" charset="-128"/>
              </a:rPr>
              <a:t>Female, Not Married</a:t>
            </a:r>
          </a:p>
          <a:p>
            <a:pPr marL="1022350" marR="0" lvl="2" indent="-342900" algn="l" defTabSz="914400" rtl="0" eaLnBrk="0" fontAlgn="base" latinLnBrk="0" hangingPunct="0">
              <a:lnSpc>
                <a:spcPct val="100000"/>
              </a:lnSpc>
              <a:spcBef>
                <a:spcPct val="0"/>
              </a:spcBef>
              <a:spcAft>
                <a:spcPts val="0"/>
              </a:spcAft>
              <a:buClrTx/>
              <a:buSzTx/>
              <a:buFontTx/>
              <a:buChar char="-"/>
              <a:tabLst/>
              <a:defRPr/>
            </a:pPr>
            <a:r>
              <a:rPr kumimoji="0" lang="en-US" sz="1200" b="0" i="0" u="none" strike="noStrike" kern="0" cap="none" spc="0" normalizeH="0" baseline="0" noProof="0" dirty="0">
                <a:ln>
                  <a:noFill/>
                </a:ln>
                <a:solidFill>
                  <a:srgbClr val="536895"/>
                </a:solidFill>
                <a:effectLst/>
                <a:uLnTx/>
                <a:uFillTx/>
                <a:latin typeface="Arial"/>
                <a:ea typeface="MS PGothic" panose="020B0600070205080204" pitchFamily="34" charset="-128"/>
              </a:rPr>
              <a:t>Lower incomes, less education</a:t>
            </a:r>
          </a:p>
          <a:p>
            <a:pPr marL="1022350" marR="0" lvl="2" indent="-342900" algn="l" defTabSz="914400" rtl="0" eaLnBrk="0" fontAlgn="base" latinLnBrk="0" hangingPunct="0">
              <a:lnSpc>
                <a:spcPct val="100000"/>
              </a:lnSpc>
              <a:spcBef>
                <a:spcPct val="0"/>
              </a:spcBef>
              <a:spcAft>
                <a:spcPts val="0"/>
              </a:spcAft>
              <a:buClrTx/>
              <a:buSzTx/>
              <a:buFontTx/>
              <a:buChar char="-"/>
              <a:tabLst/>
              <a:defRPr/>
            </a:pPr>
            <a:r>
              <a:rPr kumimoji="0" lang="en-US" sz="1200" b="0" i="0" u="none" strike="noStrike" kern="0" cap="none" spc="0" normalizeH="0" baseline="0" noProof="0" dirty="0">
                <a:ln>
                  <a:noFill/>
                </a:ln>
                <a:solidFill>
                  <a:srgbClr val="536895"/>
                </a:solidFill>
                <a:effectLst/>
                <a:uLnTx/>
                <a:uFillTx/>
                <a:latin typeface="Arial"/>
                <a:ea typeface="MS PGothic" panose="020B0600070205080204" pitchFamily="34" charset="-128"/>
              </a:rPr>
              <a:t>More chronic conditions</a:t>
            </a:r>
          </a:p>
          <a:p>
            <a:pPr marL="1022350" marR="0" lvl="2" indent="-342900" algn="l" defTabSz="914400" rtl="0" eaLnBrk="0" fontAlgn="base" latinLnBrk="0" hangingPunct="0">
              <a:lnSpc>
                <a:spcPct val="100000"/>
              </a:lnSpc>
              <a:spcBef>
                <a:spcPct val="0"/>
              </a:spcBef>
              <a:spcAft>
                <a:spcPts val="0"/>
              </a:spcAft>
              <a:buClrTx/>
              <a:buSzTx/>
              <a:buFontTx/>
              <a:buChar char="-"/>
              <a:tabLst/>
              <a:defRPr/>
            </a:pPr>
            <a:r>
              <a:rPr kumimoji="0" lang="en-US" sz="1200" b="0" i="0" u="none" strike="noStrike" kern="0" cap="none" spc="0" normalizeH="0" baseline="0" noProof="0" dirty="0">
                <a:ln>
                  <a:noFill/>
                </a:ln>
                <a:solidFill>
                  <a:srgbClr val="536895"/>
                </a:solidFill>
                <a:effectLst/>
                <a:uLnTx/>
                <a:uFillTx/>
                <a:latin typeface="Arial"/>
                <a:ea typeface="MS PGothic" panose="020B0600070205080204" pitchFamily="34" charset="-128"/>
              </a:rPr>
              <a:t>Living in rural areas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E62EE-CB6E-4BF4-979E-3F55918DA7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396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818078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Team of medical professionals working under direct supervision of a physician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some places non-PCPs are doing these outside of the auspices of the physician’s office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CA2147-66E9-4D70-958D-C24C2A88DF1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731142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misunderstood by providers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CA2147-66E9-4D70-958D-C24C2A88DF1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4676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 items mandated by CMS on HRA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3190209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 items mandated by CMS on HRA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8537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93210A-4ACD-43AB-B8D0-89DF9C489A2A}" type="slidenum">
              <a:rPr lang="en-US" smtClean="0"/>
              <a:t>4</a:t>
            </a:fld>
            <a:endParaRPr lang="en-US"/>
          </a:p>
        </p:txBody>
      </p:sp>
    </p:spTree>
    <p:extLst>
      <p:ext uri="{BB962C8B-B14F-4D97-AF65-F5344CB8AC3E}">
        <p14:creationId xmlns:p14="http://schemas.microsoft.com/office/powerpoint/2010/main" val="3350070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2394245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is to send via patient portal – many not on portal (especially older, minority patients)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CA2147-66E9-4D70-958D-C24C2A88DF1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81097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83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346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588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324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352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495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913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76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Montserrat" panose="00000500000000000000" pitchFamily="2" charset="0"/>
              </a:rPr>
              <a:t>A and B grade recommendations are services that the Task Force most highly recommends implementing for preventive care and that are also relevant for implementing the Affordable Care Act. These preventive services have a high or moderate net benefit for patients.</a:t>
            </a:r>
            <a:endParaRPr lang="en-US" dirty="0"/>
          </a:p>
        </p:txBody>
      </p:sp>
      <p:sp>
        <p:nvSpPr>
          <p:cNvPr id="4" name="Slide Number Placeholder 3"/>
          <p:cNvSpPr>
            <a:spLocks noGrp="1"/>
          </p:cNvSpPr>
          <p:nvPr>
            <p:ph type="sldNum" sz="quarter" idx="5"/>
          </p:nvPr>
        </p:nvSpPr>
        <p:spPr/>
        <p:txBody>
          <a:bodyPr/>
          <a:lstStyle/>
          <a:p>
            <a:fld id="{E893210A-4ACD-43AB-B8D0-89DF9C489A2A}" type="slidenum">
              <a:rPr lang="en-US" smtClean="0"/>
              <a:t>5</a:t>
            </a:fld>
            <a:endParaRPr lang="en-US"/>
          </a:p>
        </p:txBody>
      </p:sp>
    </p:spTree>
    <p:extLst>
      <p:ext uri="{BB962C8B-B14F-4D97-AF65-F5344CB8AC3E}">
        <p14:creationId xmlns:p14="http://schemas.microsoft.com/office/powerpoint/2010/main" val="133572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CA2147-66E9-4D70-958D-C24C2A88DF1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4477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A2147-66E9-4D70-958D-C24C2A88DF13}" type="slidenum">
              <a:rPr lang="en-US" altLang="en-US" smtClean="0"/>
              <a:pPr/>
              <a:t>19</a:t>
            </a:fld>
            <a:endParaRPr lang="en-US" altLang="en-US"/>
          </a:p>
        </p:txBody>
      </p:sp>
    </p:spTree>
    <p:extLst>
      <p:ext uri="{BB962C8B-B14F-4D97-AF65-F5344CB8AC3E}">
        <p14:creationId xmlns:p14="http://schemas.microsoft.com/office/powerpoint/2010/main" val="79162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2005: one-time coverage; </a:t>
            </a:r>
            <a:r>
              <a:rPr lang="en-US" b="0" i="0" dirty="0">
                <a:solidFill>
                  <a:srgbClr val="212121"/>
                </a:solidFill>
                <a:effectLst/>
                <a:latin typeface="Cambria" panose="02040503050406030204" pitchFamily="18" charset="0"/>
              </a:rPr>
              <a:t>Medicare's regular cost-sharing provisions applied to the visit; it was subject to the Medicare annual Part B deductible (of $100 at the time) and a standard 20% Medicare copay above that amount.</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2010 Eliminated cost-sharing for almost all preventive services</a:t>
            </a:r>
            <a:endParaRPr lang="en-US" dirty="0"/>
          </a:p>
          <a:p>
            <a:endParaRPr lang="en-US" dirty="0"/>
          </a:p>
          <a:p>
            <a:r>
              <a:rPr lang="en-US" dirty="0"/>
              <a:t>https://medicareadvocacy.org/affordable-care-act-expands-medicare-coverage-for-prevention-and-wellness/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CA2147-66E9-4D70-958D-C24C2A88DF1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04259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S PGothic" panose="020B0600070205080204" pitchFamily="34" charset="-128"/>
                <a:cs typeface="ＭＳ Ｐゴシック" charset="0"/>
              </a:rPr>
              <a:t>Medicare beneficiaries attributed to providers across 44 primary care clinics participating in 2 ACOs; 2014-2016</a:t>
            </a:r>
          </a:p>
          <a:p>
            <a:endParaRPr lang="en-US" dirty="0"/>
          </a:p>
          <a:p>
            <a:r>
              <a:rPr lang="en-US" sz="1200" b="0" i="0" kern="1200" dirty="0">
                <a:solidFill>
                  <a:schemeClr val="tx1"/>
                </a:solidFill>
                <a:effectLst/>
                <a:latin typeface="Arial" charset="0"/>
                <a:ea typeface="MS PGothic" panose="020B0600070205080204" pitchFamily="34" charset="-128"/>
                <a:cs typeface="ＭＳ Ｐゴシック" charset="0"/>
              </a:rPr>
              <a:t>Beneficiaries who had an AWV were also more likely to receive recommended preventive clinical services.</a:t>
            </a:r>
            <a:endParaRPr lang="en-US" dirty="0"/>
          </a:p>
          <a:p>
            <a:r>
              <a:rPr lang="en-US" dirty="0"/>
              <a:t>Better detection of falls,</a:t>
            </a:r>
            <a:r>
              <a:rPr lang="en-US" baseline="0" dirty="0"/>
              <a:t> cognitive impairment, more discussions about ACP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414709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Patients represented in </a:t>
            </a:r>
            <a:r>
              <a:rPr lang="en-US" sz="1200" b="0" i="0" u="none" strike="noStrike" kern="1200" baseline="0" dirty="0" err="1">
                <a:solidFill>
                  <a:schemeClr val="tx1"/>
                </a:solidFill>
                <a:latin typeface="+mn-lt"/>
                <a:ea typeface="+mn-ea"/>
                <a:cs typeface="+mn-cs"/>
              </a:rPr>
              <a:t>OptumLabs</a:t>
            </a:r>
            <a:r>
              <a:rPr lang="en-US" sz="1200" b="0" i="0" u="none" strike="noStrike" kern="1200" baseline="0" dirty="0">
                <a:solidFill>
                  <a:schemeClr val="tx1"/>
                </a:solidFill>
                <a:latin typeface="+mn-lt"/>
                <a:ea typeface="+mn-ea"/>
                <a:cs typeface="+mn-cs"/>
              </a:rPr>
              <a:t> data warehouse in 2015</a:t>
            </a:r>
          </a:p>
          <a:p>
            <a:r>
              <a:rPr lang="en-US" sz="1200" b="0" i="0" u="none" strike="noStrike" kern="1200" baseline="0" dirty="0">
                <a:solidFill>
                  <a:schemeClr val="tx1"/>
                </a:solidFill>
                <a:latin typeface="+mn-lt"/>
                <a:ea typeface="+mn-ea"/>
                <a:cs typeface="+mn-cs"/>
              </a:rPr>
              <a:t>codes G0438 (first AWV) and G0439 (subsequent AWVs) on insurance claim 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E62EE-CB6E-4BF4-979E-3F55918DA7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2612160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experience is a big thing – tied to reimbursement; insurers are measuring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F48DF-F827-48BE-8EC9-07C74F45BA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3581093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2DBAD-FD21-50F0-CBE9-A247652F61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D6611-5723-D98A-7BFF-6363FC4DA4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3399EF-D4BE-B75F-5E80-AAC0B73F5677}"/>
              </a:ext>
            </a:extLst>
          </p:cNvPr>
          <p:cNvSpPr>
            <a:spLocks noGrp="1"/>
          </p:cNvSpPr>
          <p:nvPr>
            <p:ph type="dt" sz="half" idx="10"/>
          </p:nvPr>
        </p:nvSpPr>
        <p:spPr/>
        <p:txBody>
          <a:bodyPr/>
          <a:lstStyle/>
          <a:p>
            <a:fld id="{286237B2-5A8F-488E-828F-7ED8567EAC04}" type="datetimeFigureOut">
              <a:rPr lang="en-US" smtClean="0"/>
              <a:t>8/22/2024</a:t>
            </a:fld>
            <a:endParaRPr lang="en-US"/>
          </a:p>
        </p:txBody>
      </p:sp>
      <p:sp>
        <p:nvSpPr>
          <p:cNvPr id="5" name="Footer Placeholder 4">
            <a:extLst>
              <a:ext uri="{FF2B5EF4-FFF2-40B4-BE49-F238E27FC236}">
                <a16:creationId xmlns:a16="http://schemas.microsoft.com/office/drawing/2014/main" id="{FF64E1E6-60B6-4751-327B-9D5B1E3A3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F65F8-9CAC-6687-C0B7-E7F900D3FEA5}"/>
              </a:ext>
            </a:extLst>
          </p:cNvPr>
          <p:cNvSpPr>
            <a:spLocks noGrp="1"/>
          </p:cNvSpPr>
          <p:nvPr>
            <p:ph type="sldNum" sz="quarter" idx="12"/>
          </p:nvPr>
        </p:nvSpPr>
        <p:spPr/>
        <p:txBody>
          <a:bodyPr/>
          <a:lstStyle/>
          <a:p>
            <a:fld id="{FB5B65FD-760D-47EC-99D3-6A1C49AC2F0F}" type="slidenum">
              <a:rPr lang="en-US" smtClean="0"/>
              <a:t>‹#›</a:t>
            </a:fld>
            <a:endParaRPr lang="en-US"/>
          </a:p>
        </p:txBody>
      </p:sp>
    </p:spTree>
    <p:extLst>
      <p:ext uri="{BB962C8B-B14F-4D97-AF65-F5344CB8AC3E}">
        <p14:creationId xmlns:p14="http://schemas.microsoft.com/office/powerpoint/2010/main" val="234948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0132-8B09-5EB4-0CC5-8E342605A7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49C620-09AA-C728-9442-C30D32693F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E7BDA-438B-0D52-6ED5-A18DB01A13E5}"/>
              </a:ext>
            </a:extLst>
          </p:cNvPr>
          <p:cNvSpPr>
            <a:spLocks noGrp="1"/>
          </p:cNvSpPr>
          <p:nvPr>
            <p:ph type="dt" sz="half" idx="10"/>
          </p:nvPr>
        </p:nvSpPr>
        <p:spPr/>
        <p:txBody>
          <a:bodyPr/>
          <a:lstStyle/>
          <a:p>
            <a:fld id="{286237B2-5A8F-488E-828F-7ED8567EAC04}" type="datetimeFigureOut">
              <a:rPr lang="en-US" smtClean="0"/>
              <a:t>8/22/2024</a:t>
            </a:fld>
            <a:endParaRPr lang="en-US"/>
          </a:p>
        </p:txBody>
      </p:sp>
      <p:sp>
        <p:nvSpPr>
          <p:cNvPr id="5" name="Footer Placeholder 4">
            <a:extLst>
              <a:ext uri="{FF2B5EF4-FFF2-40B4-BE49-F238E27FC236}">
                <a16:creationId xmlns:a16="http://schemas.microsoft.com/office/drawing/2014/main" id="{30B45BA5-6D92-785F-7448-D1CA24875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76C31-A829-538E-28FB-534BD6CBA3DB}"/>
              </a:ext>
            </a:extLst>
          </p:cNvPr>
          <p:cNvSpPr>
            <a:spLocks noGrp="1"/>
          </p:cNvSpPr>
          <p:nvPr>
            <p:ph type="sldNum" sz="quarter" idx="12"/>
          </p:nvPr>
        </p:nvSpPr>
        <p:spPr/>
        <p:txBody>
          <a:bodyPr/>
          <a:lstStyle/>
          <a:p>
            <a:fld id="{FB5B65FD-760D-47EC-99D3-6A1C49AC2F0F}" type="slidenum">
              <a:rPr lang="en-US" smtClean="0"/>
              <a:t>‹#›</a:t>
            </a:fld>
            <a:endParaRPr lang="en-US"/>
          </a:p>
        </p:txBody>
      </p:sp>
    </p:spTree>
    <p:extLst>
      <p:ext uri="{BB962C8B-B14F-4D97-AF65-F5344CB8AC3E}">
        <p14:creationId xmlns:p14="http://schemas.microsoft.com/office/powerpoint/2010/main" val="29196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E97C98-04B6-F0C1-0A70-EB087F3C35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04BA03-FDB7-4403-979D-E2FF7C271C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69CAF-7C33-CE12-0600-36F5695DF665}"/>
              </a:ext>
            </a:extLst>
          </p:cNvPr>
          <p:cNvSpPr>
            <a:spLocks noGrp="1"/>
          </p:cNvSpPr>
          <p:nvPr>
            <p:ph type="dt" sz="half" idx="10"/>
          </p:nvPr>
        </p:nvSpPr>
        <p:spPr/>
        <p:txBody>
          <a:bodyPr/>
          <a:lstStyle/>
          <a:p>
            <a:fld id="{286237B2-5A8F-488E-828F-7ED8567EAC04}" type="datetimeFigureOut">
              <a:rPr lang="en-US" smtClean="0"/>
              <a:t>8/22/2024</a:t>
            </a:fld>
            <a:endParaRPr lang="en-US"/>
          </a:p>
        </p:txBody>
      </p:sp>
      <p:sp>
        <p:nvSpPr>
          <p:cNvPr id="5" name="Footer Placeholder 4">
            <a:extLst>
              <a:ext uri="{FF2B5EF4-FFF2-40B4-BE49-F238E27FC236}">
                <a16:creationId xmlns:a16="http://schemas.microsoft.com/office/drawing/2014/main" id="{9B638119-1DBA-9A62-9623-0E201C6DA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6CD93-169B-7CDB-3458-0F19537B6BE7}"/>
              </a:ext>
            </a:extLst>
          </p:cNvPr>
          <p:cNvSpPr>
            <a:spLocks noGrp="1"/>
          </p:cNvSpPr>
          <p:nvPr>
            <p:ph type="sldNum" sz="quarter" idx="12"/>
          </p:nvPr>
        </p:nvSpPr>
        <p:spPr/>
        <p:txBody>
          <a:bodyPr/>
          <a:lstStyle/>
          <a:p>
            <a:fld id="{FB5B65FD-760D-47EC-99D3-6A1C49AC2F0F}" type="slidenum">
              <a:rPr lang="en-US" smtClean="0"/>
              <a:t>‹#›</a:t>
            </a:fld>
            <a:endParaRPr lang="en-US"/>
          </a:p>
        </p:txBody>
      </p:sp>
    </p:spTree>
    <p:extLst>
      <p:ext uri="{BB962C8B-B14F-4D97-AF65-F5344CB8AC3E}">
        <p14:creationId xmlns:p14="http://schemas.microsoft.com/office/powerpoint/2010/main" val="827211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E02E-0DB6-4A6A-8396-D8ADC253A3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79FD98-BF06-4262-A382-55E410B7CC4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FDC6E6-DBE7-4656-B7C6-7C5FC25AA54D}"/>
              </a:ext>
            </a:extLst>
          </p:cNvPr>
          <p:cNvSpPr>
            <a:spLocks noGrp="1"/>
          </p:cNvSpPr>
          <p:nvPr>
            <p:ph type="dt" sz="half" idx="10"/>
          </p:nvPr>
        </p:nvSpPr>
        <p:spPr/>
        <p:txBody>
          <a:bodyPr/>
          <a:lstStyle/>
          <a:p>
            <a:fld id="{2B0BF456-29A5-4755-8A9E-4D19C37FE83E}" type="datetimeFigureOut">
              <a:rPr lang="en-US" smtClean="0"/>
              <a:t>8/22/2024</a:t>
            </a:fld>
            <a:endParaRPr lang="en-US"/>
          </a:p>
        </p:txBody>
      </p:sp>
      <p:sp>
        <p:nvSpPr>
          <p:cNvPr id="5" name="Footer Placeholder 4">
            <a:extLst>
              <a:ext uri="{FF2B5EF4-FFF2-40B4-BE49-F238E27FC236}">
                <a16:creationId xmlns:a16="http://schemas.microsoft.com/office/drawing/2014/main" id="{3C2C16DF-A3CC-46CE-AC83-9B1452CD4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44A05-BCF1-49C0-8108-55CA051E877F}"/>
              </a:ext>
            </a:extLst>
          </p:cNvPr>
          <p:cNvSpPr>
            <a:spLocks noGrp="1"/>
          </p:cNvSpPr>
          <p:nvPr>
            <p:ph type="sldNum" sz="quarter" idx="12"/>
          </p:nvPr>
        </p:nvSpPr>
        <p:spPr/>
        <p:txBody>
          <a:bodyPr/>
          <a:lstStyle/>
          <a:p>
            <a:fld id="{FF6CE7FD-0E81-47BC-A483-24175260968C}" type="slidenum">
              <a:rPr lang="en-US" smtClean="0"/>
              <a:t>‹#›</a:t>
            </a:fld>
            <a:endParaRPr lang="en-US"/>
          </a:p>
        </p:txBody>
      </p:sp>
    </p:spTree>
    <p:extLst>
      <p:ext uri="{BB962C8B-B14F-4D97-AF65-F5344CB8AC3E}">
        <p14:creationId xmlns:p14="http://schemas.microsoft.com/office/powerpoint/2010/main" val="613875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8875-23B3-4C00-AD13-5F36A07E1B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4E5278-107E-4B8E-BBFB-8090F80ED4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81570-7B01-4D63-A0A9-EE9F81A49A73}"/>
              </a:ext>
            </a:extLst>
          </p:cNvPr>
          <p:cNvSpPr>
            <a:spLocks noGrp="1"/>
          </p:cNvSpPr>
          <p:nvPr>
            <p:ph type="dt" sz="half" idx="10"/>
          </p:nvPr>
        </p:nvSpPr>
        <p:spPr/>
        <p:txBody>
          <a:bodyPr/>
          <a:lstStyle/>
          <a:p>
            <a:fld id="{2B0BF456-29A5-4755-8A9E-4D19C37FE83E}" type="datetimeFigureOut">
              <a:rPr lang="en-US" smtClean="0"/>
              <a:t>8/22/2024</a:t>
            </a:fld>
            <a:endParaRPr lang="en-US"/>
          </a:p>
        </p:txBody>
      </p:sp>
      <p:sp>
        <p:nvSpPr>
          <p:cNvPr id="5" name="Footer Placeholder 4">
            <a:extLst>
              <a:ext uri="{FF2B5EF4-FFF2-40B4-BE49-F238E27FC236}">
                <a16:creationId xmlns:a16="http://schemas.microsoft.com/office/drawing/2014/main" id="{1FE08E0A-1CB5-45D1-AD18-3FD69C918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F8F67-27CD-4736-A3F5-6DFDD60594B5}"/>
              </a:ext>
            </a:extLst>
          </p:cNvPr>
          <p:cNvSpPr>
            <a:spLocks noGrp="1"/>
          </p:cNvSpPr>
          <p:nvPr>
            <p:ph type="sldNum" sz="quarter" idx="12"/>
          </p:nvPr>
        </p:nvSpPr>
        <p:spPr/>
        <p:txBody>
          <a:bodyPr/>
          <a:lstStyle/>
          <a:p>
            <a:fld id="{FF6CE7FD-0E81-47BC-A483-24175260968C}" type="slidenum">
              <a:rPr lang="en-US" smtClean="0"/>
              <a:t>‹#›</a:t>
            </a:fld>
            <a:endParaRPr lang="en-US"/>
          </a:p>
        </p:txBody>
      </p:sp>
    </p:spTree>
    <p:extLst>
      <p:ext uri="{BB962C8B-B14F-4D97-AF65-F5344CB8AC3E}">
        <p14:creationId xmlns:p14="http://schemas.microsoft.com/office/powerpoint/2010/main" val="1670319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5207-8003-4666-A1BF-694552BC09E3}"/>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B28629-9F78-4D43-ABFD-1AE62EF29227}"/>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02E8E1-81AC-406E-B519-EEA4012EAB27}"/>
              </a:ext>
            </a:extLst>
          </p:cNvPr>
          <p:cNvSpPr>
            <a:spLocks noGrp="1"/>
          </p:cNvSpPr>
          <p:nvPr>
            <p:ph type="dt" sz="half" idx="10"/>
          </p:nvPr>
        </p:nvSpPr>
        <p:spPr/>
        <p:txBody>
          <a:bodyPr/>
          <a:lstStyle/>
          <a:p>
            <a:fld id="{2B0BF456-29A5-4755-8A9E-4D19C37FE83E}" type="datetimeFigureOut">
              <a:rPr lang="en-US" smtClean="0"/>
              <a:t>8/22/2024</a:t>
            </a:fld>
            <a:endParaRPr lang="en-US"/>
          </a:p>
        </p:txBody>
      </p:sp>
      <p:sp>
        <p:nvSpPr>
          <p:cNvPr id="5" name="Footer Placeholder 4">
            <a:extLst>
              <a:ext uri="{FF2B5EF4-FFF2-40B4-BE49-F238E27FC236}">
                <a16:creationId xmlns:a16="http://schemas.microsoft.com/office/drawing/2014/main" id="{03735F1A-08A3-40C2-9AED-674EAE7B8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85C65-473A-42FC-83AF-F6BAA4BF4936}"/>
              </a:ext>
            </a:extLst>
          </p:cNvPr>
          <p:cNvSpPr>
            <a:spLocks noGrp="1"/>
          </p:cNvSpPr>
          <p:nvPr>
            <p:ph type="sldNum" sz="quarter" idx="12"/>
          </p:nvPr>
        </p:nvSpPr>
        <p:spPr/>
        <p:txBody>
          <a:bodyPr/>
          <a:lstStyle/>
          <a:p>
            <a:fld id="{FF6CE7FD-0E81-47BC-A483-24175260968C}" type="slidenum">
              <a:rPr lang="en-US" smtClean="0"/>
              <a:t>‹#›</a:t>
            </a:fld>
            <a:endParaRPr lang="en-US"/>
          </a:p>
        </p:txBody>
      </p:sp>
    </p:spTree>
    <p:extLst>
      <p:ext uri="{BB962C8B-B14F-4D97-AF65-F5344CB8AC3E}">
        <p14:creationId xmlns:p14="http://schemas.microsoft.com/office/powerpoint/2010/main" val="3888307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6CE7-7B36-4C2A-8E6C-8A0F031A6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DE3E54-F9D8-424C-967D-367FEACECB49}"/>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A182B6-16DE-4EA3-866B-818270682E9C}"/>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F51FDE-B7E2-4461-A1C6-90A5404DF494}"/>
              </a:ext>
            </a:extLst>
          </p:cNvPr>
          <p:cNvSpPr>
            <a:spLocks noGrp="1"/>
          </p:cNvSpPr>
          <p:nvPr>
            <p:ph type="dt" sz="half" idx="10"/>
          </p:nvPr>
        </p:nvSpPr>
        <p:spPr/>
        <p:txBody>
          <a:bodyPr/>
          <a:lstStyle/>
          <a:p>
            <a:fld id="{2B0BF456-29A5-4755-8A9E-4D19C37FE83E}" type="datetimeFigureOut">
              <a:rPr lang="en-US" smtClean="0"/>
              <a:t>8/22/2024</a:t>
            </a:fld>
            <a:endParaRPr lang="en-US"/>
          </a:p>
        </p:txBody>
      </p:sp>
      <p:sp>
        <p:nvSpPr>
          <p:cNvPr id="6" name="Footer Placeholder 5">
            <a:extLst>
              <a:ext uri="{FF2B5EF4-FFF2-40B4-BE49-F238E27FC236}">
                <a16:creationId xmlns:a16="http://schemas.microsoft.com/office/drawing/2014/main" id="{13BBD32F-60BE-46A8-8ADB-F4DA8C8BC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A93FB0-27A5-4861-80E7-CF796C038B34}"/>
              </a:ext>
            </a:extLst>
          </p:cNvPr>
          <p:cNvSpPr>
            <a:spLocks noGrp="1"/>
          </p:cNvSpPr>
          <p:nvPr>
            <p:ph type="sldNum" sz="quarter" idx="12"/>
          </p:nvPr>
        </p:nvSpPr>
        <p:spPr/>
        <p:txBody>
          <a:bodyPr/>
          <a:lstStyle/>
          <a:p>
            <a:fld id="{FF6CE7FD-0E81-47BC-A483-24175260968C}" type="slidenum">
              <a:rPr lang="en-US" smtClean="0"/>
              <a:t>‹#›</a:t>
            </a:fld>
            <a:endParaRPr lang="en-US"/>
          </a:p>
        </p:txBody>
      </p:sp>
    </p:spTree>
    <p:extLst>
      <p:ext uri="{BB962C8B-B14F-4D97-AF65-F5344CB8AC3E}">
        <p14:creationId xmlns:p14="http://schemas.microsoft.com/office/powerpoint/2010/main" val="2445212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F86A-03C6-4740-A02D-27B2B399B6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70362A-5400-468B-92F4-53760F98994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885066-9B76-4729-B3BD-340F2CF225A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E9EA6-2D8B-4986-9DF0-BFD91277875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7FED9D-78A6-457D-9E30-4F1809CC60F0}"/>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8E0CD8-BD5C-4B99-9949-E1367E9831FE}"/>
              </a:ext>
            </a:extLst>
          </p:cNvPr>
          <p:cNvSpPr>
            <a:spLocks noGrp="1"/>
          </p:cNvSpPr>
          <p:nvPr>
            <p:ph type="dt" sz="half" idx="10"/>
          </p:nvPr>
        </p:nvSpPr>
        <p:spPr/>
        <p:txBody>
          <a:bodyPr/>
          <a:lstStyle/>
          <a:p>
            <a:fld id="{2B0BF456-29A5-4755-8A9E-4D19C37FE83E}" type="datetimeFigureOut">
              <a:rPr lang="en-US" smtClean="0"/>
              <a:t>8/22/2024</a:t>
            </a:fld>
            <a:endParaRPr lang="en-US"/>
          </a:p>
        </p:txBody>
      </p:sp>
      <p:sp>
        <p:nvSpPr>
          <p:cNvPr id="8" name="Footer Placeholder 7">
            <a:extLst>
              <a:ext uri="{FF2B5EF4-FFF2-40B4-BE49-F238E27FC236}">
                <a16:creationId xmlns:a16="http://schemas.microsoft.com/office/drawing/2014/main" id="{145614E6-D96D-480B-BFA4-CE8EED0B18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981BF-8C4F-4369-B06B-4E7A2272E656}"/>
              </a:ext>
            </a:extLst>
          </p:cNvPr>
          <p:cNvSpPr>
            <a:spLocks noGrp="1"/>
          </p:cNvSpPr>
          <p:nvPr>
            <p:ph type="sldNum" sz="quarter" idx="12"/>
          </p:nvPr>
        </p:nvSpPr>
        <p:spPr/>
        <p:txBody>
          <a:bodyPr/>
          <a:lstStyle/>
          <a:p>
            <a:fld id="{FF6CE7FD-0E81-47BC-A483-24175260968C}" type="slidenum">
              <a:rPr lang="en-US" smtClean="0"/>
              <a:t>‹#›</a:t>
            </a:fld>
            <a:endParaRPr lang="en-US"/>
          </a:p>
        </p:txBody>
      </p:sp>
    </p:spTree>
    <p:extLst>
      <p:ext uri="{BB962C8B-B14F-4D97-AF65-F5344CB8AC3E}">
        <p14:creationId xmlns:p14="http://schemas.microsoft.com/office/powerpoint/2010/main" val="3627563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E101-DD99-44B3-8463-D51D4528C9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8486DE-F40A-43F7-B12E-A211B471D1D5}"/>
              </a:ext>
            </a:extLst>
          </p:cNvPr>
          <p:cNvSpPr>
            <a:spLocks noGrp="1"/>
          </p:cNvSpPr>
          <p:nvPr>
            <p:ph type="dt" sz="half" idx="10"/>
          </p:nvPr>
        </p:nvSpPr>
        <p:spPr/>
        <p:txBody>
          <a:bodyPr/>
          <a:lstStyle/>
          <a:p>
            <a:fld id="{2B0BF456-29A5-4755-8A9E-4D19C37FE83E}" type="datetimeFigureOut">
              <a:rPr lang="en-US" smtClean="0"/>
              <a:t>8/22/2024</a:t>
            </a:fld>
            <a:endParaRPr lang="en-US"/>
          </a:p>
        </p:txBody>
      </p:sp>
      <p:sp>
        <p:nvSpPr>
          <p:cNvPr id="4" name="Footer Placeholder 3">
            <a:extLst>
              <a:ext uri="{FF2B5EF4-FFF2-40B4-BE49-F238E27FC236}">
                <a16:creationId xmlns:a16="http://schemas.microsoft.com/office/drawing/2014/main" id="{518737D7-4D59-4C85-9022-B14074F079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B3053E-3E3A-43C1-ABED-316A292A9916}"/>
              </a:ext>
            </a:extLst>
          </p:cNvPr>
          <p:cNvSpPr>
            <a:spLocks noGrp="1"/>
          </p:cNvSpPr>
          <p:nvPr>
            <p:ph type="sldNum" sz="quarter" idx="12"/>
          </p:nvPr>
        </p:nvSpPr>
        <p:spPr/>
        <p:txBody>
          <a:bodyPr/>
          <a:lstStyle/>
          <a:p>
            <a:fld id="{FF6CE7FD-0E81-47BC-A483-24175260968C}" type="slidenum">
              <a:rPr lang="en-US" smtClean="0"/>
              <a:t>‹#›</a:t>
            </a:fld>
            <a:endParaRPr lang="en-US"/>
          </a:p>
        </p:txBody>
      </p:sp>
    </p:spTree>
    <p:extLst>
      <p:ext uri="{BB962C8B-B14F-4D97-AF65-F5344CB8AC3E}">
        <p14:creationId xmlns:p14="http://schemas.microsoft.com/office/powerpoint/2010/main" val="1647789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661115-44B0-4A51-AB0C-967DD5D826B9}"/>
              </a:ext>
            </a:extLst>
          </p:cNvPr>
          <p:cNvSpPr>
            <a:spLocks noGrp="1"/>
          </p:cNvSpPr>
          <p:nvPr>
            <p:ph type="dt" sz="half" idx="10"/>
          </p:nvPr>
        </p:nvSpPr>
        <p:spPr/>
        <p:txBody>
          <a:bodyPr/>
          <a:lstStyle/>
          <a:p>
            <a:fld id="{2B0BF456-29A5-4755-8A9E-4D19C37FE83E}" type="datetimeFigureOut">
              <a:rPr lang="en-US" smtClean="0"/>
              <a:t>8/22/2024</a:t>
            </a:fld>
            <a:endParaRPr lang="en-US"/>
          </a:p>
        </p:txBody>
      </p:sp>
      <p:sp>
        <p:nvSpPr>
          <p:cNvPr id="3" name="Footer Placeholder 2">
            <a:extLst>
              <a:ext uri="{FF2B5EF4-FFF2-40B4-BE49-F238E27FC236}">
                <a16:creationId xmlns:a16="http://schemas.microsoft.com/office/drawing/2014/main" id="{4D1FC49F-5D74-4E05-890B-4FC40E3D71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683970-C33D-43F3-8C20-E9F0B460180D}"/>
              </a:ext>
            </a:extLst>
          </p:cNvPr>
          <p:cNvSpPr>
            <a:spLocks noGrp="1"/>
          </p:cNvSpPr>
          <p:nvPr>
            <p:ph type="sldNum" sz="quarter" idx="12"/>
          </p:nvPr>
        </p:nvSpPr>
        <p:spPr/>
        <p:txBody>
          <a:bodyPr/>
          <a:lstStyle/>
          <a:p>
            <a:fld id="{FF6CE7FD-0E81-47BC-A483-24175260968C}" type="slidenum">
              <a:rPr lang="en-US" smtClean="0"/>
              <a:t>‹#›</a:t>
            </a:fld>
            <a:endParaRPr lang="en-US"/>
          </a:p>
        </p:txBody>
      </p:sp>
    </p:spTree>
    <p:extLst>
      <p:ext uri="{BB962C8B-B14F-4D97-AF65-F5344CB8AC3E}">
        <p14:creationId xmlns:p14="http://schemas.microsoft.com/office/powerpoint/2010/main" val="2979756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FEB0-B898-4137-BD56-62EDD757D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1D7657-8811-47CC-9146-DF230E0D6C5B}"/>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B126B0-17A4-4989-B6C7-910AA2347A63}"/>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EE9F50-9403-47E9-97C7-2A3995D77632}"/>
              </a:ext>
            </a:extLst>
          </p:cNvPr>
          <p:cNvSpPr>
            <a:spLocks noGrp="1"/>
          </p:cNvSpPr>
          <p:nvPr>
            <p:ph type="dt" sz="half" idx="10"/>
          </p:nvPr>
        </p:nvSpPr>
        <p:spPr/>
        <p:txBody>
          <a:bodyPr/>
          <a:lstStyle/>
          <a:p>
            <a:fld id="{2B0BF456-29A5-4755-8A9E-4D19C37FE83E}" type="datetimeFigureOut">
              <a:rPr lang="en-US" smtClean="0"/>
              <a:t>8/22/2024</a:t>
            </a:fld>
            <a:endParaRPr lang="en-US"/>
          </a:p>
        </p:txBody>
      </p:sp>
      <p:sp>
        <p:nvSpPr>
          <p:cNvPr id="6" name="Footer Placeholder 5">
            <a:extLst>
              <a:ext uri="{FF2B5EF4-FFF2-40B4-BE49-F238E27FC236}">
                <a16:creationId xmlns:a16="http://schemas.microsoft.com/office/drawing/2014/main" id="{19C397AB-4B57-4520-8FBF-6C4E57A6F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A59F4-6E7D-45A5-A86F-B3C70E5C7965}"/>
              </a:ext>
            </a:extLst>
          </p:cNvPr>
          <p:cNvSpPr>
            <a:spLocks noGrp="1"/>
          </p:cNvSpPr>
          <p:nvPr>
            <p:ph type="sldNum" sz="quarter" idx="12"/>
          </p:nvPr>
        </p:nvSpPr>
        <p:spPr/>
        <p:txBody>
          <a:bodyPr/>
          <a:lstStyle/>
          <a:p>
            <a:fld id="{FF6CE7FD-0E81-47BC-A483-24175260968C}" type="slidenum">
              <a:rPr lang="en-US" smtClean="0"/>
              <a:t>‹#›</a:t>
            </a:fld>
            <a:endParaRPr lang="en-US"/>
          </a:p>
        </p:txBody>
      </p:sp>
    </p:spTree>
    <p:extLst>
      <p:ext uri="{BB962C8B-B14F-4D97-AF65-F5344CB8AC3E}">
        <p14:creationId xmlns:p14="http://schemas.microsoft.com/office/powerpoint/2010/main" val="376860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83E4-F512-6EBB-0AED-DEE550C5B5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DDE71-EA7A-3223-01E6-C0E64F3181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578E9-96B3-1257-536A-9BAF7DFA0EC9}"/>
              </a:ext>
            </a:extLst>
          </p:cNvPr>
          <p:cNvSpPr>
            <a:spLocks noGrp="1"/>
          </p:cNvSpPr>
          <p:nvPr>
            <p:ph type="dt" sz="half" idx="10"/>
          </p:nvPr>
        </p:nvSpPr>
        <p:spPr/>
        <p:txBody>
          <a:bodyPr/>
          <a:lstStyle/>
          <a:p>
            <a:fld id="{286237B2-5A8F-488E-828F-7ED8567EAC04}" type="datetimeFigureOut">
              <a:rPr lang="en-US" smtClean="0"/>
              <a:t>8/22/2024</a:t>
            </a:fld>
            <a:endParaRPr lang="en-US"/>
          </a:p>
        </p:txBody>
      </p:sp>
      <p:sp>
        <p:nvSpPr>
          <p:cNvPr id="5" name="Footer Placeholder 4">
            <a:extLst>
              <a:ext uri="{FF2B5EF4-FFF2-40B4-BE49-F238E27FC236}">
                <a16:creationId xmlns:a16="http://schemas.microsoft.com/office/drawing/2014/main" id="{1139C77D-90C1-0375-3C61-50D8652C0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A6991-987C-3534-9A7C-521D1FF1B337}"/>
              </a:ext>
            </a:extLst>
          </p:cNvPr>
          <p:cNvSpPr>
            <a:spLocks noGrp="1"/>
          </p:cNvSpPr>
          <p:nvPr>
            <p:ph type="sldNum" sz="quarter" idx="12"/>
          </p:nvPr>
        </p:nvSpPr>
        <p:spPr/>
        <p:txBody>
          <a:bodyPr/>
          <a:lstStyle/>
          <a:p>
            <a:fld id="{FB5B65FD-760D-47EC-99D3-6A1C49AC2F0F}" type="slidenum">
              <a:rPr lang="en-US" smtClean="0"/>
              <a:t>‹#›</a:t>
            </a:fld>
            <a:endParaRPr lang="en-US"/>
          </a:p>
        </p:txBody>
      </p:sp>
    </p:spTree>
    <p:extLst>
      <p:ext uri="{BB962C8B-B14F-4D97-AF65-F5344CB8AC3E}">
        <p14:creationId xmlns:p14="http://schemas.microsoft.com/office/powerpoint/2010/main" val="1783181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8B19-C33A-4CAF-8E43-12657FBDC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E72648-5EE9-431A-A3F4-A278B0522626}"/>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6710720-0B37-44BE-A5AD-3E5C89383F4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4AB33D-4A14-4C5A-B97C-3B0750882A99}"/>
              </a:ext>
            </a:extLst>
          </p:cNvPr>
          <p:cNvSpPr>
            <a:spLocks noGrp="1"/>
          </p:cNvSpPr>
          <p:nvPr>
            <p:ph type="dt" sz="half" idx="10"/>
          </p:nvPr>
        </p:nvSpPr>
        <p:spPr/>
        <p:txBody>
          <a:bodyPr/>
          <a:lstStyle/>
          <a:p>
            <a:fld id="{2B0BF456-29A5-4755-8A9E-4D19C37FE83E}" type="datetimeFigureOut">
              <a:rPr lang="en-US" smtClean="0"/>
              <a:t>8/22/2024</a:t>
            </a:fld>
            <a:endParaRPr lang="en-US"/>
          </a:p>
        </p:txBody>
      </p:sp>
      <p:sp>
        <p:nvSpPr>
          <p:cNvPr id="6" name="Footer Placeholder 5">
            <a:extLst>
              <a:ext uri="{FF2B5EF4-FFF2-40B4-BE49-F238E27FC236}">
                <a16:creationId xmlns:a16="http://schemas.microsoft.com/office/drawing/2014/main" id="{03F0C8DB-CFC0-4FC7-80B3-00F559754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D9A5D2-BA43-4DE2-8A16-83679CF170D2}"/>
              </a:ext>
            </a:extLst>
          </p:cNvPr>
          <p:cNvSpPr>
            <a:spLocks noGrp="1"/>
          </p:cNvSpPr>
          <p:nvPr>
            <p:ph type="sldNum" sz="quarter" idx="12"/>
          </p:nvPr>
        </p:nvSpPr>
        <p:spPr/>
        <p:txBody>
          <a:bodyPr/>
          <a:lstStyle/>
          <a:p>
            <a:fld id="{FF6CE7FD-0E81-47BC-A483-24175260968C}" type="slidenum">
              <a:rPr lang="en-US" smtClean="0"/>
              <a:t>‹#›</a:t>
            </a:fld>
            <a:endParaRPr lang="en-US"/>
          </a:p>
        </p:txBody>
      </p:sp>
    </p:spTree>
    <p:extLst>
      <p:ext uri="{BB962C8B-B14F-4D97-AF65-F5344CB8AC3E}">
        <p14:creationId xmlns:p14="http://schemas.microsoft.com/office/powerpoint/2010/main" val="3703212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BEA49-0647-4A99-8104-0EBDB94E08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839441-A689-43C7-B898-C5A2EC1A3E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D62E3-DDD3-4FFA-8F55-09AEF6DF9247}"/>
              </a:ext>
            </a:extLst>
          </p:cNvPr>
          <p:cNvSpPr>
            <a:spLocks noGrp="1"/>
          </p:cNvSpPr>
          <p:nvPr>
            <p:ph type="dt" sz="half" idx="10"/>
          </p:nvPr>
        </p:nvSpPr>
        <p:spPr/>
        <p:txBody>
          <a:bodyPr/>
          <a:lstStyle/>
          <a:p>
            <a:fld id="{2B0BF456-29A5-4755-8A9E-4D19C37FE83E}" type="datetimeFigureOut">
              <a:rPr lang="en-US" smtClean="0"/>
              <a:t>8/22/2024</a:t>
            </a:fld>
            <a:endParaRPr lang="en-US"/>
          </a:p>
        </p:txBody>
      </p:sp>
      <p:sp>
        <p:nvSpPr>
          <p:cNvPr id="5" name="Footer Placeholder 4">
            <a:extLst>
              <a:ext uri="{FF2B5EF4-FFF2-40B4-BE49-F238E27FC236}">
                <a16:creationId xmlns:a16="http://schemas.microsoft.com/office/drawing/2014/main" id="{DB2B9B5A-D24B-4B8A-BE2A-3956C53E1B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CDD11-B5BD-42F0-BE85-AC9A76CF65BE}"/>
              </a:ext>
            </a:extLst>
          </p:cNvPr>
          <p:cNvSpPr>
            <a:spLocks noGrp="1"/>
          </p:cNvSpPr>
          <p:nvPr>
            <p:ph type="sldNum" sz="quarter" idx="12"/>
          </p:nvPr>
        </p:nvSpPr>
        <p:spPr/>
        <p:txBody>
          <a:bodyPr/>
          <a:lstStyle/>
          <a:p>
            <a:fld id="{FF6CE7FD-0E81-47BC-A483-24175260968C}" type="slidenum">
              <a:rPr lang="en-US" smtClean="0"/>
              <a:t>‹#›</a:t>
            </a:fld>
            <a:endParaRPr lang="en-US"/>
          </a:p>
        </p:txBody>
      </p:sp>
    </p:spTree>
    <p:extLst>
      <p:ext uri="{BB962C8B-B14F-4D97-AF65-F5344CB8AC3E}">
        <p14:creationId xmlns:p14="http://schemas.microsoft.com/office/powerpoint/2010/main" val="1883322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5FCEDC-5DE8-444B-B121-A24C953BFBD9}"/>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978439-4DD9-4612-BEBE-0010B37D1F37}"/>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4C527-24D9-4958-864D-2C5D4490F00F}"/>
              </a:ext>
            </a:extLst>
          </p:cNvPr>
          <p:cNvSpPr>
            <a:spLocks noGrp="1"/>
          </p:cNvSpPr>
          <p:nvPr>
            <p:ph type="dt" sz="half" idx="10"/>
          </p:nvPr>
        </p:nvSpPr>
        <p:spPr/>
        <p:txBody>
          <a:bodyPr/>
          <a:lstStyle/>
          <a:p>
            <a:fld id="{2B0BF456-29A5-4755-8A9E-4D19C37FE83E}" type="datetimeFigureOut">
              <a:rPr lang="en-US" smtClean="0"/>
              <a:t>8/22/2024</a:t>
            </a:fld>
            <a:endParaRPr lang="en-US"/>
          </a:p>
        </p:txBody>
      </p:sp>
      <p:sp>
        <p:nvSpPr>
          <p:cNvPr id="5" name="Footer Placeholder 4">
            <a:extLst>
              <a:ext uri="{FF2B5EF4-FFF2-40B4-BE49-F238E27FC236}">
                <a16:creationId xmlns:a16="http://schemas.microsoft.com/office/drawing/2014/main" id="{B4E0F026-E5B3-4C6A-A19F-B1ADAA885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919D8-F784-4BD7-B2B9-8D760CF12375}"/>
              </a:ext>
            </a:extLst>
          </p:cNvPr>
          <p:cNvSpPr>
            <a:spLocks noGrp="1"/>
          </p:cNvSpPr>
          <p:nvPr>
            <p:ph type="sldNum" sz="quarter" idx="12"/>
          </p:nvPr>
        </p:nvSpPr>
        <p:spPr/>
        <p:txBody>
          <a:bodyPr/>
          <a:lstStyle/>
          <a:p>
            <a:fld id="{FF6CE7FD-0E81-47BC-A483-24175260968C}" type="slidenum">
              <a:rPr lang="en-US" smtClean="0"/>
              <a:t>‹#›</a:t>
            </a:fld>
            <a:endParaRPr lang="en-US"/>
          </a:p>
        </p:txBody>
      </p:sp>
    </p:spTree>
    <p:extLst>
      <p:ext uri="{BB962C8B-B14F-4D97-AF65-F5344CB8AC3E}">
        <p14:creationId xmlns:p14="http://schemas.microsoft.com/office/powerpoint/2010/main" val="35523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D800-902C-6039-BD05-65379609C7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EC186-DC88-18AC-274C-78014CAA5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7028C4-ED78-A4F0-5FE6-20898AFD75D9}"/>
              </a:ext>
            </a:extLst>
          </p:cNvPr>
          <p:cNvSpPr>
            <a:spLocks noGrp="1"/>
          </p:cNvSpPr>
          <p:nvPr>
            <p:ph type="dt" sz="half" idx="10"/>
          </p:nvPr>
        </p:nvSpPr>
        <p:spPr/>
        <p:txBody>
          <a:bodyPr/>
          <a:lstStyle/>
          <a:p>
            <a:fld id="{286237B2-5A8F-488E-828F-7ED8567EAC04}" type="datetimeFigureOut">
              <a:rPr lang="en-US" smtClean="0"/>
              <a:t>8/22/2024</a:t>
            </a:fld>
            <a:endParaRPr lang="en-US"/>
          </a:p>
        </p:txBody>
      </p:sp>
      <p:sp>
        <p:nvSpPr>
          <p:cNvPr id="5" name="Footer Placeholder 4">
            <a:extLst>
              <a:ext uri="{FF2B5EF4-FFF2-40B4-BE49-F238E27FC236}">
                <a16:creationId xmlns:a16="http://schemas.microsoft.com/office/drawing/2014/main" id="{DF8D5F04-4154-DFA4-AA29-378D717A9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265CB-7F4A-DF81-1B4F-69E2CD3177EA}"/>
              </a:ext>
            </a:extLst>
          </p:cNvPr>
          <p:cNvSpPr>
            <a:spLocks noGrp="1"/>
          </p:cNvSpPr>
          <p:nvPr>
            <p:ph type="sldNum" sz="quarter" idx="12"/>
          </p:nvPr>
        </p:nvSpPr>
        <p:spPr/>
        <p:txBody>
          <a:bodyPr/>
          <a:lstStyle/>
          <a:p>
            <a:fld id="{FB5B65FD-760D-47EC-99D3-6A1C49AC2F0F}" type="slidenum">
              <a:rPr lang="en-US" smtClean="0"/>
              <a:t>‹#›</a:t>
            </a:fld>
            <a:endParaRPr lang="en-US"/>
          </a:p>
        </p:txBody>
      </p:sp>
    </p:spTree>
    <p:extLst>
      <p:ext uri="{BB962C8B-B14F-4D97-AF65-F5344CB8AC3E}">
        <p14:creationId xmlns:p14="http://schemas.microsoft.com/office/powerpoint/2010/main" val="6187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95FF-22F5-9436-C602-FC774AA49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F66C98-39CD-3C59-C0F9-8E2D16F1C7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0F7B1-3901-AAD4-88A7-517B8812B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E8EDF6-6F9F-D1A3-D35F-49E27A68584C}"/>
              </a:ext>
            </a:extLst>
          </p:cNvPr>
          <p:cNvSpPr>
            <a:spLocks noGrp="1"/>
          </p:cNvSpPr>
          <p:nvPr>
            <p:ph type="dt" sz="half" idx="10"/>
          </p:nvPr>
        </p:nvSpPr>
        <p:spPr/>
        <p:txBody>
          <a:bodyPr/>
          <a:lstStyle/>
          <a:p>
            <a:fld id="{286237B2-5A8F-488E-828F-7ED8567EAC04}" type="datetimeFigureOut">
              <a:rPr lang="en-US" smtClean="0"/>
              <a:t>8/22/2024</a:t>
            </a:fld>
            <a:endParaRPr lang="en-US"/>
          </a:p>
        </p:txBody>
      </p:sp>
      <p:sp>
        <p:nvSpPr>
          <p:cNvPr id="6" name="Footer Placeholder 5">
            <a:extLst>
              <a:ext uri="{FF2B5EF4-FFF2-40B4-BE49-F238E27FC236}">
                <a16:creationId xmlns:a16="http://schemas.microsoft.com/office/drawing/2014/main" id="{37A6B67D-0AFC-B22E-0141-907A2D8AF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354579-5A6E-8208-78AA-3327ED0C284B}"/>
              </a:ext>
            </a:extLst>
          </p:cNvPr>
          <p:cNvSpPr>
            <a:spLocks noGrp="1"/>
          </p:cNvSpPr>
          <p:nvPr>
            <p:ph type="sldNum" sz="quarter" idx="12"/>
          </p:nvPr>
        </p:nvSpPr>
        <p:spPr/>
        <p:txBody>
          <a:bodyPr/>
          <a:lstStyle/>
          <a:p>
            <a:fld id="{FB5B65FD-760D-47EC-99D3-6A1C49AC2F0F}" type="slidenum">
              <a:rPr lang="en-US" smtClean="0"/>
              <a:t>‹#›</a:t>
            </a:fld>
            <a:endParaRPr lang="en-US"/>
          </a:p>
        </p:txBody>
      </p:sp>
    </p:spTree>
    <p:extLst>
      <p:ext uri="{BB962C8B-B14F-4D97-AF65-F5344CB8AC3E}">
        <p14:creationId xmlns:p14="http://schemas.microsoft.com/office/powerpoint/2010/main" val="278584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EED8-4B67-C649-0D11-FE8D5CD4BE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779A7A-187A-A9BD-792E-3712F51BBD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E17D28-95A5-97F0-E1CE-EED3FACCDC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391B9B-0900-9AD0-E679-8F262026FA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7BE96-EF01-0858-5526-027377B9F4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C518-F336-6812-FF63-910D185F44A5}"/>
              </a:ext>
            </a:extLst>
          </p:cNvPr>
          <p:cNvSpPr>
            <a:spLocks noGrp="1"/>
          </p:cNvSpPr>
          <p:nvPr>
            <p:ph type="dt" sz="half" idx="10"/>
          </p:nvPr>
        </p:nvSpPr>
        <p:spPr/>
        <p:txBody>
          <a:bodyPr/>
          <a:lstStyle/>
          <a:p>
            <a:fld id="{286237B2-5A8F-488E-828F-7ED8567EAC04}" type="datetimeFigureOut">
              <a:rPr lang="en-US" smtClean="0"/>
              <a:t>8/22/2024</a:t>
            </a:fld>
            <a:endParaRPr lang="en-US"/>
          </a:p>
        </p:txBody>
      </p:sp>
      <p:sp>
        <p:nvSpPr>
          <p:cNvPr id="8" name="Footer Placeholder 7">
            <a:extLst>
              <a:ext uri="{FF2B5EF4-FFF2-40B4-BE49-F238E27FC236}">
                <a16:creationId xmlns:a16="http://schemas.microsoft.com/office/drawing/2014/main" id="{6F2E7208-2327-744B-29BC-5BAACB4F89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7EC402-480F-A959-A144-C5EBCB2CDF0F}"/>
              </a:ext>
            </a:extLst>
          </p:cNvPr>
          <p:cNvSpPr>
            <a:spLocks noGrp="1"/>
          </p:cNvSpPr>
          <p:nvPr>
            <p:ph type="sldNum" sz="quarter" idx="12"/>
          </p:nvPr>
        </p:nvSpPr>
        <p:spPr/>
        <p:txBody>
          <a:bodyPr/>
          <a:lstStyle/>
          <a:p>
            <a:fld id="{FB5B65FD-760D-47EC-99D3-6A1C49AC2F0F}" type="slidenum">
              <a:rPr lang="en-US" smtClean="0"/>
              <a:t>‹#›</a:t>
            </a:fld>
            <a:endParaRPr lang="en-US"/>
          </a:p>
        </p:txBody>
      </p:sp>
    </p:spTree>
    <p:extLst>
      <p:ext uri="{BB962C8B-B14F-4D97-AF65-F5344CB8AC3E}">
        <p14:creationId xmlns:p14="http://schemas.microsoft.com/office/powerpoint/2010/main" val="106320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CB84-58E6-F4D5-1E85-3AB7E667DF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71FE37-D437-DFFD-A101-4C42A6E15077}"/>
              </a:ext>
            </a:extLst>
          </p:cNvPr>
          <p:cNvSpPr>
            <a:spLocks noGrp="1"/>
          </p:cNvSpPr>
          <p:nvPr>
            <p:ph type="dt" sz="half" idx="10"/>
          </p:nvPr>
        </p:nvSpPr>
        <p:spPr/>
        <p:txBody>
          <a:bodyPr/>
          <a:lstStyle/>
          <a:p>
            <a:fld id="{286237B2-5A8F-488E-828F-7ED8567EAC04}" type="datetimeFigureOut">
              <a:rPr lang="en-US" smtClean="0"/>
              <a:t>8/22/2024</a:t>
            </a:fld>
            <a:endParaRPr lang="en-US"/>
          </a:p>
        </p:txBody>
      </p:sp>
      <p:sp>
        <p:nvSpPr>
          <p:cNvPr id="4" name="Footer Placeholder 3">
            <a:extLst>
              <a:ext uri="{FF2B5EF4-FFF2-40B4-BE49-F238E27FC236}">
                <a16:creationId xmlns:a16="http://schemas.microsoft.com/office/drawing/2014/main" id="{90839ACB-9124-99D6-1E35-3DCB06EA70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BAA31F-2A90-F7B0-2895-5587A26B2033}"/>
              </a:ext>
            </a:extLst>
          </p:cNvPr>
          <p:cNvSpPr>
            <a:spLocks noGrp="1"/>
          </p:cNvSpPr>
          <p:nvPr>
            <p:ph type="sldNum" sz="quarter" idx="12"/>
          </p:nvPr>
        </p:nvSpPr>
        <p:spPr/>
        <p:txBody>
          <a:bodyPr/>
          <a:lstStyle/>
          <a:p>
            <a:fld id="{FB5B65FD-760D-47EC-99D3-6A1C49AC2F0F}" type="slidenum">
              <a:rPr lang="en-US" smtClean="0"/>
              <a:t>‹#›</a:t>
            </a:fld>
            <a:endParaRPr lang="en-US"/>
          </a:p>
        </p:txBody>
      </p:sp>
    </p:spTree>
    <p:extLst>
      <p:ext uri="{BB962C8B-B14F-4D97-AF65-F5344CB8AC3E}">
        <p14:creationId xmlns:p14="http://schemas.microsoft.com/office/powerpoint/2010/main" val="428263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BF4C8C-6ABD-3901-B805-DD9A727342E7}"/>
              </a:ext>
            </a:extLst>
          </p:cNvPr>
          <p:cNvSpPr>
            <a:spLocks noGrp="1"/>
          </p:cNvSpPr>
          <p:nvPr>
            <p:ph type="dt" sz="half" idx="10"/>
          </p:nvPr>
        </p:nvSpPr>
        <p:spPr/>
        <p:txBody>
          <a:bodyPr/>
          <a:lstStyle/>
          <a:p>
            <a:fld id="{286237B2-5A8F-488E-828F-7ED8567EAC04}" type="datetimeFigureOut">
              <a:rPr lang="en-US" smtClean="0"/>
              <a:t>8/22/2024</a:t>
            </a:fld>
            <a:endParaRPr lang="en-US"/>
          </a:p>
        </p:txBody>
      </p:sp>
      <p:sp>
        <p:nvSpPr>
          <p:cNvPr id="3" name="Footer Placeholder 2">
            <a:extLst>
              <a:ext uri="{FF2B5EF4-FFF2-40B4-BE49-F238E27FC236}">
                <a16:creationId xmlns:a16="http://schemas.microsoft.com/office/drawing/2014/main" id="{BD78EA59-2FBB-F0B6-8C21-B3A8D78F86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041D08-4B6F-EA58-15AB-01FF787EF0BF}"/>
              </a:ext>
            </a:extLst>
          </p:cNvPr>
          <p:cNvSpPr>
            <a:spLocks noGrp="1"/>
          </p:cNvSpPr>
          <p:nvPr>
            <p:ph type="sldNum" sz="quarter" idx="12"/>
          </p:nvPr>
        </p:nvSpPr>
        <p:spPr/>
        <p:txBody>
          <a:bodyPr/>
          <a:lstStyle/>
          <a:p>
            <a:fld id="{FB5B65FD-760D-47EC-99D3-6A1C49AC2F0F}" type="slidenum">
              <a:rPr lang="en-US" smtClean="0"/>
              <a:t>‹#›</a:t>
            </a:fld>
            <a:endParaRPr lang="en-US"/>
          </a:p>
        </p:txBody>
      </p:sp>
    </p:spTree>
    <p:extLst>
      <p:ext uri="{BB962C8B-B14F-4D97-AF65-F5344CB8AC3E}">
        <p14:creationId xmlns:p14="http://schemas.microsoft.com/office/powerpoint/2010/main" val="41442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95D3-7571-CD67-D478-E7589A13AA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B14D1-E158-1931-2B91-FE52892EAC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1FB2C0-F848-29B3-7875-B846E5591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B2652E-7D61-536C-EEFC-BDC79BDB0FDD}"/>
              </a:ext>
            </a:extLst>
          </p:cNvPr>
          <p:cNvSpPr>
            <a:spLocks noGrp="1"/>
          </p:cNvSpPr>
          <p:nvPr>
            <p:ph type="dt" sz="half" idx="10"/>
          </p:nvPr>
        </p:nvSpPr>
        <p:spPr/>
        <p:txBody>
          <a:bodyPr/>
          <a:lstStyle/>
          <a:p>
            <a:fld id="{286237B2-5A8F-488E-828F-7ED8567EAC04}" type="datetimeFigureOut">
              <a:rPr lang="en-US" smtClean="0"/>
              <a:t>8/22/2024</a:t>
            </a:fld>
            <a:endParaRPr lang="en-US"/>
          </a:p>
        </p:txBody>
      </p:sp>
      <p:sp>
        <p:nvSpPr>
          <p:cNvPr id="6" name="Footer Placeholder 5">
            <a:extLst>
              <a:ext uri="{FF2B5EF4-FFF2-40B4-BE49-F238E27FC236}">
                <a16:creationId xmlns:a16="http://schemas.microsoft.com/office/drawing/2014/main" id="{E88BF98C-4C05-676D-7FE5-7CF162CE54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DC10D-37C5-FBF6-29DB-13717B33D0B9}"/>
              </a:ext>
            </a:extLst>
          </p:cNvPr>
          <p:cNvSpPr>
            <a:spLocks noGrp="1"/>
          </p:cNvSpPr>
          <p:nvPr>
            <p:ph type="sldNum" sz="quarter" idx="12"/>
          </p:nvPr>
        </p:nvSpPr>
        <p:spPr/>
        <p:txBody>
          <a:bodyPr/>
          <a:lstStyle/>
          <a:p>
            <a:fld id="{FB5B65FD-760D-47EC-99D3-6A1C49AC2F0F}" type="slidenum">
              <a:rPr lang="en-US" smtClean="0"/>
              <a:t>‹#›</a:t>
            </a:fld>
            <a:endParaRPr lang="en-US"/>
          </a:p>
        </p:txBody>
      </p:sp>
    </p:spTree>
    <p:extLst>
      <p:ext uri="{BB962C8B-B14F-4D97-AF65-F5344CB8AC3E}">
        <p14:creationId xmlns:p14="http://schemas.microsoft.com/office/powerpoint/2010/main" val="150243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99961-5447-11CC-D8B8-A0A380359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53811A-2D6A-CD7F-B640-FA78227E72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DAD741-61B7-CDD1-CB62-613066D2EA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9E573-D393-75E6-AFF3-682033CAB553}"/>
              </a:ext>
            </a:extLst>
          </p:cNvPr>
          <p:cNvSpPr>
            <a:spLocks noGrp="1"/>
          </p:cNvSpPr>
          <p:nvPr>
            <p:ph type="dt" sz="half" idx="10"/>
          </p:nvPr>
        </p:nvSpPr>
        <p:spPr/>
        <p:txBody>
          <a:bodyPr/>
          <a:lstStyle/>
          <a:p>
            <a:fld id="{286237B2-5A8F-488E-828F-7ED8567EAC04}" type="datetimeFigureOut">
              <a:rPr lang="en-US" smtClean="0"/>
              <a:t>8/22/2024</a:t>
            </a:fld>
            <a:endParaRPr lang="en-US"/>
          </a:p>
        </p:txBody>
      </p:sp>
      <p:sp>
        <p:nvSpPr>
          <p:cNvPr id="6" name="Footer Placeholder 5">
            <a:extLst>
              <a:ext uri="{FF2B5EF4-FFF2-40B4-BE49-F238E27FC236}">
                <a16:creationId xmlns:a16="http://schemas.microsoft.com/office/drawing/2014/main" id="{931B3A7B-4199-6B97-0381-BC04387BD5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1BF76F-6493-B577-52A7-E5BE443571D4}"/>
              </a:ext>
            </a:extLst>
          </p:cNvPr>
          <p:cNvSpPr>
            <a:spLocks noGrp="1"/>
          </p:cNvSpPr>
          <p:nvPr>
            <p:ph type="sldNum" sz="quarter" idx="12"/>
          </p:nvPr>
        </p:nvSpPr>
        <p:spPr/>
        <p:txBody>
          <a:bodyPr/>
          <a:lstStyle/>
          <a:p>
            <a:fld id="{FB5B65FD-760D-47EC-99D3-6A1C49AC2F0F}" type="slidenum">
              <a:rPr lang="en-US" smtClean="0"/>
              <a:t>‹#›</a:t>
            </a:fld>
            <a:endParaRPr lang="en-US"/>
          </a:p>
        </p:txBody>
      </p:sp>
    </p:spTree>
    <p:extLst>
      <p:ext uri="{BB962C8B-B14F-4D97-AF65-F5344CB8AC3E}">
        <p14:creationId xmlns:p14="http://schemas.microsoft.com/office/powerpoint/2010/main" val="413183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8ABA82-9764-11B8-B048-7625BFEB5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7DA6A9-3055-6814-238F-5E6882607C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CAC04-3340-0984-2DB2-C3C0D48AB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237B2-5A8F-488E-828F-7ED8567EAC04}" type="datetimeFigureOut">
              <a:rPr lang="en-US" smtClean="0"/>
              <a:t>8/22/2024</a:t>
            </a:fld>
            <a:endParaRPr lang="en-US"/>
          </a:p>
        </p:txBody>
      </p:sp>
      <p:sp>
        <p:nvSpPr>
          <p:cNvPr id="5" name="Footer Placeholder 4">
            <a:extLst>
              <a:ext uri="{FF2B5EF4-FFF2-40B4-BE49-F238E27FC236}">
                <a16:creationId xmlns:a16="http://schemas.microsoft.com/office/drawing/2014/main" id="{798B2BD9-7101-EE69-4DB8-4A9D593FB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82B1DD-8CB6-F3ED-EA5B-38E6AE1CFE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B65FD-760D-47EC-99D3-6A1C49AC2F0F}" type="slidenum">
              <a:rPr lang="en-US" smtClean="0"/>
              <a:t>‹#›</a:t>
            </a:fld>
            <a:endParaRPr lang="en-US"/>
          </a:p>
        </p:txBody>
      </p:sp>
    </p:spTree>
    <p:extLst>
      <p:ext uri="{BB962C8B-B14F-4D97-AF65-F5344CB8AC3E}">
        <p14:creationId xmlns:p14="http://schemas.microsoft.com/office/powerpoint/2010/main" val="3047279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EBF1A4-A7FB-40C7-80B8-73B40E306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3E3D8D-86C7-4BA3-9DFD-7C7B096FDF9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863A7-7013-4060-A09A-3EE8FB5F9C4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BF456-29A5-4755-8A9E-4D19C37FE83E}" type="datetimeFigureOut">
              <a:rPr lang="en-US" smtClean="0"/>
              <a:t>8/22/2024</a:t>
            </a:fld>
            <a:endParaRPr lang="en-US"/>
          </a:p>
        </p:txBody>
      </p:sp>
      <p:sp>
        <p:nvSpPr>
          <p:cNvPr id="5" name="Footer Placeholder 4">
            <a:extLst>
              <a:ext uri="{FF2B5EF4-FFF2-40B4-BE49-F238E27FC236}">
                <a16:creationId xmlns:a16="http://schemas.microsoft.com/office/drawing/2014/main" id="{4C02C371-5C49-4F66-B935-6ACECBC64A7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5512D3-6D53-4DED-9A53-040FC4BBC26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CE7FD-0E81-47BC-A483-24175260968C}" type="slidenum">
              <a:rPr lang="en-US" smtClean="0"/>
              <a:t>‹#›</a:t>
            </a:fld>
            <a:endParaRPr lang="en-US"/>
          </a:p>
        </p:txBody>
      </p:sp>
    </p:spTree>
    <p:extLst>
      <p:ext uri="{BB962C8B-B14F-4D97-AF65-F5344CB8AC3E}">
        <p14:creationId xmlns:p14="http://schemas.microsoft.com/office/powerpoint/2010/main" val="1607193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preventiveservicestaskforce.org/uspstf/recommendation/screening-for-prediabetes-and-type-2-diabetes" TargetMode="External"/><Relationship Id="rId2" Type="http://schemas.openxmlformats.org/officeDocument/2006/relationships/hyperlink" Target="https://www.uspreventiveservicestaskforce.org/uspstf/recommendation/lung-cancer-screening" TargetMode="External"/><Relationship Id="rId1" Type="http://schemas.openxmlformats.org/officeDocument/2006/relationships/slideLayout" Target="../slideLayouts/slideLayout2.xml"/><Relationship Id="rId5" Type="http://schemas.openxmlformats.org/officeDocument/2006/relationships/hyperlink" Target="https://www.uspreventiveservicestaskforce.org/uspstf/recommendation/unhealthy-alcohol-use-in-adolescents-and-adults-screening-and-behavioral-counseling-interventions" TargetMode="External"/><Relationship Id="rId4" Type="http://schemas.openxmlformats.org/officeDocument/2006/relationships/hyperlink" Target="https://www.uspreventiveservicestaskforce.org/uspstf/recommendation/drug-use-illicit-screen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spreventiveservicestaskforce.org/uspstf/recommendation/healthy-diet-and-physical-activity-counseling-adults-with-high-risk-of-cvd" TargetMode="External"/><Relationship Id="rId2" Type="http://schemas.openxmlformats.org/officeDocument/2006/relationships/hyperlink" Target="https://www.uspreventiveservicestaskforce.org/uspstf/recommendation/unhealthy-alcohol-use-in-adolescents-and-adults-screening-and-behavioral-counseling-interventions" TargetMode="External"/><Relationship Id="rId1" Type="http://schemas.openxmlformats.org/officeDocument/2006/relationships/slideLayout" Target="../slideLayouts/slideLayout2.xml"/><Relationship Id="rId5" Type="http://schemas.openxmlformats.org/officeDocument/2006/relationships/hyperlink" Target="https://www.uspreventiveservicestaskforce.org/uspstf/recommendation/obesity-in-adults-interventions" TargetMode="External"/><Relationship Id="rId4" Type="http://schemas.openxmlformats.org/officeDocument/2006/relationships/hyperlink" Target="https://www.uspreventiveservicestaskforce.org/uspstf/recommendation/sexually-transmitted-infections-behavioral-counseli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uspreventiveservicestaskforce.org/uspstf/recommendation/statin-use-in-adults-preventive-medication" TargetMode="External"/><Relationship Id="rId2" Type="http://schemas.openxmlformats.org/officeDocument/2006/relationships/hyperlink" Target="https://www.uspreventiveservicestaskforce.org/uspstf/recommendation/falls-prevention-in-older-adults-interventio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spreventiveservicestaskforce.org/uspstf/recommendation/chlamydia-and-gonorrhea-screening" TargetMode="External"/><Relationship Id="rId2" Type="http://schemas.openxmlformats.org/officeDocument/2006/relationships/hyperlink" Target="https://www.uspreventiveservicestaskforce.org/uspstf/recommendation/breast-cancer-screening" TargetMode="External"/><Relationship Id="rId1" Type="http://schemas.openxmlformats.org/officeDocument/2006/relationships/slideLayout" Target="../slideLayouts/slideLayout2.xml"/><Relationship Id="rId5" Type="http://schemas.openxmlformats.org/officeDocument/2006/relationships/hyperlink" Target="https://www.uspreventiveservicestaskforce.org/uspstf/recommendation/brca-related-cancer-risk-assessment-genetic-counseling-and-genetic-testing" TargetMode="External"/><Relationship Id="rId4" Type="http://schemas.openxmlformats.org/officeDocument/2006/relationships/hyperlink" Target="https://www.uspreventiveservicestaskforce.org/uspstf/recommendation/osteoporosis-screenin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spreventiveservicestaskforce.org/uspstf/recommendation/hypertension-in-adults-screening" TargetMode="External"/><Relationship Id="rId2" Type="http://schemas.openxmlformats.org/officeDocument/2006/relationships/hyperlink" Target="https://www.uspreventiveservicestaskforce.org/uspstf/recommendation/colorectal-cancer-screening" TargetMode="External"/><Relationship Id="rId1" Type="http://schemas.openxmlformats.org/officeDocument/2006/relationships/slideLayout" Target="../slideLayouts/slideLayout2.xml"/><Relationship Id="rId6" Type="http://schemas.openxmlformats.org/officeDocument/2006/relationships/hyperlink" Target="https://www.uspreventiveservicestaskforce.org/uspstf/recommendation/prevention-of-human-immunodeficiency-virus-hiv-infection-pre-exposure-prophylaxis" TargetMode="External"/><Relationship Id="rId5" Type="http://schemas.openxmlformats.org/officeDocument/2006/relationships/hyperlink" Target="https://www.uspreventiveservicestaskforce.org/uspstf/recommendation/tobacco-use-in-adults-and-pregnant-women-counseling-and-interventions" TargetMode="External"/><Relationship Id="rId4" Type="http://schemas.openxmlformats.org/officeDocument/2006/relationships/hyperlink" Target="https://www.uspreventiveservicestaskforce.org/uspstf/recommendation/syphilis-infection-nonpregnant-adults-adolescents-screen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spreventiveservicestaskforce.org/uspstf/recommendation/screening-depression-suicide-risk-adults" TargetMode="External"/><Relationship Id="rId7" Type="http://schemas.openxmlformats.org/officeDocument/2006/relationships/hyperlink" Target="https://www.uspreventiveservicestaskforce.org/uspstf/recommendation/intimate-partner-violence-and-abuse-of-elderly-and-vulnerable-adults-screening" TargetMode="External"/><Relationship Id="rId2" Type="http://schemas.openxmlformats.org/officeDocument/2006/relationships/hyperlink" Target="https://www.uspreventiveservicestaskforce.org/uspstf/recommendation/abdominal-aortic-aneurysm-screening" TargetMode="External"/><Relationship Id="rId1" Type="http://schemas.openxmlformats.org/officeDocument/2006/relationships/slideLayout" Target="../slideLayouts/slideLayout2.xml"/><Relationship Id="rId6" Type="http://schemas.openxmlformats.org/officeDocument/2006/relationships/hyperlink" Target="https://www.uspreventiveservicestaskforce.org/uspstf/recommendation/latent-tuberculosis-infection-screening" TargetMode="External"/><Relationship Id="rId5" Type="http://schemas.openxmlformats.org/officeDocument/2006/relationships/hyperlink" Target="https://www.uspreventiveservicestaskforce.org/uspstf/recommendation/hepatitis-c-screening" TargetMode="External"/><Relationship Id="rId4" Type="http://schemas.openxmlformats.org/officeDocument/2006/relationships/hyperlink" Target="https://www.uspreventiveservicestaskforce.org/uspstf/recommendation/hepatitis-b-virus-infection-scree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FD0D60-DA82-9C31-E244-93B3A10BF85E}"/>
              </a:ext>
            </a:extLst>
          </p:cNvPr>
          <p:cNvSpPr>
            <a:spLocks noGrp="1"/>
          </p:cNvSpPr>
          <p:nvPr>
            <p:ph type="ctrTitle"/>
          </p:nvPr>
        </p:nvSpPr>
        <p:spPr>
          <a:xfrm>
            <a:off x="5297762" y="640080"/>
            <a:ext cx="6251110" cy="3566160"/>
          </a:xfrm>
        </p:spPr>
        <p:txBody>
          <a:bodyPr anchor="b">
            <a:normAutofit fontScale="90000"/>
          </a:bodyPr>
          <a:lstStyle/>
          <a:p>
            <a:pPr algn="l"/>
            <a:r>
              <a:rPr lang="en-US" sz="5000" dirty="0"/>
              <a:t>Preventive Healthcare for Older Adults in the Primary Care Setting: Opportunities and Pitfalls of the Medicare Annual Wellness Visit (AWV)</a:t>
            </a:r>
          </a:p>
        </p:txBody>
      </p:sp>
      <p:sp>
        <p:nvSpPr>
          <p:cNvPr id="3" name="Subtitle 2">
            <a:extLst>
              <a:ext uri="{FF2B5EF4-FFF2-40B4-BE49-F238E27FC236}">
                <a16:creationId xmlns:a16="http://schemas.microsoft.com/office/drawing/2014/main" id="{5FC7279E-9CE7-BD66-00C7-9431D786DEE4}"/>
              </a:ext>
            </a:extLst>
          </p:cNvPr>
          <p:cNvSpPr>
            <a:spLocks noGrp="1"/>
          </p:cNvSpPr>
          <p:nvPr>
            <p:ph type="subTitle" idx="1"/>
          </p:nvPr>
        </p:nvSpPr>
        <p:spPr>
          <a:xfrm>
            <a:off x="5297760" y="4636008"/>
            <a:ext cx="6251111" cy="1572768"/>
          </a:xfrm>
        </p:spPr>
        <p:txBody>
          <a:bodyPr>
            <a:noAutofit/>
          </a:bodyPr>
          <a:lstStyle/>
          <a:p>
            <a:pPr algn="l">
              <a:spcBef>
                <a:spcPts val="600"/>
              </a:spcBef>
            </a:pPr>
            <a:r>
              <a:rPr lang="en-US" sz="2000" dirty="0"/>
              <a:t>Derjung Mimi Tarn, MD, PhD</a:t>
            </a:r>
          </a:p>
          <a:p>
            <a:pPr algn="l">
              <a:spcBef>
                <a:spcPts val="600"/>
              </a:spcBef>
            </a:pPr>
            <a:r>
              <a:rPr lang="en-US" sz="2000" dirty="0"/>
              <a:t>Professor</a:t>
            </a:r>
          </a:p>
          <a:p>
            <a:pPr algn="l">
              <a:spcBef>
                <a:spcPts val="600"/>
              </a:spcBef>
            </a:pPr>
            <a:r>
              <a:rPr lang="en-US" sz="2000" dirty="0"/>
              <a:t>Department of Family Medicine</a:t>
            </a:r>
          </a:p>
          <a:p>
            <a:pPr algn="l">
              <a:spcBef>
                <a:spcPts val="600"/>
              </a:spcBef>
            </a:pPr>
            <a:r>
              <a:rPr lang="en-US" sz="2000" dirty="0"/>
              <a:t>David Geffen School of Medicine at UCLA</a:t>
            </a:r>
          </a:p>
          <a:p>
            <a:pPr algn="l">
              <a:spcBef>
                <a:spcPts val="600"/>
              </a:spcBef>
            </a:pPr>
            <a:r>
              <a:rPr lang="en-US" sz="2000" dirty="0"/>
              <a:t>August 23,2024</a:t>
            </a:r>
          </a:p>
        </p:txBody>
      </p:sp>
      <p:pic>
        <p:nvPicPr>
          <p:cNvPr id="5" name="Picture 4" descr="Two people holding each other's hands">
            <a:extLst>
              <a:ext uri="{FF2B5EF4-FFF2-40B4-BE49-F238E27FC236}">
                <a16:creationId xmlns:a16="http://schemas.microsoft.com/office/drawing/2014/main" id="{E522F901-0D6A-7038-0C1A-454B0822F685}"/>
              </a:ext>
            </a:extLst>
          </p:cNvPr>
          <p:cNvPicPr>
            <a:picLocks noChangeAspect="1"/>
          </p:cNvPicPr>
          <p:nvPr/>
        </p:nvPicPr>
        <p:blipFill>
          <a:blip r:embed="rId2"/>
          <a:srcRect l="24281" r="3038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26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873B4-2943-2E7A-B46B-6738CA18655C}"/>
              </a:ext>
            </a:extLst>
          </p:cNvPr>
          <p:cNvSpPr>
            <a:spLocks noGrp="1"/>
          </p:cNvSpPr>
          <p:nvPr>
            <p:ph type="title"/>
          </p:nvPr>
        </p:nvSpPr>
        <p:spPr>
          <a:xfrm>
            <a:off x="838200" y="365125"/>
            <a:ext cx="10515600" cy="1325563"/>
          </a:xfrm>
        </p:spPr>
        <p:txBody>
          <a:bodyPr>
            <a:normAutofit/>
          </a:bodyPr>
          <a:lstStyle/>
          <a:p>
            <a:r>
              <a:rPr lang="en-US" sz="4200"/>
              <a:t>Grade B USPSTF Recommendations for Adults </a:t>
            </a:r>
            <a:br>
              <a:rPr lang="en-US" sz="4200"/>
            </a:br>
            <a:r>
              <a:rPr lang="en-US" sz="4200"/>
              <a:t>≥ 65 (cont.)</a:t>
            </a:r>
          </a:p>
        </p:txBody>
      </p:sp>
      <p:sp>
        <p:nvSpPr>
          <p:cNvPr id="2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4667A137-E419-AC6C-82FD-6097DD04491F}"/>
              </a:ext>
            </a:extLst>
          </p:cNvPr>
          <p:cNvGraphicFramePr>
            <a:graphicFrameLocks noGrp="1"/>
          </p:cNvGraphicFramePr>
          <p:nvPr>
            <p:ph idx="1"/>
            <p:extLst>
              <p:ext uri="{D42A27DB-BD31-4B8C-83A1-F6EECF244321}">
                <p14:modId xmlns:p14="http://schemas.microsoft.com/office/powerpoint/2010/main" val="3841580761"/>
              </p:ext>
            </p:extLst>
          </p:nvPr>
        </p:nvGraphicFramePr>
        <p:xfrm>
          <a:off x="838200" y="2228583"/>
          <a:ext cx="10515602" cy="3947886"/>
        </p:xfrm>
        <a:graphic>
          <a:graphicData uri="http://schemas.openxmlformats.org/drawingml/2006/table">
            <a:tbl>
              <a:tblPr firstRow="1" bandRow="1">
                <a:tableStyleId>{5C22544A-7EE6-4342-B048-85BDC9FD1C3A}</a:tableStyleId>
              </a:tblPr>
              <a:tblGrid>
                <a:gridCol w="2797339">
                  <a:extLst>
                    <a:ext uri="{9D8B030D-6E8A-4147-A177-3AD203B41FA5}">
                      <a16:colId xmlns:a16="http://schemas.microsoft.com/office/drawing/2014/main" val="417749935"/>
                    </a:ext>
                  </a:extLst>
                </a:gridCol>
                <a:gridCol w="2015894">
                  <a:extLst>
                    <a:ext uri="{9D8B030D-6E8A-4147-A177-3AD203B41FA5}">
                      <a16:colId xmlns:a16="http://schemas.microsoft.com/office/drawing/2014/main" val="1342880281"/>
                    </a:ext>
                  </a:extLst>
                </a:gridCol>
                <a:gridCol w="3652956">
                  <a:extLst>
                    <a:ext uri="{9D8B030D-6E8A-4147-A177-3AD203B41FA5}">
                      <a16:colId xmlns:a16="http://schemas.microsoft.com/office/drawing/2014/main" val="2637410455"/>
                    </a:ext>
                  </a:extLst>
                </a:gridCol>
                <a:gridCol w="2049413">
                  <a:extLst>
                    <a:ext uri="{9D8B030D-6E8A-4147-A177-3AD203B41FA5}">
                      <a16:colId xmlns:a16="http://schemas.microsoft.com/office/drawing/2014/main" val="3321886969"/>
                    </a:ext>
                  </a:extLst>
                </a:gridCol>
              </a:tblGrid>
              <a:tr h="677508">
                <a:tc>
                  <a:txBody>
                    <a:bodyPr/>
                    <a:lstStyle/>
                    <a:p>
                      <a:r>
                        <a:rPr lang="en-US" sz="1800" dirty="0"/>
                        <a:t>Topic</a:t>
                      </a:r>
                    </a:p>
                  </a:txBody>
                  <a:tcPr marL="79806" marR="79806" marT="39903" marB="39903" anchor="ctr"/>
                </a:tc>
                <a:tc>
                  <a:txBody>
                    <a:bodyPr/>
                    <a:lstStyle/>
                    <a:p>
                      <a:pPr algn="ctr"/>
                      <a:r>
                        <a:rPr lang="en-US" sz="1800"/>
                        <a:t>Type of Recommendation</a:t>
                      </a:r>
                    </a:p>
                  </a:txBody>
                  <a:tcPr marL="79806" marR="79806" marT="39903" marB="39903" anchor="ctr"/>
                </a:tc>
                <a:tc>
                  <a:txBody>
                    <a:bodyPr/>
                    <a:lstStyle/>
                    <a:p>
                      <a:pPr algn="ctr"/>
                      <a:r>
                        <a:rPr lang="en-US" sz="1800"/>
                        <a:t>Population</a:t>
                      </a:r>
                    </a:p>
                  </a:txBody>
                  <a:tcPr marL="79806" marR="79806" marT="39903" marB="399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Approx # Existing Interventions</a:t>
                      </a:r>
                    </a:p>
                  </a:txBody>
                  <a:tcPr marL="79806" marR="79806" marT="39903" marB="39903" anchor="ctr"/>
                </a:tc>
                <a:extLst>
                  <a:ext uri="{0D108BD9-81ED-4DB2-BD59-A6C34878D82A}">
                    <a16:rowId xmlns:a16="http://schemas.microsoft.com/office/drawing/2014/main" val="3887980198"/>
                  </a:ext>
                </a:extLst>
              </a:tr>
              <a:tr h="1237854">
                <a:tc>
                  <a:txBody>
                    <a:bodyPr/>
                    <a:lstStyle/>
                    <a:p>
                      <a:r>
                        <a:rPr lang="en-US" sz="1800" b="0" i="0" u="none" strike="noStrike" kern="1200" dirty="0">
                          <a:solidFill>
                            <a:schemeClr val="dk1"/>
                          </a:solidFill>
                          <a:effectLst/>
                          <a:latin typeface="+mn-lt"/>
                          <a:ea typeface="+mn-ea"/>
                          <a:cs typeface="+mn-cs"/>
                          <a:hlinkClick r:id="rId2"/>
                        </a:rPr>
                        <a:t>Lung Cancer</a:t>
                      </a:r>
                      <a:endParaRPr lang="en-US" sz="1800" b="0" u="none" dirty="0"/>
                    </a:p>
                  </a:txBody>
                  <a:tcPr marL="79806" marR="79806" marT="39903" marB="39903" anchor="ctr"/>
                </a:tc>
                <a:tc>
                  <a:txBody>
                    <a:bodyPr/>
                    <a:lstStyle/>
                    <a:p>
                      <a:pPr algn="ctr"/>
                      <a:r>
                        <a:rPr lang="en-US" sz="1800" dirty="0"/>
                        <a:t>Screening</a:t>
                      </a:r>
                    </a:p>
                  </a:txBody>
                  <a:tcPr marL="79806" marR="79806" marT="39903" marB="39903" anchor="ctr"/>
                </a:tc>
                <a:tc>
                  <a:txBody>
                    <a:bodyPr/>
                    <a:lstStyle/>
                    <a:p>
                      <a:r>
                        <a:rPr lang="en-US" sz="1800" b="0" i="0" u="none" strike="noStrike" kern="1200" dirty="0">
                          <a:solidFill>
                            <a:schemeClr val="dk1"/>
                          </a:solidFill>
                          <a:effectLst/>
                          <a:latin typeface="+mn-lt"/>
                          <a:ea typeface="+mn-ea"/>
                          <a:cs typeface="+mn-cs"/>
                        </a:rPr>
                        <a:t>Adults aged 50 to 80 years with 20 pack-year smoking history and currently smoke or have quit within the past 15 years</a:t>
                      </a:r>
                      <a:endParaRPr lang="en-US" sz="1800" u="none" dirty="0"/>
                    </a:p>
                  </a:txBody>
                  <a:tcPr marL="79806" marR="79806" marT="39903" marB="39903" anchor="ctr"/>
                </a:tc>
                <a:tc>
                  <a:txBody>
                    <a:bodyPr/>
                    <a:lstStyle/>
                    <a:p>
                      <a:pPr algn="ctr"/>
                      <a:r>
                        <a:rPr lang="en-US" sz="1800"/>
                        <a:t>5</a:t>
                      </a:r>
                    </a:p>
                  </a:txBody>
                  <a:tcPr marL="79806" marR="79806" marT="39903" marB="39903" anchor="ctr"/>
                </a:tc>
                <a:extLst>
                  <a:ext uri="{0D108BD9-81ED-4DB2-BD59-A6C34878D82A}">
                    <a16:rowId xmlns:a16="http://schemas.microsoft.com/office/drawing/2014/main" val="2061874921"/>
                  </a:ext>
                </a:extLst>
              </a:tr>
              <a:tr h="957681">
                <a:tc>
                  <a:txBody>
                    <a:bodyPr/>
                    <a:lstStyle/>
                    <a:p>
                      <a:r>
                        <a:rPr lang="en-US" sz="1800" b="0" i="0" u="none" strike="noStrike" kern="1200" dirty="0">
                          <a:solidFill>
                            <a:schemeClr val="dk1"/>
                          </a:solidFill>
                          <a:effectLst/>
                          <a:latin typeface="+mn-lt"/>
                          <a:ea typeface="+mn-ea"/>
                          <a:cs typeface="+mn-cs"/>
                          <a:hlinkClick r:id="rId3"/>
                        </a:rPr>
                        <a:t>Prediabetes and Type 2 Diabetes: Screening</a:t>
                      </a:r>
                      <a:endParaRPr lang="en-US" sz="1800" b="0" u="none" dirty="0"/>
                    </a:p>
                  </a:txBody>
                  <a:tcPr marL="79806" marR="79806" marT="39903" marB="39903" anchor="ctr"/>
                </a:tc>
                <a:tc>
                  <a:txBody>
                    <a:bodyPr/>
                    <a:lstStyle/>
                    <a:p>
                      <a:pPr algn="ctr"/>
                      <a:r>
                        <a:rPr lang="en-US" sz="1800" dirty="0"/>
                        <a:t>Screening</a:t>
                      </a:r>
                    </a:p>
                  </a:txBody>
                  <a:tcPr marL="79806" marR="79806" marT="39903" marB="39903" anchor="ctr"/>
                </a:tc>
                <a:tc>
                  <a:txBody>
                    <a:bodyPr/>
                    <a:lstStyle/>
                    <a:p>
                      <a:r>
                        <a:rPr lang="en-US" sz="1800" b="0" i="0" u="none" strike="noStrike" kern="1200" dirty="0">
                          <a:solidFill>
                            <a:schemeClr val="dk1"/>
                          </a:solidFill>
                          <a:effectLst/>
                          <a:latin typeface="+mn-lt"/>
                          <a:ea typeface="+mn-ea"/>
                          <a:cs typeface="+mn-cs"/>
                        </a:rPr>
                        <a:t>Asymptomatic adults aged 35 to 70 years who have overweight or obesity</a:t>
                      </a:r>
                      <a:endParaRPr lang="en-US" sz="1800" dirty="0"/>
                    </a:p>
                  </a:txBody>
                  <a:tcPr marL="79806" marR="79806" marT="39903" marB="39903" anchor="ctr"/>
                </a:tc>
                <a:tc>
                  <a:txBody>
                    <a:bodyPr/>
                    <a:lstStyle/>
                    <a:p>
                      <a:pPr algn="ctr"/>
                      <a:r>
                        <a:rPr lang="en-US" sz="1800"/>
                        <a:t>11</a:t>
                      </a:r>
                    </a:p>
                  </a:txBody>
                  <a:tcPr marL="79806" marR="79806" marT="39903" marB="39903" anchor="ctr"/>
                </a:tc>
                <a:extLst>
                  <a:ext uri="{0D108BD9-81ED-4DB2-BD59-A6C34878D82A}">
                    <a16:rowId xmlns:a16="http://schemas.microsoft.com/office/drawing/2014/main" val="999676437"/>
                  </a:ext>
                </a:extLst>
              </a:tr>
              <a:tr h="397335">
                <a:tc>
                  <a:txBody>
                    <a:bodyPr/>
                    <a:lstStyle/>
                    <a:p>
                      <a:r>
                        <a:rPr lang="en-US" sz="1800" b="0" i="0" u="none" strike="noStrike" kern="1200">
                          <a:solidFill>
                            <a:schemeClr val="dk1"/>
                          </a:solidFill>
                          <a:effectLst/>
                          <a:latin typeface="+mn-lt"/>
                          <a:ea typeface="+mn-ea"/>
                          <a:cs typeface="+mn-cs"/>
                          <a:hlinkClick r:id="rId4"/>
                        </a:rPr>
                        <a:t>Unhealthy Drug Use</a:t>
                      </a:r>
                      <a:endParaRPr lang="en-US" sz="1800" b="0" u="none"/>
                    </a:p>
                  </a:txBody>
                  <a:tcPr marL="79806" marR="79806" marT="39903" marB="39903" anchor="ctr"/>
                </a:tc>
                <a:tc>
                  <a:txBody>
                    <a:bodyPr/>
                    <a:lstStyle/>
                    <a:p>
                      <a:pPr algn="ctr"/>
                      <a:r>
                        <a:rPr lang="en-US" sz="1800" dirty="0"/>
                        <a:t>Screening</a:t>
                      </a:r>
                    </a:p>
                  </a:txBody>
                  <a:tcPr marL="79806" marR="79806" marT="39903" marB="39903" anchor="ctr"/>
                </a:tc>
                <a:tc>
                  <a:txBody>
                    <a:bodyPr/>
                    <a:lstStyle/>
                    <a:p>
                      <a:r>
                        <a:rPr lang="en-US" sz="1800" b="0" i="0" u="none" strike="noStrike" kern="1200">
                          <a:solidFill>
                            <a:schemeClr val="dk1"/>
                          </a:solidFill>
                          <a:effectLst/>
                          <a:latin typeface="+mn-lt"/>
                          <a:ea typeface="+mn-ea"/>
                          <a:cs typeface="+mn-cs"/>
                        </a:rPr>
                        <a:t>Adults aged 18 years or older</a:t>
                      </a:r>
                      <a:endParaRPr lang="en-US" sz="1800"/>
                    </a:p>
                  </a:txBody>
                  <a:tcPr marL="79806" marR="79806" marT="39903" marB="39903" anchor="ctr"/>
                </a:tc>
                <a:tc>
                  <a:txBody>
                    <a:bodyPr/>
                    <a:lstStyle/>
                    <a:p>
                      <a:pPr algn="ctr"/>
                      <a:r>
                        <a:rPr lang="en-US" sz="1800" dirty="0"/>
                        <a:t>16</a:t>
                      </a:r>
                    </a:p>
                  </a:txBody>
                  <a:tcPr marL="79806" marR="79806" marT="39903" marB="39903" anchor="ctr"/>
                </a:tc>
                <a:extLst>
                  <a:ext uri="{0D108BD9-81ED-4DB2-BD59-A6C34878D82A}">
                    <a16:rowId xmlns:a16="http://schemas.microsoft.com/office/drawing/2014/main" val="4166546059"/>
                  </a:ext>
                </a:extLst>
              </a:tr>
              <a:tr h="677508">
                <a:tc>
                  <a:txBody>
                    <a:bodyPr/>
                    <a:lstStyle/>
                    <a:p>
                      <a:r>
                        <a:rPr lang="en-US" sz="1800" b="0" i="0" u="none" strike="noStrike" kern="1200">
                          <a:solidFill>
                            <a:schemeClr val="dk1"/>
                          </a:solidFill>
                          <a:effectLst/>
                          <a:latin typeface="+mn-lt"/>
                          <a:ea typeface="+mn-ea"/>
                          <a:cs typeface="+mn-cs"/>
                          <a:hlinkClick r:id="rId5"/>
                        </a:rPr>
                        <a:t>Unhealthy Alcohol Use in Adolescents and Adults</a:t>
                      </a:r>
                      <a:endParaRPr lang="en-US" sz="1800" b="0" u="none"/>
                    </a:p>
                  </a:txBody>
                  <a:tcPr marL="79806" marR="79806" marT="39903" marB="39903" anchor="ctr"/>
                </a:tc>
                <a:tc>
                  <a:txBody>
                    <a:bodyPr/>
                    <a:lstStyle/>
                    <a:p>
                      <a:pPr algn="ctr"/>
                      <a:r>
                        <a:rPr lang="en-US" sz="1800" b="0" i="0" u="none" strike="noStrike" kern="1200" dirty="0">
                          <a:solidFill>
                            <a:schemeClr val="dk1"/>
                          </a:solidFill>
                          <a:effectLst/>
                          <a:latin typeface="+mn-lt"/>
                          <a:ea typeface="+mn-ea"/>
                          <a:cs typeface="+mn-cs"/>
                        </a:rPr>
                        <a:t>Screening</a:t>
                      </a:r>
                      <a:endParaRPr lang="en-US" sz="1800" dirty="0"/>
                    </a:p>
                  </a:txBody>
                  <a:tcPr marL="79806" marR="79806" marT="39903" marB="39903" anchor="ctr"/>
                </a:tc>
                <a:tc>
                  <a:txBody>
                    <a:bodyPr/>
                    <a:lstStyle/>
                    <a:p>
                      <a:r>
                        <a:rPr lang="en-US" sz="1800" b="0" i="0" u="none" strike="noStrike" kern="1200">
                          <a:solidFill>
                            <a:schemeClr val="dk1"/>
                          </a:solidFill>
                          <a:effectLst/>
                          <a:latin typeface="+mn-lt"/>
                          <a:ea typeface="+mn-ea"/>
                          <a:cs typeface="+mn-cs"/>
                        </a:rPr>
                        <a:t>Adults 18 years or older</a:t>
                      </a:r>
                      <a:endParaRPr lang="en-US" sz="1800"/>
                    </a:p>
                  </a:txBody>
                  <a:tcPr marL="79806" marR="79806" marT="39903" marB="39903" anchor="ctr"/>
                </a:tc>
                <a:tc>
                  <a:txBody>
                    <a:bodyPr/>
                    <a:lstStyle/>
                    <a:p>
                      <a:pPr algn="ctr"/>
                      <a:r>
                        <a:rPr lang="en-US" sz="1800" dirty="0"/>
                        <a:t>7</a:t>
                      </a:r>
                    </a:p>
                  </a:txBody>
                  <a:tcPr marL="79806" marR="79806" marT="39903" marB="39903" anchor="ctr"/>
                </a:tc>
                <a:extLst>
                  <a:ext uri="{0D108BD9-81ED-4DB2-BD59-A6C34878D82A}">
                    <a16:rowId xmlns:a16="http://schemas.microsoft.com/office/drawing/2014/main" val="221837718"/>
                  </a:ext>
                </a:extLst>
              </a:tr>
            </a:tbl>
          </a:graphicData>
        </a:graphic>
      </p:graphicFrame>
    </p:spTree>
    <p:extLst>
      <p:ext uri="{BB962C8B-B14F-4D97-AF65-F5344CB8AC3E}">
        <p14:creationId xmlns:p14="http://schemas.microsoft.com/office/powerpoint/2010/main" val="174850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09E8C-B32C-EB55-FA8D-A4C0F0951BAD}"/>
              </a:ext>
            </a:extLst>
          </p:cNvPr>
          <p:cNvSpPr>
            <a:spLocks noGrp="1"/>
          </p:cNvSpPr>
          <p:nvPr>
            <p:ph type="title"/>
          </p:nvPr>
        </p:nvSpPr>
        <p:spPr>
          <a:xfrm>
            <a:off x="838200" y="365125"/>
            <a:ext cx="10515600" cy="1325563"/>
          </a:xfrm>
        </p:spPr>
        <p:txBody>
          <a:bodyPr>
            <a:normAutofit/>
          </a:bodyPr>
          <a:lstStyle/>
          <a:p>
            <a:r>
              <a:rPr lang="en-US" sz="4200"/>
              <a:t>Grade B USPSTF Recommendations for Adults </a:t>
            </a:r>
            <a:br>
              <a:rPr lang="en-US" sz="4200"/>
            </a:br>
            <a:r>
              <a:rPr lang="en-US" sz="4200"/>
              <a:t>≥ 65 (cont.)</a:t>
            </a:r>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5">
            <a:extLst>
              <a:ext uri="{FF2B5EF4-FFF2-40B4-BE49-F238E27FC236}">
                <a16:creationId xmlns:a16="http://schemas.microsoft.com/office/drawing/2014/main" id="{333DF024-E437-A515-694A-5FE11268E150}"/>
              </a:ext>
            </a:extLst>
          </p:cNvPr>
          <p:cNvGraphicFramePr>
            <a:graphicFrameLocks noGrp="1"/>
          </p:cNvGraphicFramePr>
          <p:nvPr>
            <p:ph idx="1"/>
            <p:extLst>
              <p:ext uri="{D42A27DB-BD31-4B8C-83A1-F6EECF244321}">
                <p14:modId xmlns:p14="http://schemas.microsoft.com/office/powerpoint/2010/main" val="3742219317"/>
              </p:ext>
            </p:extLst>
          </p:nvPr>
        </p:nvGraphicFramePr>
        <p:xfrm>
          <a:off x="838200" y="2228087"/>
          <a:ext cx="10424160" cy="4093820"/>
        </p:xfrm>
        <a:graphic>
          <a:graphicData uri="http://schemas.openxmlformats.org/drawingml/2006/table">
            <a:tbl>
              <a:tblPr firstRow="1" bandRow="1">
                <a:tableStyleId>{5C22544A-7EE6-4342-B048-85BDC9FD1C3A}</a:tableStyleId>
              </a:tblPr>
              <a:tblGrid>
                <a:gridCol w="3208064">
                  <a:extLst>
                    <a:ext uri="{9D8B030D-6E8A-4147-A177-3AD203B41FA5}">
                      <a16:colId xmlns:a16="http://schemas.microsoft.com/office/drawing/2014/main" val="417749935"/>
                    </a:ext>
                  </a:extLst>
                </a:gridCol>
                <a:gridCol w="2349641">
                  <a:extLst>
                    <a:ext uri="{9D8B030D-6E8A-4147-A177-3AD203B41FA5}">
                      <a16:colId xmlns:a16="http://schemas.microsoft.com/office/drawing/2014/main" val="1342880281"/>
                    </a:ext>
                  </a:extLst>
                </a:gridCol>
                <a:gridCol w="2995745">
                  <a:extLst>
                    <a:ext uri="{9D8B030D-6E8A-4147-A177-3AD203B41FA5}">
                      <a16:colId xmlns:a16="http://schemas.microsoft.com/office/drawing/2014/main" val="2637410455"/>
                    </a:ext>
                  </a:extLst>
                </a:gridCol>
                <a:gridCol w="1870710">
                  <a:extLst>
                    <a:ext uri="{9D8B030D-6E8A-4147-A177-3AD203B41FA5}">
                      <a16:colId xmlns:a16="http://schemas.microsoft.com/office/drawing/2014/main" val="3321886969"/>
                    </a:ext>
                  </a:extLst>
                </a:gridCol>
              </a:tblGrid>
              <a:tr h="838576">
                <a:tc>
                  <a:txBody>
                    <a:bodyPr/>
                    <a:lstStyle/>
                    <a:p>
                      <a:r>
                        <a:rPr lang="en-US" sz="1800" dirty="0"/>
                        <a:t>Topic</a:t>
                      </a:r>
                    </a:p>
                  </a:txBody>
                  <a:tcPr marL="74036" marR="74036" marT="37018" marB="37018" anchor="ctr"/>
                </a:tc>
                <a:tc>
                  <a:txBody>
                    <a:bodyPr/>
                    <a:lstStyle/>
                    <a:p>
                      <a:pPr algn="ctr"/>
                      <a:r>
                        <a:rPr lang="en-US" sz="1800"/>
                        <a:t>Type of Recommendation</a:t>
                      </a:r>
                    </a:p>
                  </a:txBody>
                  <a:tcPr marL="74036" marR="74036" marT="37018" marB="37018" anchor="ctr"/>
                </a:tc>
                <a:tc>
                  <a:txBody>
                    <a:bodyPr/>
                    <a:lstStyle/>
                    <a:p>
                      <a:pPr algn="ctr"/>
                      <a:r>
                        <a:rPr lang="en-US" sz="1800"/>
                        <a:t>Population</a:t>
                      </a:r>
                    </a:p>
                  </a:txBody>
                  <a:tcPr marL="74036" marR="74036" marT="37018" marB="3701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Approx # Existing Interventions</a:t>
                      </a:r>
                    </a:p>
                  </a:txBody>
                  <a:tcPr marL="74036" marR="74036" marT="37018" marB="37018" anchor="ctr"/>
                </a:tc>
                <a:extLst>
                  <a:ext uri="{0D108BD9-81ED-4DB2-BD59-A6C34878D82A}">
                    <a16:rowId xmlns:a16="http://schemas.microsoft.com/office/drawing/2014/main" val="3887980198"/>
                  </a:ext>
                </a:extLst>
              </a:tr>
              <a:tr h="594574">
                <a:tc>
                  <a:txBody>
                    <a:bodyPr/>
                    <a:lstStyle/>
                    <a:p>
                      <a:r>
                        <a:rPr lang="en-US" sz="1800" b="0" i="0" u="none" strike="noStrike" kern="1200" dirty="0">
                          <a:solidFill>
                            <a:schemeClr val="dk1"/>
                          </a:solidFill>
                          <a:effectLst/>
                          <a:latin typeface="+mn-lt"/>
                          <a:ea typeface="+mn-ea"/>
                          <a:cs typeface="+mn-cs"/>
                          <a:hlinkClick r:id="rId2"/>
                        </a:rPr>
                        <a:t>Unhealthy Alcohol Use in Adolescents and Adults</a:t>
                      </a:r>
                      <a:endParaRPr lang="en-US" sz="1800" b="0" u="none" dirty="0"/>
                    </a:p>
                  </a:txBody>
                  <a:tcPr marL="74036" marR="74036" marT="37018" marB="37018" anchor="ctr"/>
                </a:tc>
                <a:tc>
                  <a:txBody>
                    <a:bodyPr/>
                    <a:lstStyle/>
                    <a:p>
                      <a:r>
                        <a:rPr lang="en-US" sz="1800" b="0" i="0" u="none" strike="noStrike" kern="1200">
                          <a:solidFill>
                            <a:schemeClr val="dk1"/>
                          </a:solidFill>
                          <a:effectLst/>
                          <a:latin typeface="+mn-lt"/>
                          <a:ea typeface="+mn-ea"/>
                          <a:cs typeface="+mn-cs"/>
                        </a:rPr>
                        <a:t>Behavioral Counseling</a:t>
                      </a:r>
                      <a:endParaRPr lang="en-US" sz="1800"/>
                    </a:p>
                  </a:txBody>
                  <a:tcPr marL="74036" marR="74036" marT="37018" marB="37018" anchor="ctr"/>
                </a:tc>
                <a:tc>
                  <a:txBody>
                    <a:bodyPr/>
                    <a:lstStyle/>
                    <a:p>
                      <a:r>
                        <a:rPr lang="en-US" sz="1800" b="0" i="0" u="none" strike="noStrike" kern="1200">
                          <a:solidFill>
                            <a:schemeClr val="dk1"/>
                          </a:solidFill>
                          <a:effectLst/>
                          <a:latin typeface="+mn-lt"/>
                          <a:ea typeface="+mn-ea"/>
                          <a:cs typeface="+mn-cs"/>
                        </a:rPr>
                        <a:t>Adults 18 years or older</a:t>
                      </a:r>
                      <a:endParaRPr lang="en-US" sz="1800"/>
                    </a:p>
                  </a:txBody>
                  <a:tcPr marL="74036" marR="74036" marT="37018" marB="37018" anchor="ctr"/>
                </a:tc>
                <a:tc>
                  <a:txBody>
                    <a:bodyPr/>
                    <a:lstStyle/>
                    <a:p>
                      <a:pPr algn="ctr"/>
                      <a:r>
                        <a:rPr lang="en-US" sz="1800"/>
                        <a:t>7</a:t>
                      </a:r>
                    </a:p>
                  </a:txBody>
                  <a:tcPr marL="74036" marR="74036" marT="37018" marB="37018" anchor="ctr"/>
                </a:tc>
                <a:extLst>
                  <a:ext uri="{0D108BD9-81ED-4DB2-BD59-A6C34878D82A}">
                    <a16:rowId xmlns:a16="http://schemas.microsoft.com/office/drawing/2014/main" val="221837718"/>
                  </a:ext>
                </a:extLst>
              </a:tr>
              <a:tr h="838576">
                <a:tc>
                  <a:txBody>
                    <a:bodyPr/>
                    <a:lstStyle/>
                    <a:p>
                      <a:r>
                        <a:rPr lang="en-US" sz="1800" b="0" i="0" u="none" strike="noStrike" kern="1200" dirty="0">
                          <a:solidFill>
                            <a:schemeClr val="dk1"/>
                          </a:solidFill>
                          <a:effectLst/>
                          <a:latin typeface="+mn-lt"/>
                          <a:ea typeface="+mn-ea"/>
                          <a:cs typeface="+mn-cs"/>
                          <a:hlinkClick r:id="rId3"/>
                        </a:rPr>
                        <a:t>Healthy Diet and Physical Activity for Cardiovascular Disease Prevention</a:t>
                      </a:r>
                      <a:endParaRPr lang="en-US" sz="1800" b="0" u="none" dirty="0"/>
                    </a:p>
                  </a:txBody>
                  <a:tcPr marL="74036" marR="74036" marT="37018" marB="37018" anchor="ctr"/>
                </a:tc>
                <a:tc>
                  <a:txBody>
                    <a:bodyPr/>
                    <a:lstStyle/>
                    <a:p>
                      <a:r>
                        <a:rPr lang="en-US" sz="1800" b="0" i="0" u="none" strike="noStrike" kern="1200" dirty="0">
                          <a:solidFill>
                            <a:schemeClr val="dk1"/>
                          </a:solidFill>
                          <a:effectLst/>
                          <a:latin typeface="+mn-lt"/>
                          <a:ea typeface="+mn-ea"/>
                          <a:cs typeface="+mn-cs"/>
                        </a:rPr>
                        <a:t>Behavioral Counseling</a:t>
                      </a:r>
                      <a:endParaRPr lang="en-US" sz="1800" dirty="0"/>
                    </a:p>
                  </a:txBody>
                  <a:tcPr marL="74036" marR="74036" marT="37018" marB="37018" anchor="ctr"/>
                </a:tc>
                <a:tc>
                  <a:txBody>
                    <a:bodyPr/>
                    <a:lstStyle/>
                    <a:p>
                      <a:r>
                        <a:rPr lang="en-US" sz="1800" b="0" i="0" u="none" strike="noStrike" kern="1200">
                          <a:solidFill>
                            <a:schemeClr val="dk1"/>
                          </a:solidFill>
                          <a:effectLst/>
                          <a:latin typeface="+mn-lt"/>
                          <a:ea typeface="+mn-ea"/>
                          <a:cs typeface="+mn-cs"/>
                        </a:rPr>
                        <a:t>Adults with cardiovascular disease risk factors</a:t>
                      </a:r>
                      <a:endParaRPr lang="en-US" sz="1800"/>
                    </a:p>
                  </a:txBody>
                  <a:tcPr marL="74036" marR="74036" marT="37018" marB="37018" anchor="ctr"/>
                </a:tc>
                <a:tc>
                  <a:txBody>
                    <a:bodyPr/>
                    <a:lstStyle/>
                    <a:p>
                      <a:pPr algn="ctr"/>
                      <a:r>
                        <a:rPr lang="en-US" sz="1800"/>
                        <a:t>7</a:t>
                      </a:r>
                    </a:p>
                  </a:txBody>
                  <a:tcPr marL="74036" marR="74036" marT="37018" marB="37018" anchor="ctr"/>
                </a:tc>
                <a:extLst>
                  <a:ext uri="{0D108BD9-81ED-4DB2-BD59-A6C34878D82A}">
                    <a16:rowId xmlns:a16="http://schemas.microsoft.com/office/drawing/2014/main" val="3065468702"/>
                  </a:ext>
                </a:extLst>
              </a:tr>
              <a:tr h="838576">
                <a:tc>
                  <a:txBody>
                    <a:bodyPr/>
                    <a:lstStyle/>
                    <a:p>
                      <a:r>
                        <a:rPr lang="en-US" sz="1800" b="0" i="0" u="none" strike="noStrike" kern="1200">
                          <a:solidFill>
                            <a:schemeClr val="dk1"/>
                          </a:solidFill>
                          <a:effectLst/>
                          <a:latin typeface="+mn-lt"/>
                          <a:ea typeface="+mn-ea"/>
                          <a:cs typeface="+mn-cs"/>
                          <a:hlinkClick r:id="rId4"/>
                        </a:rPr>
                        <a:t>Sexually Transmitted Infections</a:t>
                      </a:r>
                      <a:endParaRPr lang="en-US" sz="1800" b="0" u="none"/>
                    </a:p>
                  </a:txBody>
                  <a:tcPr marL="74036" marR="74036" marT="37018" marB="37018" anchor="ctr"/>
                </a:tc>
                <a:tc>
                  <a:txBody>
                    <a:bodyPr/>
                    <a:lstStyle/>
                    <a:p>
                      <a:r>
                        <a:rPr lang="en-US" sz="1800" b="0" i="0" u="none" strike="noStrike" kern="1200">
                          <a:solidFill>
                            <a:schemeClr val="dk1"/>
                          </a:solidFill>
                          <a:effectLst/>
                          <a:latin typeface="+mn-lt"/>
                          <a:ea typeface="+mn-ea"/>
                          <a:cs typeface="+mn-cs"/>
                        </a:rPr>
                        <a:t>Behavioral Counseling</a:t>
                      </a:r>
                      <a:endParaRPr lang="en-US" sz="1800"/>
                    </a:p>
                  </a:txBody>
                  <a:tcPr marL="74036" marR="74036" marT="37018" marB="37018" anchor="ctr"/>
                </a:tc>
                <a:tc>
                  <a:txBody>
                    <a:bodyPr/>
                    <a:lstStyle/>
                    <a:p>
                      <a:r>
                        <a:rPr lang="en-US" sz="1800" b="0" i="0" u="none" strike="noStrike" kern="1200" dirty="0">
                          <a:solidFill>
                            <a:schemeClr val="dk1"/>
                          </a:solidFill>
                          <a:effectLst/>
                          <a:latin typeface="+mn-lt"/>
                          <a:ea typeface="+mn-ea"/>
                          <a:cs typeface="+mn-cs"/>
                        </a:rPr>
                        <a:t>Sexually active adolescents and adults at increased risk</a:t>
                      </a:r>
                      <a:endParaRPr lang="en-US" sz="1800" dirty="0"/>
                    </a:p>
                  </a:txBody>
                  <a:tcPr marL="74036" marR="74036" marT="37018" marB="37018" anchor="ctr"/>
                </a:tc>
                <a:tc>
                  <a:txBody>
                    <a:bodyPr/>
                    <a:lstStyle/>
                    <a:p>
                      <a:pPr algn="ctr"/>
                      <a:r>
                        <a:rPr lang="en-US" sz="1800" dirty="0"/>
                        <a:t>9</a:t>
                      </a:r>
                    </a:p>
                  </a:txBody>
                  <a:tcPr marL="74036" marR="74036" marT="37018" marB="37018" anchor="ctr"/>
                </a:tc>
                <a:extLst>
                  <a:ext uri="{0D108BD9-81ED-4DB2-BD59-A6C34878D82A}">
                    <a16:rowId xmlns:a16="http://schemas.microsoft.com/office/drawing/2014/main" val="1163583513"/>
                  </a:ext>
                </a:extLst>
              </a:tr>
              <a:tr h="838576">
                <a:tc>
                  <a:txBody>
                    <a:bodyPr/>
                    <a:lstStyle/>
                    <a:p>
                      <a:r>
                        <a:rPr lang="en-US" sz="1800" b="0" i="0" u="none" strike="noStrike" kern="1200">
                          <a:solidFill>
                            <a:schemeClr val="dk1"/>
                          </a:solidFill>
                          <a:effectLst/>
                          <a:latin typeface="+mn-lt"/>
                          <a:ea typeface="+mn-ea"/>
                          <a:cs typeface="+mn-cs"/>
                          <a:hlinkClick r:id="rId5"/>
                        </a:rPr>
                        <a:t>Weight Loss to Prevent Obesity-Related Morbidity and Mortality in Adults</a:t>
                      </a:r>
                      <a:endParaRPr lang="en-US" sz="1800" b="0" u="none"/>
                    </a:p>
                  </a:txBody>
                  <a:tcPr marL="74036" marR="74036" marT="37018" marB="37018" anchor="ctr"/>
                </a:tc>
                <a:tc>
                  <a:txBody>
                    <a:bodyPr/>
                    <a:lstStyle/>
                    <a:p>
                      <a:r>
                        <a:rPr lang="en-US" sz="1800" b="0" i="0" u="none" strike="noStrike" kern="1200">
                          <a:solidFill>
                            <a:schemeClr val="dk1"/>
                          </a:solidFill>
                          <a:effectLst/>
                          <a:latin typeface="+mn-lt"/>
                          <a:ea typeface="+mn-ea"/>
                          <a:cs typeface="+mn-cs"/>
                        </a:rPr>
                        <a:t>Behavioral Counseling</a:t>
                      </a:r>
                      <a:endParaRPr lang="en-US" sz="1800">
                        <a:highlight>
                          <a:srgbClr val="FFFF00"/>
                        </a:highlight>
                      </a:endParaRPr>
                    </a:p>
                  </a:txBody>
                  <a:tcPr marL="74036" marR="74036" marT="37018" marB="37018" anchor="ctr"/>
                </a:tc>
                <a:tc>
                  <a:txBody>
                    <a:bodyPr/>
                    <a:lstStyle/>
                    <a:p>
                      <a:r>
                        <a:rPr lang="en-US" sz="1800"/>
                        <a:t>Adults</a:t>
                      </a:r>
                    </a:p>
                  </a:txBody>
                  <a:tcPr marL="74036" marR="74036" marT="37018" marB="37018" anchor="ctr"/>
                </a:tc>
                <a:tc>
                  <a:txBody>
                    <a:bodyPr/>
                    <a:lstStyle/>
                    <a:p>
                      <a:pPr algn="ctr"/>
                      <a:r>
                        <a:rPr lang="en-US" sz="1800" dirty="0"/>
                        <a:t>14</a:t>
                      </a:r>
                    </a:p>
                  </a:txBody>
                  <a:tcPr marL="74036" marR="74036" marT="37018" marB="37018" anchor="ctr"/>
                </a:tc>
                <a:extLst>
                  <a:ext uri="{0D108BD9-81ED-4DB2-BD59-A6C34878D82A}">
                    <a16:rowId xmlns:a16="http://schemas.microsoft.com/office/drawing/2014/main" val="3794723525"/>
                  </a:ext>
                </a:extLst>
              </a:tr>
            </a:tbl>
          </a:graphicData>
        </a:graphic>
      </p:graphicFrame>
    </p:spTree>
    <p:extLst>
      <p:ext uri="{BB962C8B-B14F-4D97-AF65-F5344CB8AC3E}">
        <p14:creationId xmlns:p14="http://schemas.microsoft.com/office/powerpoint/2010/main" val="350560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873B4-2943-2E7A-B46B-6738CA18655C}"/>
              </a:ext>
            </a:extLst>
          </p:cNvPr>
          <p:cNvSpPr>
            <a:spLocks noGrp="1"/>
          </p:cNvSpPr>
          <p:nvPr>
            <p:ph type="title"/>
          </p:nvPr>
        </p:nvSpPr>
        <p:spPr>
          <a:xfrm>
            <a:off x="838200" y="365125"/>
            <a:ext cx="10515600" cy="1325563"/>
          </a:xfrm>
        </p:spPr>
        <p:txBody>
          <a:bodyPr>
            <a:normAutofit/>
          </a:bodyPr>
          <a:lstStyle/>
          <a:p>
            <a:r>
              <a:rPr lang="en-US" sz="4200"/>
              <a:t>Grade B USPSTF Recommendations for Adults </a:t>
            </a:r>
            <a:br>
              <a:rPr lang="en-US" sz="4200"/>
            </a:br>
            <a:r>
              <a:rPr lang="en-US" sz="4200"/>
              <a:t>≥ 65 (cont.)</a:t>
            </a:r>
          </a:p>
        </p:txBody>
      </p:sp>
      <p:sp>
        <p:nvSpPr>
          <p:cNvPr id="1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4667A137-E419-AC6C-82FD-6097DD04491F}"/>
              </a:ext>
            </a:extLst>
          </p:cNvPr>
          <p:cNvGraphicFramePr>
            <a:graphicFrameLocks noGrp="1"/>
          </p:cNvGraphicFramePr>
          <p:nvPr>
            <p:ph idx="1"/>
            <p:extLst>
              <p:ext uri="{D42A27DB-BD31-4B8C-83A1-F6EECF244321}">
                <p14:modId xmlns:p14="http://schemas.microsoft.com/office/powerpoint/2010/main" val="945804386"/>
              </p:ext>
            </p:extLst>
          </p:nvPr>
        </p:nvGraphicFramePr>
        <p:xfrm>
          <a:off x="838200" y="2458912"/>
          <a:ext cx="10515601" cy="3487228"/>
        </p:xfrm>
        <a:graphic>
          <a:graphicData uri="http://schemas.openxmlformats.org/drawingml/2006/table">
            <a:tbl>
              <a:tblPr firstRow="1" bandRow="1">
                <a:tableStyleId>{5C22544A-7EE6-4342-B048-85BDC9FD1C3A}</a:tableStyleId>
              </a:tblPr>
              <a:tblGrid>
                <a:gridCol w="2797524">
                  <a:extLst>
                    <a:ext uri="{9D8B030D-6E8A-4147-A177-3AD203B41FA5}">
                      <a16:colId xmlns:a16="http://schemas.microsoft.com/office/drawing/2014/main" val="417749935"/>
                    </a:ext>
                  </a:extLst>
                </a:gridCol>
                <a:gridCol w="2347861">
                  <a:extLst>
                    <a:ext uri="{9D8B030D-6E8A-4147-A177-3AD203B41FA5}">
                      <a16:colId xmlns:a16="http://schemas.microsoft.com/office/drawing/2014/main" val="1342880281"/>
                    </a:ext>
                  </a:extLst>
                </a:gridCol>
                <a:gridCol w="3036407">
                  <a:extLst>
                    <a:ext uri="{9D8B030D-6E8A-4147-A177-3AD203B41FA5}">
                      <a16:colId xmlns:a16="http://schemas.microsoft.com/office/drawing/2014/main" val="2637410455"/>
                    </a:ext>
                  </a:extLst>
                </a:gridCol>
                <a:gridCol w="2333809">
                  <a:extLst>
                    <a:ext uri="{9D8B030D-6E8A-4147-A177-3AD203B41FA5}">
                      <a16:colId xmlns:a16="http://schemas.microsoft.com/office/drawing/2014/main" val="2570470318"/>
                    </a:ext>
                  </a:extLst>
                </a:gridCol>
              </a:tblGrid>
              <a:tr h="757713">
                <a:tc>
                  <a:txBody>
                    <a:bodyPr/>
                    <a:lstStyle/>
                    <a:p>
                      <a:pPr algn="ctr"/>
                      <a:r>
                        <a:rPr lang="en-US" sz="1800" dirty="0"/>
                        <a:t>Topic</a:t>
                      </a:r>
                    </a:p>
                  </a:txBody>
                  <a:tcPr marL="110197" marR="110197" marT="55099" marB="55099" anchor="ctr"/>
                </a:tc>
                <a:tc>
                  <a:txBody>
                    <a:bodyPr/>
                    <a:lstStyle/>
                    <a:p>
                      <a:pPr algn="ctr"/>
                      <a:r>
                        <a:rPr lang="en-US" sz="1800"/>
                        <a:t>Recommendation</a:t>
                      </a:r>
                    </a:p>
                  </a:txBody>
                  <a:tcPr marL="110197" marR="110197" marT="55099" marB="55099" anchor="ctr"/>
                </a:tc>
                <a:tc>
                  <a:txBody>
                    <a:bodyPr/>
                    <a:lstStyle/>
                    <a:p>
                      <a:pPr algn="ctr"/>
                      <a:r>
                        <a:rPr lang="en-US" sz="1800"/>
                        <a:t>Population</a:t>
                      </a:r>
                    </a:p>
                  </a:txBody>
                  <a:tcPr marL="110197" marR="110197" marT="55099" marB="5509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Approx # Existing Interventions</a:t>
                      </a:r>
                    </a:p>
                  </a:txBody>
                  <a:tcPr marL="110197" marR="110197" marT="55099" marB="55099" anchor="ctr"/>
                </a:tc>
                <a:extLst>
                  <a:ext uri="{0D108BD9-81ED-4DB2-BD59-A6C34878D82A}">
                    <a16:rowId xmlns:a16="http://schemas.microsoft.com/office/drawing/2014/main" val="3887980198"/>
                  </a:ext>
                </a:extLst>
              </a:tr>
              <a:tr h="1061235">
                <a:tc>
                  <a:txBody>
                    <a:bodyPr/>
                    <a:lstStyle/>
                    <a:p>
                      <a:r>
                        <a:rPr lang="en-US" sz="1800" b="0" i="0" u="sng" kern="1200">
                          <a:solidFill>
                            <a:schemeClr val="dk1"/>
                          </a:solidFill>
                          <a:effectLst/>
                          <a:latin typeface="+mn-lt"/>
                          <a:ea typeface="+mn-ea"/>
                          <a:cs typeface="+mn-cs"/>
                          <a:hlinkClick r:id="rId2"/>
                        </a:rPr>
                        <a:t>Falls Prevention in Community-Dwelling Older Adults</a:t>
                      </a:r>
                      <a:endParaRPr lang="en-US" sz="1800" b="0" u="none"/>
                    </a:p>
                  </a:txBody>
                  <a:tcPr marL="110197" marR="110197" marT="55099" marB="55099" anchor="ctr"/>
                </a:tc>
                <a:tc>
                  <a:txBody>
                    <a:bodyPr/>
                    <a:lstStyle/>
                    <a:p>
                      <a:r>
                        <a:rPr lang="en-US" sz="1800" dirty="0"/>
                        <a:t>Interventions</a:t>
                      </a:r>
                    </a:p>
                  </a:txBody>
                  <a:tcPr marL="110197" marR="110197" marT="55099" marB="55099" anchor="ctr"/>
                </a:tc>
                <a:tc>
                  <a:txBody>
                    <a:bodyPr/>
                    <a:lstStyle/>
                    <a:p>
                      <a:r>
                        <a:rPr lang="en-US" sz="1800" b="0" i="0" u="none" kern="1200" dirty="0">
                          <a:solidFill>
                            <a:schemeClr val="dk1"/>
                          </a:solidFill>
                          <a:effectLst/>
                          <a:latin typeface="+mn-lt"/>
                          <a:ea typeface="+mn-ea"/>
                          <a:cs typeface="+mn-cs"/>
                        </a:rPr>
                        <a:t>Adults 65 years or older</a:t>
                      </a:r>
                      <a:endParaRPr lang="en-US" sz="1800" u="none" dirty="0"/>
                    </a:p>
                  </a:txBody>
                  <a:tcPr marL="110197" marR="110197" marT="55099" marB="55099" anchor="ctr"/>
                </a:tc>
                <a:tc>
                  <a:txBody>
                    <a:bodyPr/>
                    <a:lstStyle/>
                    <a:p>
                      <a:pPr algn="ctr"/>
                      <a:r>
                        <a:rPr lang="en-US" sz="1800"/>
                        <a:t>7</a:t>
                      </a:r>
                    </a:p>
                  </a:txBody>
                  <a:tcPr marL="110197" marR="110197" marT="55099" marB="55099" anchor="ctr"/>
                </a:tc>
                <a:extLst>
                  <a:ext uri="{0D108BD9-81ED-4DB2-BD59-A6C34878D82A}">
                    <a16:rowId xmlns:a16="http://schemas.microsoft.com/office/drawing/2014/main" val="2104530322"/>
                  </a:ext>
                </a:extLst>
              </a:tr>
              <a:tr h="1668280">
                <a:tc>
                  <a:txBody>
                    <a:bodyPr/>
                    <a:lstStyle/>
                    <a:p>
                      <a:r>
                        <a:rPr lang="en-US" sz="1800" b="0" i="0" u="none" strike="noStrike" kern="1200">
                          <a:solidFill>
                            <a:schemeClr val="dk1"/>
                          </a:solidFill>
                          <a:effectLst/>
                          <a:latin typeface="+mn-lt"/>
                          <a:ea typeface="+mn-ea"/>
                          <a:cs typeface="+mn-cs"/>
                          <a:hlinkClick r:id="rId3"/>
                        </a:rPr>
                        <a:t>Statin Use for the Primary Prevention of Cardiovascular Disease (CVD) in Adults</a:t>
                      </a:r>
                      <a:endParaRPr lang="en-US" sz="1800" b="0" u="none"/>
                    </a:p>
                  </a:txBody>
                  <a:tcPr marL="110197" marR="110197" marT="55099" marB="55099" anchor="ctr"/>
                </a:tc>
                <a:tc>
                  <a:txBody>
                    <a:bodyPr/>
                    <a:lstStyle/>
                    <a:p>
                      <a:r>
                        <a:rPr lang="en-US" sz="1800" b="0" i="0" u="none" strike="noStrike" kern="1200">
                          <a:solidFill>
                            <a:schemeClr val="dk1"/>
                          </a:solidFill>
                          <a:effectLst/>
                          <a:latin typeface="+mn-lt"/>
                          <a:ea typeface="+mn-ea"/>
                          <a:cs typeface="+mn-cs"/>
                        </a:rPr>
                        <a:t>Preventive Medication</a:t>
                      </a:r>
                      <a:endParaRPr lang="en-US" sz="1800"/>
                    </a:p>
                  </a:txBody>
                  <a:tcPr marL="110197" marR="110197" marT="55099" marB="55099" anchor="ctr"/>
                </a:tc>
                <a:tc>
                  <a:txBody>
                    <a:bodyPr/>
                    <a:lstStyle/>
                    <a:p>
                      <a:r>
                        <a:rPr lang="en-US" sz="1800" b="0" i="0" u="none" strike="noStrike" kern="1200" dirty="0">
                          <a:solidFill>
                            <a:schemeClr val="dk1"/>
                          </a:solidFill>
                          <a:effectLst/>
                          <a:latin typeface="+mn-lt"/>
                          <a:ea typeface="+mn-ea"/>
                          <a:cs typeface="+mn-cs"/>
                        </a:rPr>
                        <a:t>Adults aged 40-75 who have 1 or more CV risk factors and an estimated 10-year CVD risk of 10% or greater</a:t>
                      </a:r>
                      <a:endParaRPr lang="en-US" sz="1800" dirty="0"/>
                    </a:p>
                  </a:txBody>
                  <a:tcPr marL="110197" marR="110197" marT="55099" marB="55099" anchor="ctr"/>
                </a:tc>
                <a:tc>
                  <a:txBody>
                    <a:bodyPr/>
                    <a:lstStyle/>
                    <a:p>
                      <a:pPr algn="ctr"/>
                      <a:r>
                        <a:rPr lang="en-US" sz="1800" dirty="0"/>
                        <a:t>25</a:t>
                      </a:r>
                    </a:p>
                  </a:txBody>
                  <a:tcPr marL="110197" marR="110197" marT="55099" marB="55099" anchor="ctr"/>
                </a:tc>
                <a:extLst>
                  <a:ext uri="{0D108BD9-81ED-4DB2-BD59-A6C34878D82A}">
                    <a16:rowId xmlns:a16="http://schemas.microsoft.com/office/drawing/2014/main" val="34106538"/>
                  </a:ext>
                </a:extLst>
              </a:tr>
            </a:tbl>
          </a:graphicData>
        </a:graphic>
      </p:graphicFrame>
    </p:spTree>
    <p:extLst>
      <p:ext uri="{BB962C8B-B14F-4D97-AF65-F5344CB8AC3E}">
        <p14:creationId xmlns:p14="http://schemas.microsoft.com/office/powerpoint/2010/main" val="12259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873B4-2943-2E7A-B46B-6738CA18655C}"/>
              </a:ext>
            </a:extLst>
          </p:cNvPr>
          <p:cNvSpPr>
            <a:spLocks noGrp="1"/>
          </p:cNvSpPr>
          <p:nvPr>
            <p:ph type="title"/>
          </p:nvPr>
        </p:nvSpPr>
        <p:spPr>
          <a:xfrm>
            <a:off x="838200" y="365125"/>
            <a:ext cx="10515600" cy="1325563"/>
          </a:xfrm>
        </p:spPr>
        <p:txBody>
          <a:bodyPr>
            <a:normAutofit/>
          </a:bodyPr>
          <a:lstStyle/>
          <a:p>
            <a:r>
              <a:rPr lang="en-US" sz="4200" dirty="0"/>
              <a:t>Grade B USPSTF Recommendations for </a:t>
            </a:r>
            <a:br>
              <a:rPr lang="en-US" sz="4200" dirty="0"/>
            </a:br>
            <a:r>
              <a:rPr lang="en-US" sz="4200" dirty="0"/>
              <a:t>Women ≥ 65 </a:t>
            </a:r>
          </a:p>
        </p:txBody>
      </p:sp>
      <p:sp>
        <p:nvSpPr>
          <p:cNvPr id="1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4667A137-E419-AC6C-82FD-6097DD04491F}"/>
              </a:ext>
            </a:extLst>
          </p:cNvPr>
          <p:cNvGraphicFramePr>
            <a:graphicFrameLocks noGrp="1"/>
          </p:cNvGraphicFramePr>
          <p:nvPr>
            <p:ph idx="1"/>
            <p:extLst>
              <p:ext uri="{D42A27DB-BD31-4B8C-83A1-F6EECF244321}">
                <p14:modId xmlns:p14="http://schemas.microsoft.com/office/powerpoint/2010/main" val="1901926192"/>
              </p:ext>
            </p:extLst>
          </p:nvPr>
        </p:nvGraphicFramePr>
        <p:xfrm>
          <a:off x="838200" y="2039279"/>
          <a:ext cx="10642599" cy="4331889"/>
        </p:xfrm>
        <a:graphic>
          <a:graphicData uri="http://schemas.openxmlformats.org/drawingml/2006/table">
            <a:tbl>
              <a:tblPr firstRow="1" bandRow="1">
                <a:tableStyleId>{5C22544A-7EE6-4342-B048-85BDC9FD1C3A}</a:tableStyleId>
              </a:tblPr>
              <a:tblGrid>
                <a:gridCol w="2438310">
                  <a:extLst>
                    <a:ext uri="{9D8B030D-6E8A-4147-A177-3AD203B41FA5}">
                      <a16:colId xmlns:a16="http://schemas.microsoft.com/office/drawing/2014/main" val="417749935"/>
                    </a:ext>
                  </a:extLst>
                </a:gridCol>
                <a:gridCol w="1961512">
                  <a:extLst>
                    <a:ext uri="{9D8B030D-6E8A-4147-A177-3AD203B41FA5}">
                      <a16:colId xmlns:a16="http://schemas.microsoft.com/office/drawing/2014/main" val="1342880281"/>
                    </a:ext>
                  </a:extLst>
                </a:gridCol>
                <a:gridCol w="4413978">
                  <a:extLst>
                    <a:ext uri="{9D8B030D-6E8A-4147-A177-3AD203B41FA5}">
                      <a16:colId xmlns:a16="http://schemas.microsoft.com/office/drawing/2014/main" val="2637410455"/>
                    </a:ext>
                  </a:extLst>
                </a:gridCol>
                <a:gridCol w="1828799">
                  <a:extLst>
                    <a:ext uri="{9D8B030D-6E8A-4147-A177-3AD203B41FA5}">
                      <a16:colId xmlns:a16="http://schemas.microsoft.com/office/drawing/2014/main" val="574849513"/>
                    </a:ext>
                  </a:extLst>
                </a:gridCol>
              </a:tblGrid>
              <a:tr h="772969">
                <a:tc>
                  <a:txBody>
                    <a:bodyPr/>
                    <a:lstStyle/>
                    <a:p>
                      <a:pPr algn="ctr"/>
                      <a:r>
                        <a:rPr lang="en-US" sz="1800" dirty="0"/>
                        <a:t>Topic</a:t>
                      </a:r>
                    </a:p>
                  </a:txBody>
                  <a:tcPr marL="53417" marR="53417" marT="26708" marB="26708" anchor="ctr"/>
                </a:tc>
                <a:tc>
                  <a:txBody>
                    <a:bodyPr/>
                    <a:lstStyle/>
                    <a:p>
                      <a:pPr algn="ctr"/>
                      <a:r>
                        <a:rPr lang="en-US" sz="1800" dirty="0"/>
                        <a:t>Recommendation</a:t>
                      </a:r>
                    </a:p>
                  </a:txBody>
                  <a:tcPr marL="53417" marR="53417" marT="26708" marB="26708" anchor="ctr"/>
                </a:tc>
                <a:tc>
                  <a:txBody>
                    <a:bodyPr/>
                    <a:lstStyle/>
                    <a:p>
                      <a:pPr algn="ctr"/>
                      <a:r>
                        <a:rPr lang="en-US" sz="1800"/>
                        <a:t>Population</a:t>
                      </a:r>
                    </a:p>
                  </a:txBody>
                  <a:tcPr marL="53417" marR="53417" marT="26708" marB="2670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Approx # Existing Interventions</a:t>
                      </a:r>
                    </a:p>
                  </a:txBody>
                  <a:tcPr marL="53417" marR="53417" marT="26708" marB="26708" anchor="ctr"/>
                </a:tc>
                <a:extLst>
                  <a:ext uri="{0D108BD9-81ED-4DB2-BD59-A6C34878D82A}">
                    <a16:rowId xmlns:a16="http://schemas.microsoft.com/office/drawing/2014/main" val="3887980198"/>
                  </a:ext>
                </a:extLst>
              </a:tr>
              <a:tr h="313680">
                <a:tc>
                  <a:txBody>
                    <a:bodyPr/>
                    <a:lstStyle/>
                    <a:p>
                      <a:r>
                        <a:rPr lang="en-US" sz="1800" b="0" i="0" u="sng" kern="1200">
                          <a:solidFill>
                            <a:schemeClr val="dk1"/>
                          </a:solidFill>
                          <a:effectLst/>
                          <a:latin typeface="+mn-lt"/>
                          <a:ea typeface="+mn-ea"/>
                          <a:cs typeface="+mn-cs"/>
                          <a:hlinkClick r:id="rId2"/>
                        </a:rPr>
                        <a:t>Breast Cancer</a:t>
                      </a:r>
                      <a:endParaRPr lang="en-US" sz="1800" b="0" u="none"/>
                    </a:p>
                  </a:txBody>
                  <a:tcPr marL="53417" marR="53417" marT="26708" marB="26708" anchor="ctr"/>
                </a:tc>
                <a:tc>
                  <a:txBody>
                    <a:bodyPr/>
                    <a:lstStyle/>
                    <a:p>
                      <a:pPr algn="ctr"/>
                      <a:r>
                        <a:rPr lang="en-US" sz="1800" dirty="0"/>
                        <a:t>Screening</a:t>
                      </a:r>
                    </a:p>
                  </a:txBody>
                  <a:tcPr marL="53417" marR="53417" marT="26708" marB="26708" anchor="ctr"/>
                </a:tc>
                <a:tc>
                  <a:txBody>
                    <a:bodyPr/>
                    <a:lstStyle/>
                    <a:p>
                      <a:r>
                        <a:rPr lang="en-US" sz="1800" b="0" i="0" u="none" kern="1200">
                          <a:solidFill>
                            <a:schemeClr val="dk1"/>
                          </a:solidFill>
                          <a:effectLst/>
                          <a:latin typeface="+mn-lt"/>
                          <a:ea typeface="+mn-ea"/>
                          <a:cs typeface="+mn-cs"/>
                        </a:rPr>
                        <a:t>Women aged 50 to 74 years</a:t>
                      </a:r>
                      <a:endParaRPr lang="en-US" sz="1800" u="none"/>
                    </a:p>
                  </a:txBody>
                  <a:tcPr marL="53417" marR="53417" marT="26708" marB="26708" anchor="ctr"/>
                </a:tc>
                <a:tc>
                  <a:txBody>
                    <a:bodyPr/>
                    <a:lstStyle/>
                    <a:p>
                      <a:pPr algn="ctr"/>
                      <a:r>
                        <a:rPr lang="en-US" sz="1800"/>
                        <a:t>35</a:t>
                      </a:r>
                    </a:p>
                  </a:txBody>
                  <a:tcPr marL="53417" marR="53417" marT="26708" marB="26708" anchor="ctr"/>
                </a:tc>
                <a:extLst>
                  <a:ext uri="{0D108BD9-81ED-4DB2-BD59-A6C34878D82A}">
                    <a16:rowId xmlns:a16="http://schemas.microsoft.com/office/drawing/2014/main" val="3913004435"/>
                  </a:ext>
                </a:extLst>
              </a:tr>
              <a:tr h="543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kern="1200">
                          <a:solidFill>
                            <a:schemeClr val="dk1"/>
                          </a:solidFill>
                          <a:effectLst/>
                          <a:latin typeface="+mn-lt"/>
                          <a:ea typeface="+mn-ea"/>
                          <a:cs typeface="+mn-cs"/>
                          <a:hlinkClick r:id="rId3"/>
                        </a:rPr>
                        <a:t>Chlamydia and Gonorrhea</a:t>
                      </a:r>
                      <a:endParaRPr lang="en-US" sz="1800" b="0" u="none"/>
                    </a:p>
                  </a:txBody>
                  <a:tcPr marL="53417" marR="53417" marT="26708" marB="26708" anchor="ctr"/>
                </a:tc>
                <a:tc>
                  <a:txBody>
                    <a:bodyPr/>
                    <a:lstStyle/>
                    <a:p>
                      <a:pPr algn="ctr"/>
                      <a:r>
                        <a:rPr lang="en-US" sz="1800" dirty="0"/>
                        <a:t>Screening</a:t>
                      </a:r>
                    </a:p>
                  </a:txBody>
                  <a:tcPr marL="53417" marR="53417" marT="26708" marB="2670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kern="1200" dirty="0">
                          <a:solidFill>
                            <a:schemeClr val="dk1"/>
                          </a:solidFill>
                          <a:effectLst/>
                          <a:latin typeface="+mn-lt"/>
                          <a:ea typeface="+mn-ea"/>
                          <a:cs typeface="+mn-cs"/>
                        </a:rPr>
                        <a:t>Sexually active women, including pregnant persons</a:t>
                      </a:r>
                      <a:endParaRPr lang="en-US" sz="1800" b="0" u="none" dirty="0"/>
                    </a:p>
                  </a:txBody>
                  <a:tcPr marL="53417" marR="53417" marT="26708" marB="2670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a:t>15</a:t>
                      </a:r>
                    </a:p>
                  </a:txBody>
                  <a:tcPr marL="53417" marR="53417" marT="26708" marB="26708" anchor="ctr"/>
                </a:tc>
                <a:extLst>
                  <a:ext uri="{0D108BD9-81ED-4DB2-BD59-A6C34878D82A}">
                    <a16:rowId xmlns:a16="http://schemas.microsoft.com/office/drawing/2014/main" val="377710009"/>
                  </a:ext>
                </a:extLst>
              </a:tr>
              <a:tr h="772969">
                <a:tc>
                  <a:txBody>
                    <a:bodyPr/>
                    <a:lstStyle/>
                    <a:p>
                      <a:r>
                        <a:rPr lang="en-US" sz="1800" b="0" i="0" u="none" strike="noStrike" kern="1200">
                          <a:solidFill>
                            <a:schemeClr val="dk1"/>
                          </a:solidFill>
                          <a:effectLst/>
                          <a:latin typeface="+mn-lt"/>
                          <a:ea typeface="+mn-ea"/>
                          <a:cs typeface="+mn-cs"/>
                          <a:hlinkClick r:id="rId4"/>
                        </a:rPr>
                        <a:t>Osteoporosis to Prevent Fractures</a:t>
                      </a:r>
                      <a:endParaRPr lang="en-US" sz="1800" b="0" u="none"/>
                    </a:p>
                  </a:txBody>
                  <a:tcPr marL="53417" marR="53417" marT="26708" marB="26708" anchor="ctr"/>
                </a:tc>
                <a:tc>
                  <a:txBody>
                    <a:bodyPr/>
                    <a:lstStyle/>
                    <a:p>
                      <a:pPr algn="ctr"/>
                      <a:r>
                        <a:rPr lang="en-US" sz="1800" dirty="0"/>
                        <a:t>Screening</a:t>
                      </a:r>
                    </a:p>
                  </a:txBody>
                  <a:tcPr marL="53417" marR="53417" marT="26708" marB="26708" anchor="ctr"/>
                </a:tc>
                <a:tc>
                  <a:txBody>
                    <a:bodyPr/>
                    <a:lstStyle/>
                    <a:p>
                      <a:r>
                        <a:rPr lang="en-US" sz="1800" b="0" i="0" u="none" strike="noStrike" kern="1200" dirty="0">
                          <a:solidFill>
                            <a:schemeClr val="dk1"/>
                          </a:solidFill>
                          <a:effectLst/>
                          <a:latin typeface="+mn-lt"/>
                          <a:ea typeface="+mn-ea"/>
                          <a:cs typeface="+mn-cs"/>
                        </a:rPr>
                        <a:t>Postmenopausal women younger than 65 years at increased risk of osteoporosis, women 65 and older</a:t>
                      </a:r>
                      <a:endParaRPr lang="en-US" sz="1800" dirty="0"/>
                    </a:p>
                  </a:txBody>
                  <a:tcPr marL="53417" marR="53417" marT="26708" marB="26708" anchor="ctr"/>
                </a:tc>
                <a:tc>
                  <a:txBody>
                    <a:bodyPr/>
                    <a:lstStyle/>
                    <a:p>
                      <a:pPr algn="ctr"/>
                      <a:r>
                        <a:rPr lang="en-US" sz="1800" dirty="0"/>
                        <a:t>8</a:t>
                      </a:r>
                    </a:p>
                  </a:txBody>
                  <a:tcPr marL="53417" marR="53417" marT="26708" marB="26708" anchor="ctr"/>
                </a:tc>
                <a:extLst>
                  <a:ext uri="{0D108BD9-81ED-4DB2-BD59-A6C34878D82A}">
                    <a16:rowId xmlns:a16="http://schemas.microsoft.com/office/drawing/2014/main" val="1861321276"/>
                  </a:ext>
                </a:extLst>
              </a:tr>
              <a:tr h="1002613">
                <a:tc>
                  <a:txBody>
                    <a:bodyPr/>
                    <a:lstStyle/>
                    <a:p>
                      <a:r>
                        <a:rPr lang="en-US" sz="1800" b="0" i="0" u="none" strike="noStrike" kern="1200">
                          <a:solidFill>
                            <a:schemeClr val="dk1"/>
                          </a:solidFill>
                          <a:effectLst/>
                          <a:latin typeface="+mn-lt"/>
                          <a:ea typeface="+mn-ea"/>
                          <a:cs typeface="+mn-cs"/>
                          <a:hlinkClick r:id="rId5"/>
                        </a:rPr>
                        <a:t>BRCA-Related Cancer: Risk Assessment, Genetic Counseling, and Genetic Testing:</a:t>
                      </a:r>
                      <a:endParaRPr lang="en-US" sz="1800" b="0" u="none"/>
                    </a:p>
                  </a:txBody>
                  <a:tcPr marL="53417" marR="53417" marT="26708" marB="26708" anchor="ctr"/>
                </a:tc>
                <a:tc>
                  <a:txBody>
                    <a:bodyPr/>
                    <a:lstStyle/>
                    <a:p>
                      <a:pPr algn="ctr"/>
                      <a:r>
                        <a:rPr lang="en-US" sz="1800" b="0" i="0" u="none" strike="noStrike" kern="1200" dirty="0">
                          <a:solidFill>
                            <a:schemeClr val="dk1"/>
                          </a:solidFill>
                          <a:effectLst/>
                          <a:latin typeface="+mn-lt"/>
                          <a:ea typeface="+mn-ea"/>
                          <a:cs typeface="+mn-cs"/>
                        </a:rPr>
                        <a:t>Risk Assessment, Genetic Counseling, and Genetic Testing</a:t>
                      </a:r>
                      <a:endParaRPr lang="en-US" sz="1800" dirty="0"/>
                    </a:p>
                  </a:txBody>
                  <a:tcPr marL="53417" marR="53417" marT="26708" marB="26708" anchor="ctr"/>
                </a:tc>
                <a:tc>
                  <a:txBody>
                    <a:bodyPr/>
                    <a:lstStyle/>
                    <a:p>
                      <a:r>
                        <a:rPr lang="en-US" sz="1800" b="0" i="0" u="none" strike="noStrike" kern="1200">
                          <a:solidFill>
                            <a:schemeClr val="dk1"/>
                          </a:solidFill>
                          <a:effectLst/>
                          <a:latin typeface="+mn-lt"/>
                          <a:ea typeface="+mn-ea"/>
                          <a:cs typeface="+mn-cs"/>
                        </a:rPr>
                        <a:t>Women with a personal or family history of breast, ovarian, tubal, or peritoneal cancer or an ancestry associated with brca1/2 gene mutation</a:t>
                      </a:r>
                      <a:endParaRPr lang="en-US" sz="1800"/>
                    </a:p>
                  </a:txBody>
                  <a:tcPr marL="53417" marR="53417" marT="26708" marB="26708" anchor="ctr"/>
                </a:tc>
                <a:tc>
                  <a:txBody>
                    <a:bodyPr/>
                    <a:lstStyle/>
                    <a:p>
                      <a:pPr algn="ctr"/>
                      <a:r>
                        <a:rPr lang="en-US" sz="1800" dirty="0"/>
                        <a:t>4</a:t>
                      </a:r>
                    </a:p>
                  </a:txBody>
                  <a:tcPr marL="53417" marR="53417" marT="26708" marB="26708" anchor="ctr"/>
                </a:tc>
                <a:extLst>
                  <a:ext uri="{0D108BD9-81ED-4DB2-BD59-A6C34878D82A}">
                    <a16:rowId xmlns:a16="http://schemas.microsoft.com/office/drawing/2014/main" val="1904917104"/>
                  </a:ext>
                </a:extLst>
              </a:tr>
              <a:tr h="543324">
                <a:tc>
                  <a:txBody>
                    <a:bodyPr/>
                    <a:lstStyle/>
                    <a:p>
                      <a:r>
                        <a:rPr lang="en-US" sz="1800" b="0" i="0" u="none" strike="noStrike" kern="1200">
                          <a:solidFill>
                            <a:schemeClr val="dk1"/>
                          </a:solidFill>
                          <a:effectLst/>
                          <a:latin typeface="+mn-lt"/>
                          <a:ea typeface="+mn-ea"/>
                          <a:cs typeface="+mn-cs"/>
                          <a:hlinkClick r:id="rId2"/>
                        </a:rPr>
                        <a:t>Breast Cancer</a:t>
                      </a:r>
                      <a:endParaRPr lang="en-US" sz="1800" b="0" i="0" u="none" strike="noStrike" kern="1200">
                        <a:solidFill>
                          <a:schemeClr val="dk1"/>
                        </a:solidFill>
                        <a:effectLst/>
                        <a:latin typeface="+mn-lt"/>
                        <a:ea typeface="+mn-ea"/>
                        <a:cs typeface="+mn-cs"/>
                      </a:endParaRPr>
                    </a:p>
                  </a:txBody>
                  <a:tcPr marL="53417" marR="53417" marT="26708" marB="26708" anchor="ctr"/>
                </a:tc>
                <a:tc>
                  <a:txBody>
                    <a:bodyPr/>
                    <a:lstStyle/>
                    <a:p>
                      <a:pPr algn="ctr"/>
                      <a:r>
                        <a:rPr lang="en-US" sz="1800" b="0" i="0" u="none" strike="noStrike" kern="1200" dirty="0">
                          <a:solidFill>
                            <a:schemeClr val="dk1"/>
                          </a:solidFill>
                          <a:effectLst/>
                          <a:latin typeface="+mn-lt"/>
                          <a:ea typeface="+mn-ea"/>
                          <a:cs typeface="+mn-cs"/>
                        </a:rPr>
                        <a:t>Medication Use to Reduce Risk</a:t>
                      </a:r>
                      <a:endParaRPr lang="en-US" sz="1800" dirty="0"/>
                    </a:p>
                  </a:txBody>
                  <a:tcPr marL="53417" marR="53417" marT="26708" marB="26708" anchor="ctr"/>
                </a:tc>
                <a:tc>
                  <a:txBody>
                    <a:bodyPr/>
                    <a:lstStyle/>
                    <a:p>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Women at increased risk for breast cancer aged 35 years or older</a:t>
                      </a:r>
                      <a:endParaRPr lang="en-US" sz="1800"/>
                    </a:p>
                  </a:txBody>
                  <a:tcPr marL="53417" marR="53417" marT="26708" marB="26708" anchor="ctr"/>
                </a:tc>
                <a:tc>
                  <a:txBody>
                    <a:bodyPr/>
                    <a:lstStyle/>
                    <a:p>
                      <a:pPr algn="ctr"/>
                      <a:r>
                        <a:rPr lang="en-US" sz="1800" dirty="0"/>
                        <a:t>6</a:t>
                      </a:r>
                    </a:p>
                  </a:txBody>
                  <a:tcPr marL="53417" marR="53417" marT="26708" marB="26708" anchor="ctr"/>
                </a:tc>
                <a:extLst>
                  <a:ext uri="{0D108BD9-81ED-4DB2-BD59-A6C34878D82A}">
                    <a16:rowId xmlns:a16="http://schemas.microsoft.com/office/drawing/2014/main" val="3138868360"/>
                  </a:ext>
                </a:extLst>
              </a:tr>
            </a:tbl>
          </a:graphicData>
        </a:graphic>
      </p:graphicFrame>
    </p:spTree>
    <p:extLst>
      <p:ext uri="{BB962C8B-B14F-4D97-AF65-F5344CB8AC3E}">
        <p14:creationId xmlns:p14="http://schemas.microsoft.com/office/powerpoint/2010/main" val="415422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ne of vials">
            <a:extLst>
              <a:ext uri="{FF2B5EF4-FFF2-40B4-BE49-F238E27FC236}">
                <a16:creationId xmlns:a16="http://schemas.microsoft.com/office/drawing/2014/main" id="{43274A16-B15F-8C09-D770-EEAFD5549BE7}"/>
              </a:ext>
            </a:extLst>
          </p:cNvPr>
          <p:cNvPicPr>
            <a:picLocks noChangeAspect="1"/>
          </p:cNvPicPr>
          <p:nvPr/>
        </p:nvPicPr>
        <p:blipFill>
          <a:blip r:embed="rId2"/>
          <a:srcRect l="5884" r="-1" b="-1"/>
          <a:stretch/>
        </p:blipFill>
        <p:spPr>
          <a:xfrm>
            <a:off x="2522356"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2F705F-AEA8-92D0-75FA-55DF3DCE4E26}"/>
              </a:ext>
            </a:extLst>
          </p:cNvPr>
          <p:cNvSpPr>
            <a:spLocks noGrp="1"/>
          </p:cNvSpPr>
          <p:nvPr>
            <p:ph type="title"/>
          </p:nvPr>
        </p:nvSpPr>
        <p:spPr>
          <a:xfrm>
            <a:off x="838200" y="365125"/>
            <a:ext cx="4706815" cy="1899912"/>
          </a:xfrm>
        </p:spPr>
        <p:txBody>
          <a:bodyPr>
            <a:normAutofit fontScale="90000"/>
          </a:bodyPr>
          <a:lstStyle/>
          <a:p>
            <a:r>
              <a:rPr lang="en-US" sz="4000" b="1" dirty="0"/>
              <a:t>Advisory Committee on Immunization Practices (ACIP) Guidance for Adults Aged 65+</a:t>
            </a:r>
          </a:p>
        </p:txBody>
      </p:sp>
      <p:sp>
        <p:nvSpPr>
          <p:cNvPr id="3" name="Content Placeholder 2">
            <a:extLst>
              <a:ext uri="{FF2B5EF4-FFF2-40B4-BE49-F238E27FC236}">
                <a16:creationId xmlns:a16="http://schemas.microsoft.com/office/drawing/2014/main" id="{6F04AD52-7AD2-2CB5-96BD-9D1776E1E508}"/>
              </a:ext>
            </a:extLst>
          </p:cNvPr>
          <p:cNvSpPr>
            <a:spLocks noGrp="1"/>
          </p:cNvSpPr>
          <p:nvPr>
            <p:ph idx="1"/>
          </p:nvPr>
        </p:nvSpPr>
        <p:spPr>
          <a:xfrm>
            <a:off x="838200" y="2434201"/>
            <a:ext cx="4788877" cy="3742762"/>
          </a:xfrm>
        </p:spPr>
        <p:txBody>
          <a:bodyPr>
            <a:normAutofit/>
          </a:bodyPr>
          <a:lstStyle/>
          <a:p>
            <a:r>
              <a:rPr lang="en-US" dirty="0"/>
              <a:t>Pneumococcal</a:t>
            </a:r>
          </a:p>
          <a:p>
            <a:r>
              <a:rPr lang="en-US" dirty="0"/>
              <a:t>Zoster recombinant</a:t>
            </a:r>
          </a:p>
          <a:p>
            <a:r>
              <a:rPr lang="en-US" dirty="0"/>
              <a:t>Tetanus booster</a:t>
            </a:r>
          </a:p>
          <a:p>
            <a:r>
              <a:rPr lang="en-US" dirty="0"/>
              <a:t>RSV (shared decision-making)</a:t>
            </a:r>
          </a:p>
          <a:p>
            <a:r>
              <a:rPr lang="en-US" dirty="0"/>
              <a:t>Influenza</a:t>
            </a:r>
          </a:p>
          <a:p>
            <a:r>
              <a:rPr lang="en-US" dirty="0"/>
              <a:t>COVID-19</a:t>
            </a:r>
          </a:p>
          <a:p>
            <a:endParaRPr lang="en-US" dirty="0"/>
          </a:p>
        </p:txBody>
      </p:sp>
    </p:spTree>
    <p:extLst>
      <p:ext uri="{BB962C8B-B14F-4D97-AF65-F5344CB8AC3E}">
        <p14:creationId xmlns:p14="http://schemas.microsoft.com/office/powerpoint/2010/main" val="3678694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Arc 3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DA5CD-24BD-F15E-5DAD-6E7D335BAF52}"/>
              </a:ext>
            </a:extLst>
          </p:cNvPr>
          <p:cNvSpPr>
            <a:spLocks noGrp="1"/>
          </p:cNvSpPr>
          <p:nvPr>
            <p:ph type="ctrTitle"/>
          </p:nvPr>
        </p:nvSpPr>
        <p:spPr>
          <a:xfrm>
            <a:off x="4038600" y="1939159"/>
            <a:ext cx="7644627" cy="2751086"/>
          </a:xfrm>
        </p:spPr>
        <p:txBody>
          <a:bodyPr>
            <a:normAutofit/>
          </a:bodyPr>
          <a:lstStyle/>
          <a:p>
            <a:pPr algn="r"/>
            <a:r>
              <a:rPr lang="en-US" dirty="0"/>
              <a:t>Small Solutions (Interventions) are Not the Answer</a:t>
            </a:r>
          </a:p>
        </p:txBody>
      </p:sp>
    </p:spTree>
    <p:extLst>
      <p:ext uri="{BB962C8B-B14F-4D97-AF65-F5344CB8AC3E}">
        <p14:creationId xmlns:p14="http://schemas.microsoft.com/office/powerpoint/2010/main" val="143687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325D13-7CB4-3770-9A4E-CA2FE1BA5E10}"/>
              </a:ext>
            </a:extLst>
          </p:cNvPr>
          <p:cNvPicPr>
            <a:picLocks noChangeAspect="1"/>
          </p:cNvPicPr>
          <p:nvPr/>
        </p:nvPicPr>
        <p:blipFill rotWithShape="1">
          <a:blip r:embed="rId2"/>
          <a:srcRect t="1388"/>
          <a:stretch/>
        </p:blipFill>
        <p:spPr>
          <a:xfrm>
            <a:off x="1477948" y="47625"/>
            <a:ext cx="9083704" cy="6762750"/>
          </a:xfrm>
          <a:prstGeom prst="rect">
            <a:avLst/>
          </a:prstGeom>
        </p:spPr>
      </p:pic>
    </p:spTree>
    <p:extLst>
      <p:ext uri="{BB962C8B-B14F-4D97-AF65-F5344CB8AC3E}">
        <p14:creationId xmlns:p14="http://schemas.microsoft.com/office/powerpoint/2010/main" val="4033329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09F4-234B-78EB-E72F-DB95F3DB399C}"/>
              </a:ext>
            </a:extLst>
          </p:cNvPr>
          <p:cNvSpPr>
            <a:spLocks noGrp="1"/>
          </p:cNvSpPr>
          <p:nvPr>
            <p:ph type="title"/>
          </p:nvPr>
        </p:nvSpPr>
        <p:spPr/>
        <p:txBody>
          <a:bodyPr/>
          <a:lstStyle/>
          <a:p>
            <a:r>
              <a:rPr lang="en-US" b="1" dirty="0"/>
              <a:t>Physician Perspective on AWVs as an Intervention to Promote Preventive Healthcare</a:t>
            </a:r>
          </a:p>
        </p:txBody>
      </p:sp>
      <p:sp>
        <p:nvSpPr>
          <p:cNvPr id="3" name="Content Placeholder 2">
            <a:extLst>
              <a:ext uri="{FF2B5EF4-FFF2-40B4-BE49-F238E27FC236}">
                <a16:creationId xmlns:a16="http://schemas.microsoft.com/office/drawing/2014/main" id="{3ADB4246-9FF2-DD60-EB73-E2F349F36205}"/>
              </a:ext>
            </a:extLst>
          </p:cNvPr>
          <p:cNvSpPr>
            <a:spLocks noGrp="1"/>
          </p:cNvSpPr>
          <p:nvPr>
            <p:ph idx="1"/>
          </p:nvPr>
        </p:nvSpPr>
        <p:spPr/>
        <p:txBody>
          <a:bodyPr/>
          <a:lstStyle/>
          <a:p>
            <a:pPr marL="0" indent="0">
              <a:buNone/>
            </a:pPr>
            <a:r>
              <a:rPr lang="en-US" sz="2400" dirty="0">
                <a:effectLst/>
                <a:latin typeface="Calibri" panose="020F0502020204030204" pitchFamily="34" charset="0"/>
                <a:ea typeface="Calibri" panose="020F0502020204030204" pitchFamily="34" charset="0"/>
              </a:rPr>
              <a:t>“We do a lot of specific QI projects with regard to health maintenance and preventive care. We have a lot of separate studies for mammography, for colonoscopy, for vaccines. If we were to include all of those QIs for all those individual things, and so, "Hey, we can try to start to address, not just one of these issues, but all of them during the annual Medicare Wellness visit," then that I think would benefit the practice as a whole. Essentially, that's what that visit is utilized for.  All of those individual studies are basically gearing toward, "Let's get someone in to specifically talk about this." I think that's the biggest motivating thing that I can come up with instead of looking at all these individual parts.”</a:t>
            </a:r>
          </a:p>
          <a:p>
            <a:pPr marL="0" indent="0">
              <a:buNone/>
            </a:pPr>
            <a:r>
              <a:rPr lang="en-US" sz="2400" dirty="0">
                <a:latin typeface="Calibri" panose="020F0502020204030204" pitchFamily="34" charset="0"/>
                <a:ea typeface="Calibri" panose="020F0502020204030204" pitchFamily="34" charset="0"/>
              </a:rPr>
              <a:t>								-  Physician in Ohio</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23870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BDAD-B1DA-4597-9FF3-3D79493C56C8}"/>
              </a:ext>
            </a:extLst>
          </p:cNvPr>
          <p:cNvSpPr>
            <a:spLocks noGrp="1"/>
          </p:cNvSpPr>
          <p:nvPr>
            <p:ph type="title"/>
          </p:nvPr>
        </p:nvSpPr>
        <p:spPr>
          <a:xfrm>
            <a:off x="466477" y="640823"/>
            <a:ext cx="3954449" cy="5583148"/>
          </a:xfrm>
        </p:spPr>
        <p:txBody>
          <a:bodyPr anchor="ctr">
            <a:normAutofit/>
          </a:bodyPr>
          <a:lstStyle/>
          <a:p>
            <a:r>
              <a:rPr lang="en-US" sz="5067" b="1" dirty="0"/>
              <a:t>Differentiating the Preventive Visits: Terminology</a:t>
            </a:r>
          </a:p>
        </p:txBody>
      </p:sp>
      <p:sp>
        <p:nvSpPr>
          <p:cNvPr id="4" name="Slide Number Placeholder 3">
            <a:extLst>
              <a:ext uri="{FF2B5EF4-FFF2-40B4-BE49-F238E27FC236}">
                <a16:creationId xmlns:a16="http://schemas.microsoft.com/office/drawing/2014/main" id="{A87BCBE3-27E6-4F92-BB01-151AA0EEC706}"/>
              </a:ext>
            </a:extLst>
          </p:cNvPr>
          <p:cNvSpPr>
            <a:spLocks noGrp="1"/>
          </p:cNvSpPr>
          <p:nvPr>
            <p:ph type="sldNum" sz="quarter" idx="10"/>
          </p:nvPr>
        </p:nvSpPr>
        <p:spPr>
          <a:xfrm>
            <a:off x="8610600" y="6356350"/>
            <a:ext cx="2743200" cy="365125"/>
          </a:xfrm>
        </p:spPr>
        <p:txBody>
          <a:bodyPr>
            <a:normAutofit/>
          </a:bodyPr>
          <a:lstStyle/>
          <a:p>
            <a:pPr defTabSz="1219170" fontAlgn="base">
              <a:spcBef>
                <a:spcPct val="0"/>
              </a:spcBef>
              <a:spcAft>
                <a:spcPts val="800"/>
              </a:spcAft>
              <a:defRPr/>
            </a:pPr>
            <a:fld id="{1E773655-A7F8-4F8A-B4C2-CCB8C416ACF0}" type="slidenum">
              <a:rPr lang="en-US" altLang="en-US">
                <a:solidFill>
                  <a:prstClr val="black">
                    <a:tint val="75000"/>
                  </a:prstClr>
                </a:solidFill>
                <a:latin typeface="Arial" panose="020B0604020202020204" pitchFamily="34" charset="0"/>
                <a:ea typeface="MS PGothic" panose="020B0600070205080204" pitchFamily="34" charset="-128"/>
              </a:rPr>
              <a:pPr defTabSz="1219170" fontAlgn="base">
                <a:spcBef>
                  <a:spcPct val="0"/>
                </a:spcBef>
                <a:spcAft>
                  <a:spcPts val="800"/>
                </a:spcAft>
                <a:defRPr/>
              </a:pPr>
              <a:t>18</a:t>
            </a:fld>
            <a:endParaRPr lang="en-US" altLang="en-US">
              <a:solidFill>
                <a:prstClr val="black">
                  <a:tint val="75000"/>
                </a:prstClr>
              </a:solidFill>
              <a:latin typeface="Arial" panose="020B0604020202020204" pitchFamily="34" charset="0"/>
              <a:ea typeface="MS PGothic" panose="020B0600070205080204" pitchFamily="34" charset="-128"/>
            </a:endParaRPr>
          </a:p>
        </p:txBody>
      </p:sp>
      <p:graphicFrame>
        <p:nvGraphicFramePr>
          <p:cNvPr id="19" name="Content Placeholder 2">
            <a:extLst>
              <a:ext uri="{FF2B5EF4-FFF2-40B4-BE49-F238E27FC236}">
                <a16:creationId xmlns:a16="http://schemas.microsoft.com/office/drawing/2014/main" id="{00E36FED-2C8A-68ED-0C83-C2ECCCC581D1}"/>
              </a:ext>
            </a:extLst>
          </p:cNvPr>
          <p:cNvGraphicFramePr>
            <a:graphicFrameLocks noGrp="1"/>
          </p:cNvGraphicFramePr>
          <p:nvPr>
            <p:ph idx="1"/>
            <p:extLst>
              <p:ext uri="{D42A27DB-BD31-4B8C-83A1-F6EECF244321}">
                <p14:modId xmlns:p14="http://schemas.microsoft.com/office/powerpoint/2010/main" val="1900859958"/>
              </p:ext>
            </p:extLst>
          </p:nvPr>
        </p:nvGraphicFramePr>
        <p:xfrm>
          <a:off x="4648017"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8322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4E34-7D6D-9BCF-3DA6-0818979152AE}"/>
              </a:ext>
            </a:extLst>
          </p:cNvPr>
          <p:cNvSpPr>
            <a:spLocks noGrp="1"/>
          </p:cNvSpPr>
          <p:nvPr>
            <p:ph type="title"/>
          </p:nvPr>
        </p:nvSpPr>
        <p:spPr>
          <a:xfrm>
            <a:off x="691555" y="1883870"/>
            <a:ext cx="5812992" cy="4127316"/>
          </a:xfrm>
        </p:spPr>
        <p:txBody>
          <a:bodyPr vert="horz" lIns="121920" tIns="60960" rIns="121920" bIns="60960" rtlCol="0" anchor="b">
            <a:noAutofit/>
          </a:bodyPr>
          <a:lstStyle/>
          <a:p>
            <a:pPr defTabSz="1219170"/>
            <a:r>
              <a:rPr lang="en-US" sz="5333" b="1" dirty="0"/>
              <a:t>Before 2011, Medicare did not cover any yearly primary care office visits for fee-for-service Medicare patients</a:t>
            </a:r>
          </a:p>
        </p:txBody>
      </p:sp>
      <p:pic>
        <p:nvPicPr>
          <p:cNvPr id="5" name="Picture 4" descr="Desk with stethoscope and computer keyboard">
            <a:extLst>
              <a:ext uri="{FF2B5EF4-FFF2-40B4-BE49-F238E27FC236}">
                <a16:creationId xmlns:a16="http://schemas.microsoft.com/office/drawing/2014/main" id="{A971B361-6377-E030-769D-F4ED9D296EBA}"/>
              </a:ext>
            </a:extLst>
          </p:cNvPr>
          <p:cNvPicPr>
            <a:picLocks noChangeAspect="1"/>
          </p:cNvPicPr>
          <p:nvPr/>
        </p:nvPicPr>
        <p:blipFill rotWithShape="1">
          <a:blip r:embed="rId3"/>
          <a:srcRect l="51402"/>
          <a:stretch/>
        </p:blipFill>
        <p:spPr>
          <a:xfrm>
            <a:off x="7196102" y="643468"/>
            <a:ext cx="4056069" cy="5571065"/>
          </a:xfrm>
          <a:prstGeom prst="rect">
            <a:avLst/>
          </a:prstGeom>
        </p:spPr>
      </p:pic>
      <p:sp>
        <p:nvSpPr>
          <p:cNvPr id="4" name="TextBox 3">
            <a:extLst>
              <a:ext uri="{FF2B5EF4-FFF2-40B4-BE49-F238E27FC236}">
                <a16:creationId xmlns:a16="http://schemas.microsoft.com/office/drawing/2014/main" id="{C3835B79-8FAE-3C61-2EB8-CE6B50AE018E}"/>
              </a:ext>
            </a:extLst>
          </p:cNvPr>
          <p:cNvSpPr txBox="1"/>
          <p:nvPr/>
        </p:nvSpPr>
        <p:spPr>
          <a:xfrm>
            <a:off x="7247068" y="643468"/>
            <a:ext cx="3657600" cy="5221879"/>
          </a:xfrm>
          <a:prstGeom prst="rect">
            <a:avLst/>
          </a:prstGeom>
          <a:noFill/>
        </p:spPr>
        <p:txBody>
          <a:bodyPr wrap="square" rtlCol="0">
            <a:spAutoFit/>
          </a:bodyPr>
          <a:lstStyle/>
          <a:p>
            <a:r>
              <a:rPr lang="en-US" sz="33333" dirty="0">
                <a:solidFill>
                  <a:srgbClr val="FF0000"/>
                </a:solidFill>
              </a:rPr>
              <a:t>X</a:t>
            </a:r>
          </a:p>
        </p:txBody>
      </p:sp>
    </p:spTree>
    <p:extLst>
      <p:ext uri="{BB962C8B-B14F-4D97-AF65-F5344CB8AC3E}">
        <p14:creationId xmlns:p14="http://schemas.microsoft.com/office/powerpoint/2010/main" val="332052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Maze">
            <a:extLst>
              <a:ext uri="{FF2B5EF4-FFF2-40B4-BE49-F238E27FC236}">
                <a16:creationId xmlns:a16="http://schemas.microsoft.com/office/drawing/2014/main" id="{FBD7F2B7-7E42-C7DB-EB43-FF0B9AE810D2}"/>
              </a:ext>
            </a:extLst>
          </p:cNvPr>
          <p:cNvPicPr>
            <a:picLocks noChangeAspect="1"/>
          </p:cNvPicPr>
          <p:nvPr/>
        </p:nvPicPr>
        <p:blipFill>
          <a:blip r:embed="rId3"/>
          <a:srcRect l="23309" r="29430"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881F0F-11EA-196E-5EB0-ABDA7DBA0C8F}"/>
              </a:ext>
            </a:extLst>
          </p:cNvPr>
          <p:cNvSpPr>
            <a:spLocks noGrp="1"/>
          </p:cNvSpPr>
          <p:nvPr>
            <p:ph type="title"/>
          </p:nvPr>
        </p:nvSpPr>
        <p:spPr>
          <a:xfrm>
            <a:off x="5827048" y="407987"/>
            <a:ext cx="5721484" cy="1325563"/>
          </a:xfrm>
        </p:spPr>
        <p:txBody>
          <a:bodyPr>
            <a:normAutofit/>
          </a:bodyPr>
          <a:lstStyle/>
          <a:p>
            <a:r>
              <a:rPr lang="en-US" b="1" dirty="0"/>
              <a:t>Outline</a:t>
            </a:r>
          </a:p>
        </p:txBody>
      </p:sp>
      <p:sp>
        <p:nvSpPr>
          <p:cNvPr id="33" name="Content Placeholder 2">
            <a:extLst>
              <a:ext uri="{FF2B5EF4-FFF2-40B4-BE49-F238E27FC236}">
                <a16:creationId xmlns:a16="http://schemas.microsoft.com/office/drawing/2014/main" id="{7641460E-3B3A-6C57-D4CA-1238997B1E34}"/>
              </a:ext>
            </a:extLst>
          </p:cNvPr>
          <p:cNvSpPr>
            <a:spLocks noGrp="1"/>
          </p:cNvSpPr>
          <p:nvPr>
            <p:ph idx="1"/>
          </p:nvPr>
        </p:nvSpPr>
        <p:spPr>
          <a:xfrm>
            <a:off x="5827048" y="1868487"/>
            <a:ext cx="5721484" cy="4351338"/>
          </a:xfrm>
        </p:spPr>
        <p:txBody>
          <a:bodyPr>
            <a:normAutofit/>
          </a:bodyPr>
          <a:lstStyle/>
          <a:p>
            <a:r>
              <a:rPr lang="en-US" dirty="0"/>
              <a:t>Preventive healthcare for the older adult</a:t>
            </a:r>
          </a:p>
          <a:p>
            <a:r>
              <a:rPr lang="en-US" dirty="0"/>
              <a:t>How do AWVs fit in?</a:t>
            </a:r>
          </a:p>
          <a:p>
            <a:pPr lvl="1"/>
            <a:r>
              <a:rPr lang="en-US" dirty="0"/>
              <a:t>Barriers to adoption of AWVs</a:t>
            </a:r>
          </a:p>
          <a:p>
            <a:r>
              <a:rPr lang="en-US" dirty="0"/>
              <a:t>NIH R61: Pilot study of intervention to increase AWV use</a:t>
            </a:r>
          </a:p>
          <a:p>
            <a:r>
              <a:rPr lang="en-US" dirty="0"/>
              <a:t>Current and future work</a:t>
            </a:r>
          </a:p>
        </p:txBody>
      </p:sp>
    </p:spTree>
    <p:extLst>
      <p:ext uri="{BB962C8B-B14F-4D97-AF65-F5344CB8AC3E}">
        <p14:creationId xmlns:p14="http://schemas.microsoft.com/office/powerpoint/2010/main" val="1232861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25" y="360507"/>
            <a:ext cx="10515600" cy="914400"/>
          </a:xfrm>
        </p:spPr>
        <p:txBody>
          <a:bodyPr/>
          <a:lstStyle/>
          <a:p>
            <a:r>
              <a:rPr lang="en-US" b="1" dirty="0"/>
              <a:t>History of Annual Wellness Visits</a:t>
            </a:r>
          </a:p>
        </p:txBody>
      </p:sp>
      <p:graphicFrame>
        <p:nvGraphicFramePr>
          <p:cNvPr id="5" name="Content Placeholder 2">
            <a:extLst>
              <a:ext uri="{FF2B5EF4-FFF2-40B4-BE49-F238E27FC236}">
                <a16:creationId xmlns:a16="http://schemas.microsoft.com/office/drawing/2014/main" id="{8B3C1368-B9B9-D63B-D22E-A17F5E006369}"/>
              </a:ext>
            </a:extLst>
          </p:cNvPr>
          <p:cNvGraphicFramePr>
            <a:graphicFrameLocks noGrp="1"/>
          </p:cNvGraphicFramePr>
          <p:nvPr>
            <p:ph idx="1"/>
          </p:nvPr>
        </p:nvGraphicFramePr>
        <p:xfrm>
          <a:off x="222637" y="720920"/>
          <a:ext cx="11842143" cy="5968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397B569-D325-1B2D-5BCC-4C55BF3CBBA7}"/>
              </a:ext>
            </a:extLst>
          </p:cNvPr>
          <p:cNvSpPr txBox="1"/>
          <p:nvPr/>
        </p:nvSpPr>
        <p:spPr>
          <a:xfrm>
            <a:off x="8004314" y="4514742"/>
            <a:ext cx="4187687" cy="2144498"/>
          </a:xfrm>
          <a:prstGeom prst="rect">
            <a:avLst/>
          </a:prstGeom>
          <a:noFill/>
        </p:spPr>
        <p:txBody>
          <a:bodyPr wrap="square" rtlCol="0">
            <a:spAutoFit/>
          </a:bodyPr>
          <a:lstStyle/>
          <a:p>
            <a:pPr marL="306910" indent="-306910">
              <a:buFont typeface="Arial" panose="020B0604020202020204" pitchFamily="34" charset="0"/>
              <a:buChar char="•"/>
            </a:pPr>
            <a:r>
              <a:rPr lang="en-US" sz="2667" dirty="0"/>
              <a:t>New yearly wellness visit</a:t>
            </a:r>
          </a:p>
          <a:p>
            <a:pPr marL="306910" indent="-306910">
              <a:buFont typeface="Arial" panose="020B0604020202020204" pitchFamily="34" charset="0"/>
              <a:buChar char="•"/>
            </a:pPr>
            <a:r>
              <a:rPr lang="en-US" sz="2667" dirty="0"/>
              <a:t>Copays eliminated for almost all preventive services</a:t>
            </a:r>
          </a:p>
          <a:p>
            <a:pPr lvl="0" algn="l">
              <a:lnSpc>
                <a:spcPct val="100000"/>
              </a:lnSpc>
            </a:pPr>
            <a:endParaRPr lang="en-US" sz="2667" dirty="0"/>
          </a:p>
        </p:txBody>
      </p:sp>
      <p:sp>
        <p:nvSpPr>
          <p:cNvPr id="7" name="TextBox 6">
            <a:extLst>
              <a:ext uri="{FF2B5EF4-FFF2-40B4-BE49-F238E27FC236}">
                <a16:creationId xmlns:a16="http://schemas.microsoft.com/office/drawing/2014/main" id="{BF6767E1-A758-BAFF-4275-092E1B7EADDE}"/>
              </a:ext>
            </a:extLst>
          </p:cNvPr>
          <p:cNvSpPr txBox="1"/>
          <p:nvPr/>
        </p:nvSpPr>
        <p:spPr>
          <a:xfrm>
            <a:off x="4181835" y="4372496"/>
            <a:ext cx="3674055" cy="2144498"/>
          </a:xfrm>
          <a:prstGeom prst="rect">
            <a:avLst/>
          </a:prstGeom>
          <a:noFill/>
        </p:spPr>
        <p:txBody>
          <a:bodyPr wrap="square" rtlCol="0">
            <a:spAutoFit/>
          </a:bodyPr>
          <a:lstStyle/>
          <a:p>
            <a:pPr marL="306910" indent="-306910">
              <a:buFont typeface="Arial" panose="020B0604020202020204" pitchFamily="34" charset="0"/>
              <a:buChar char="•"/>
            </a:pPr>
            <a:r>
              <a:rPr lang="en-US" sz="2667" dirty="0"/>
              <a:t>1 visit within first 12 months of Part B coverage</a:t>
            </a:r>
          </a:p>
          <a:p>
            <a:pPr marL="306910" indent="-306910">
              <a:buFont typeface="Arial" panose="020B0604020202020204" pitchFamily="34" charset="0"/>
              <a:buChar char="•"/>
            </a:pPr>
            <a:r>
              <a:rPr lang="en-US" sz="2667" dirty="0"/>
              <a:t>Part B deductible waived; copay applies</a:t>
            </a:r>
          </a:p>
        </p:txBody>
      </p:sp>
    </p:spTree>
    <p:extLst>
      <p:ext uri="{BB962C8B-B14F-4D97-AF65-F5344CB8AC3E}">
        <p14:creationId xmlns:p14="http://schemas.microsoft.com/office/powerpoint/2010/main" val="37230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
        <p:nvSpPr>
          <p:cNvPr id="2" name="Title 1">
            <a:extLst>
              <a:ext uri="{FF2B5EF4-FFF2-40B4-BE49-F238E27FC236}">
                <a16:creationId xmlns:a16="http://schemas.microsoft.com/office/drawing/2014/main" id="{C4E4177F-207F-ACF3-FA72-A6593C91DD40}"/>
              </a:ext>
            </a:extLst>
          </p:cNvPr>
          <p:cNvSpPr>
            <a:spLocks noGrp="1"/>
          </p:cNvSpPr>
          <p:nvPr>
            <p:ph type="ctrTitle"/>
          </p:nvPr>
        </p:nvSpPr>
        <p:spPr>
          <a:xfrm>
            <a:off x="5297762" y="640080"/>
            <a:ext cx="6251111" cy="3566160"/>
          </a:xfrm>
        </p:spPr>
        <p:txBody>
          <a:bodyPr anchor="b">
            <a:normAutofit/>
          </a:bodyPr>
          <a:lstStyle/>
          <a:p>
            <a:pPr algn="l"/>
            <a:r>
              <a:rPr lang="en-US" sz="7200" b="1" dirty="0"/>
              <a:t>Why are AWVs Important?</a:t>
            </a:r>
          </a:p>
        </p:txBody>
      </p:sp>
      <p:pic>
        <p:nvPicPr>
          <p:cNvPr id="4" name="Picture 3" descr="Magnifying glass and question mark">
            <a:extLst>
              <a:ext uri="{FF2B5EF4-FFF2-40B4-BE49-F238E27FC236}">
                <a16:creationId xmlns:a16="http://schemas.microsoft.com/office/drawing/2014/main" id="{7F59C3CC-4C58-248D-CF9F-5A9E9CDA089D}"/>
              </a:ext>
            </a:extLst>
          </p:cNvPr>
          <p:cNvPicPr>
            <a:picLocks noChangeAspect="1"/>
          </p:cNvPicPr>
          <p:nvPr/>
        </p:nvPicPr>
        <p:blipFill rotWithShape="1">
          <a:blip r:embed="rId2"/>
          <a:srcRect l="32724" r="29076"/>
          <a:stretch/>
        </p:blipFill>
        <p:spPr>
          <a:xfrm>
            <a:off x="27" y="13"/>
            <a:ext cx="4657317" cy="6857987"/>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806281 w 4243589"/>
              <a:gd name="connsiteY1" fmla="*/ 0 h 18288"/>
              <a:gd name="connsiteX2" fmla="*/ 1654999 w 4243589"/>
              <a:gd name="connsiteY2" fmla="*/ 0 h 18288"/>
              <a:gd name="connsiteX3" fmla="*/ 2546153 w 4243589"/>
              <a:gd name="connsiteY3" fmla="*/ 0 h 18288"/>
              <a:gd name="connsiteX4" fmla="*/ 3437307 w 4243589"/>
              <a:gd name="connsiteY4" fmla="*/ 0 h 18288"/>
              <a:gd name="connsiteX5" fmla="*/ 4243589 w 4243589"/>
              <a:gd name="connsiteY5" fmla="*/ 0 h 18288"/>
              <a:gd name="connsiteX6" fmla="*/ 4243589 w 4243589"/>
              <a:gd name="connsiteY6" fmla="*/ 18288 h 18288"/>
              <a:gd name="connsiteX7" fmla="*/ 3309999 w 4243589"/>
              <a:gd name="connsiteY7" fmla="*/ 18288 h 18288"/>
              <a:gd name="connsiteX8" fmla="*/ 2376410 w 4243589"/>
              <a:gd name="connsiteY8" fmla="*/ 18288 h 18288"/>
              <a:gd name="connsiteX9" fmla="*/ 1527691 w 4243589"/>
              <a:gd name="connsiteY9" fmla="*/ 18288 h 18288"/>
              <a:gd name="connsiteX10" fmla="*/ 0 w 4243589"/>
              <a:gd name="connsiteY10" fmla="*/ 18288 h 18288"/>
              <a:gd name="connsiteX11" fmla="*/ 0 w 4243589"/>
              <a:gd name="connsiteY11" fmla="*/ 0 h 18288"/>
              <a:gd name="connsiteX0" fmla="*/ 0 w 4243589"/>
              <a:gd name="connsiteY0" fmla="*/ 0 h 18288"/>
              <a:gd name="connsiteX1" fmla="*/ 806281 w 4243589"/>
              <a:gd name="connsiteY1" fmla="*/ 0 h 18288"/>
              <a:gd name="connsiteX2" fmla="*/ 1527691 w 4243589"/>
              <a:gd name="connsiteY2" fmla="*/ 0 h 18288"/>
              <a:gd name="connsiteX3" fmla="*/ 2461281 w 4243589"/>
              <a:gd name="connsiteY3" fmla="*/ 0 h 18288"/>
              <a:gd name="connsiteX4" fmla="*/ 3267563 w 4243589"/>
              <a:gd name="connsiteY4" fmla="*/ 0 h 18288"/>
              <a:gd name="connsiteX5" fmla="*/ 4243589 w 4243589"/>
              <a:gd name="connsiteY5" fmla="*/ 0 h 18288"/>
              <a:gd name="connsiteX6" fmla="*/ 4243589 w 4243589"/>
              <a:gd name="connsiteY6" fmla="*/ 18288 h 18288"/>
              <a:gd name="connsiteX7" fmla="*/ 3394871 w 4243589"/>
              <a:gd name="connsiteY7" fmla="*/ 18288 h 18288"/>
              <a:gd name="connsiteX8" fmla="*/ 2461281 w 4243589"/>
              <a:gd name="connsiteY8" fmla="*/ 18288 h 18288"/>
              <a:gd name="connsiteX9" fmla="*/ 1739871 w 4243589"/>
              <a:gd name="connsiteY9" fmla="*/ 18288 h 18288"/>
              <a:gd name="connsiteX10" fmla="*/ 891153 w 4243589"/>
              <a:gd name="connsiteY10" fmla="*/ 18288 h 18288"/>
              <a:gd name="connsiteX11" fmla="*/ 0 w 4243589"/>
              <a:gd name="connsiteY11" fmla="*/ 18288 h 18288"/>
              <a:gd name="connsiteX12" fmla="*/ 0 w 4243589"/>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3589" h="18288" fill="none" extrusionOk="0">
                <a:moveTo>
                  <a:pt x="0" y="0"/>
                </a:moveTo>
                <a:cubicBezTo>
                  <a:pt x="187158" y="-44462"/>
                  <a:pt x="626383" y="-506"/>
                  <a:pt x="806281" y="0"/>
                </a:cubicBezTo>
                <a:cubicBezTo>
                  <a:pt x="947642" y="-5268"/>
                  <a:pt x="1389329" y="-8968"/>
                  <a:pt x="1654999" y="0"/>
                </a:cubicBezTo>
                <a:cubicBezTo>
                  <a:pt x="1834041" y="-13378"/>
                  <a:pt x="2280674" y="8964"/>
                  <a:pt x="2546153" y="0"/>
                </a:cubicBezTo>
                <a:cubicBezTo>
                  <a:pt x="2809859" y="-52800"/>
                  <a:pt x="2976755" y="37311"/>
                  <a:pt x="3437307" y="0"/>
                </a:cubicBezTo>
                <a:cubicBezTo>
                  <a:pt x="3847206" y="13621"/>
                  <a:pt x="4052005" y="21259"/>
                  <a:pt x="4243589" y="0"/>
                </a:cubicBezTo>
                <a:cubicBezTo>
                  <a:pt x="4242914" y="4808"/>
                  <a:pt x="4243264" y="13239"/>
                  <a:pt x="4243589" y="18288"/>
                </a:cubicBezTo>
                <a:cubicBezTo>
                  <a:pt x="3974488" y="60052"/>
                  <a:pt x="3528158" y="21312"/>
                  <a:pt x="3309999" y="18288"/>
                </a:cubicBezTo>
                <a:cubicBezTo>
                  <a:pt x="3059428" y="29488"/>
                  <a:pt x="2559793" y="10609"/>
                  <a:pt x="2376410" y="18288"/>
                </a:cubicBezTo>
                <a:cubicBezTo>
                  <a:pt x="2182767" y="9899"/>
                  <a:pt x="1676334" y="-11026"/>
                  <a:pt x="1527691" y="18288"/>
                </a:cubicBezTo>
                <a:cubicBezTo>
                  <a:pt x="1362673" y="65824"/>
                  <a:pt x="329185" y="-17816"/>
                  <a:pt x="0" y="18288"/>
                </a:cubicBezTo>
                <a:cubicBezTo>
                  <a:pt x="-106" y="13121"/>
                  <a:pt x="453" y="6795"/>
                  <a:pt x="0" y="0"/>
                </a:cubicBezTo>
                <a:close/>
              </a:path>
              <a:path w="4243589" h="18288" stroke="0" extrusionOk="0">
                <a:moveTo>
                  <a:pt x="0" y="0"/>
                </a:moveTo>
                <a:cubicBezTo>
                  <a:pt x="415973" y="36188"/>
                  <a:pt x="576808" y="4025"/>
                  <a:pt x="806281" y="0"/>
                </a:cubicBezTo>
                <a:cubicBezTo>
                  <a:pt x="1054316" y="2147"/>
                  <a:pt x="1259841" y="31572"/>
                  <a:pt x="1527691" y="0"/>
                </a:cubicBezTo>
                <a:cubicBezTo>
                  <a:pt x="1733702" y="16809"/>
                  <a:pt x="2003516" y="-82772"/>
                  <a:pt x="2461281" y="0"/>
                </a:cubicBezTo>
                <a:cubicBezTo>
                  <a:pt x="2912380" y="27406"/>
                  <a:pt x="3080341" y="-7132"/>
                  <a:pt x="3267563" y="0"/>
                </a:cubicBezTo>
                <a:cubicBezTo>
                  <a:pt x="3441286" y="-33846"/>
                  <a:pt x="4060741" y="-57773"/>
                  <a:pt x="4243589" y="0"/>
                </a:cubicBezTo>
                <a:cubicBezTo>
                  <a:pt x="4242707" y="3812"/>
                  <a:pt x="4243537" y="12612"/>
                  <a:pt x="4243589" y="18288"/>
                </a:cubicBezTo>
                <a:cubicBezTo>
                  <a:pt x="4118766" y="-36252"/>
                  <a:pt x="3749216" y="71978"/>
                  <a:pt x="3394871" y="18288"/>
                </a:cubicBezTo>
                <a:cubicBezTo>
                  <a:pt x="3035591" y="27361"/>
                  <a:pt x="2783947" y="-45611"/>
                  <a:pt x="2461281" y="18288"/>
                </a:cubicBezTo>
                <a:cubicBezTo>
                  <a:pt x="2147363" y="36349"/>
                  <a:pt x="1965821" y="54998"/>
                  <a:pt x="1739871" y="18288"/>
                </a:cubicBezTo>
                <a:cubicBezTo>
                  <a:pt x="1569174" y="36333"/>
                  <a:pt x="1280191" y="50909"/>
                  <a:pt x="891153" y="18288"/>
                </a:cubicBezTo>
                <a:cubicBezTo>
                  <a:pt x="522841" y="31273"/>
                  <a:pt x="369370" y="-32266"/>
                  <a:pt x="0" y="18288"/>
                </a:cubicBezTo>
                <a:cubicBezTo>
                  <a:pt x="-113" y="14232"/>
                  <a:pt x="1688" y="7402"/>
                  <a:pt x="0" y="0"/>
                </a:cubicBezTo>
                <a:close/>
              </a:path>
              <a:path w="4243589" h="18288" fill="none" stroke="0" extrusionOk="0">
                <a:moveTo>
                  <a:pt x="0" y="0"/>
                </a:moveTo>
                <a:cubicBezTo>
                  <a:pt x="164873" y="-30981"/>
                  <a:pt x="582700" y="27427"/>
                  <a:pt x="806281" y="0"/>
                </a:cubicBezTo>
                <a:cubicBezTo>
                  <a:pt x="1025658" y="-4284"/>
                  <a:pt x="1377728" y="10286"/>
                  <a:pt x="1654999" y="0"/>
                </a:cubicBezTo>
                <a:cubicBezTo>
                  <a:pt x="1855614" y="28894"/>
                  <a:pt x="2282927" y="29468"/>
                  <a:pt x="2546153" y="0"/>
                </a:cubicBezTo>
                <a:cubicBezTo>
                  <a:pt x="2769345" y="-38597"/>
                  <a:pt x="3027735" y="26719"/>
                  <a:pt x="3437307" y="0"/>
                </a:cubicBezTo>
                <a:cubicBezTo>
                  <a:pt x="3898549" y="-14103"/>
                  <a:pt x="4037627" y="2516"/>
                  <a:pt x="4243589" y="0"/>
                </a:cubicBezTo>
                <a:cubicBezTo>
                  <a:pt x="4242750" y="3955"/>
                  <a:pt x="4242257" y="14004"/>
                  <a:pt x="4243589" y="18288"/>
                </a:cubicBezTo>
                <a:cubicBezTo>
                  <a:pt x="3991521" y="-37880"/>
                  <a:pt x="3541253" y="54644"/>
                  <a:pt x="3309999" y="18288"/>
                </a:cubicBezTo>
                <a:cubicBezTo>
                  <a:pt x="3066869" y="24926"/>
                  <a:pt x="2589363" y="6664"/>
                  <a:pt x="2376410" y="18288"/>
                </a:cubicBezTo>
                <a:cubicBezTo>
                  <a:pt x="2137150" y="26851"/>
                  <a:pt x="1732252" y="4116"/>
                  <a:pt x="1527691" y="18288"/>
                </a:cubicBezTo>
                <a:cubicBezTo>
                  <a:pt x="1377909" y="103448"/>
                  <a:pt x="345344" y="-19672"/>
                  <a:pt x="0" y="18288"/>
                </a:cubicBezTo>
                <a:cubicBezTo>
                  <a:pt x="573" y="12931"/>
                  <a:pt x="838" y="728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custGeom>
                    <a:avLst/>
                    <a:gdLst>
                      <a:gd name="connsiteX0" fmla="*/ 0 w 3182692"/>
                      <a:gd name="connsiteY0" fmla="*/ 0 h 13716"/>
                      <a:gd name="connsiteX1" fmla="*/ 604711 w 3182692"/>
                      <a:gd name="connsiteY1" fmla="*/ 0 h 13716"/>
                      <a:gd name="connsiteX2" fmla="*/ 1241250 w 3182692"/>
                      <a:gd name="connsiteY2" fmla="*/ 0 h 13716"/>
                      <a:gd name="connsiteX3" fmla="*/ 1909615 w 3182692"/>
                      <a:gd name="connsiteY3" fmla="*/ 0 h 13716"/>
                      <a:gd name="connsiteX4" fmla="*/ 2577981 w 3182692"/>
                      <a:gd name="connsiteY4" fmla="*/ 0 h 13716"/>
                      <a:gd name="connsiteX5" fmla="*/ 3182692 w 3182692"/>
                      <a:gd name="connsiteY5" fmla="*/ 0 h 13716"/>
                      <a:gd name="connsiteX6" fmla="*/ 3182692 w 3182692"/>
                      <a:gd name="connsiteY6" fmla="*/ 13716 h 13716"/>
                      <a:gd name="connsiteX7" fmla="*/ 2482500 w 3182692"/>
                      <a:gd name="connsiteY7" fmla="*/ 13716 h 13716"/>
                      <a:gd name="connsiteX8" fmla="*/ 1782308 w 3182692"/>
                      <a:gd name="connsiteY8" fmla="*/ 13716 h 13716"/>
                      <a:gd name="connsiteX9" fmla="*/ 1145769 w 3182692"/>
                      <a:gd name="connsiteY9" fmla="*/ 13716 h 13716"/>
                      <a:gd name="connsiteX10" fmla="*/ 0 w 3182692"/>
                      <a:gd name="connsiteY10" fmla="*/ 13716 h 13716"/>
                      <a:gd name="connsiteX11" fmla="*/ 0 w 3182692"/>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3716"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2212" y="2989"/>
                          <a:pt x="3182051" y="10166"/>
                          <a:pt x="3182692" y="13716"/>
                        </a:cubicBezTo>
                        <a:cubicBezTo>
                          <a:pt x="2998421" y="17170"/>
                          <a:pt x="2675038" y="14442"/>
                          <a:pt x="2482500" y="13716"/>
                        </a:cubicBezTo>
                        <a:cubicBezTo>
                          <a:pt x="2289962" y="12990"/>
                          <a:pt x="1930644" y="2262"/>
                          <a:pt x="1782308" y="13716"/>
                        </a:cubicBezTo>
                        <a:cubicBezTo>
                          <a:pt x="1633972" y="25170"/>
                          <a:pt x="1287388" y="-6564"/>
                          <a:pt x="1145769" y="13716"/>
                        </a:cubicBezTo>
                        <a:cubicBezTo>
                          <a:pt x="1004150" y="33996"/>
                          <a:pt x="256377" y="-42010"/>
                          <a:pt x="0" y="13716"/>
                        </a:cubicBezTo>
                        <a:cubicBezTo>
                          <a:pt x="182" y="9317"/>
                          <a:pt x="482" y="5285"/>
                          <a:pt x="0" y="0"/>
                        </a:cubicBezTo>
                        <a:close/>
                      </a:path>
                      <a:path w="3182692" h="13716"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200" y="2764"/>
                          <a:pt x="3182390" y="8747"/>
                          <a:pt x="3182692" y="13716"/>
                        </a:cubicBezTo>
                        <a:cubicBezTo>
                          <a:pt x="3039109" y="-17273"/>
                          <a:pt x="2823860" y="9276"/>
                          <a:pt x="2546154" y="13716"/>
                        </a:cubicBezTo>
                        <a:cubicBezTo>
                          <a:pt x="2268448" y="18156"/>
                          <a:pt x="2098674" y="719"/>
                          <a:pt x="1845961" y="13716"/>
                        </a:cubicBezTo>
                        <a:cubicBezTo>
                          <a:pt x="1593248" y="26713"/>
                          <a:pt x="1456743" y="22988"/>
                          <a:pt x="1304904" y="13716"/>
                        </a:cubicBezTo>
                        <a:cubicBezTo>
                          <a:pt x="1153065" y="4444"/>
                          <a:pt x="947204" y="6554"/>
                          <a:pt x="668365" y="13716"/>
                        </a:cubicBezTo>
                        <a:cubicBezTo>
                          <a:pt x="389526" y="20878"/>
                          <a:pt x="288244" y="-9200"/>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Tree>
    <p:extLst>
      <p:ext uri="{BB962C8B-B14F-4D97-AF65-F5344CB8AC3E}">
        <p14:creationId xmlns:p14="http://schemas.microsoft.com/office/powerpoint/2010/main" val="359260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032E-6D69-4992-8122-E22E2307C4C4}"/>
              </a:ext>
            </a:extLst>
          </p:cNvPr>
          <p:cNvSpPr>
            <a:spLocks noGrp="1"/>
          </p:cNvSpPr>
          <p:nvPr>
            <p:ph type="title"/>
          </p:nvPr>
        </p:nvSpPr>
        <p:spPr>
          <a:xfrm>
            <a:off x="841249" y="334644"/>
            <a:ext cx="10822668" cy="1076915"/>
          </a:xfrm>
        </p:spPr>
        <p:txBody>
          <a:bodyPr anchor="ctr">
            <a:normAutofit/>
          </a:bodyPr>
          <a:lstStyle/>
          <a:p>
            <a:r>
              <a:rPr lang="en-US" sz="4000" b="1" dirty="0"/>
              <a:t>AWVs Increase Use of Preventive Health Services</a:t>
            </a:r>
          </a:p>
        </p:txBody>
      </p:sp>
      <p:pic>
        <p:nvPicPr>
          <p:cNvPr id="7" name="Picture 6">
            <a:extLst>
              <a:ext uri="{FF2B5EF4-FFF2-40B4-BE49-F238E27FC236}">
                <a16:creationId xmlns:a16="http://schemas.microsoft.com/office/drawing/2014/main" id="{00C62C40-CCD5-4F0D-A307-AD886BEC9153}"/>
              </a:ext>
            </a:extLst>
          </p:cNvPr>
          <p:cNvPicPr>
            <a:picLocks noChangeAspect="1"/>
          </p:cNvPicPr>
          <p:nvPr/>
        </p:nvPicPr>
        <p:blipFill rotWithShape="1">
          <a:blip r:embed="rId3">
            <a:extLst>
              <a:ext uri="{28A0092B-C50C-407E-A947-70E740481C1C}">
                <a14:useLocalDpi xmlns:a14="http://schemas.microsoft.com/office/drawing/2010/main" val="0"/>
              </a:ext>
            </a:extLst>
          </a:blip>
          <a:srcRect t="11512" b="16448"/>
          <a:stretch/>
        </p:blipFill>
        <p:spPr>
          <a:xfrm>
            <a:off x="367442" y="1265273"/>
            <a:ext cx="11541023" cy="5369563"/>
          </a:xfrm>
          <a:prstGeom prst="rect">
            <a:avLst/>
          </a:prstGeom>
        </p:spPr>
      </p:pic>
      <p:sp>
        <p:nvSpPr>
          <p:cNvPr id="3" name="TextBox 2"/>
          <p:cNvSpPr txBox="1"/>
          <p:nvPr/>
        </p:nvSpPr>
        <p:spPr>
          <a:xfrm>
            <a:off x="367441" y="6354720"/>
            <a:ext cx="11334307" cy="369332"/>
          </a:xfrm>
          <a:prstGeom prst="rect">
            <a:avLst/>
          </a:prstGeom>
          <a:noFill/>
        </p:spPr>
        <p:txBody>
          <a:bodyPr wrap="square" rtlCol="0">
            <a:spAutoFit/>
          </a:bodyPr>
          <a:lstStyle/>
          <a:p>
            <a:pPr defTabSz="914377">
              <a:defRPr/>
            </a:pPr>
            <a:r>
              <a:rPr lang="en-US" dirty="0">
                <a:solidFill>
                  <a:prstClr val="black"/>
                </a:solidFill>
                <a:latin typeface="Calibri" panose="020F0502020204030204"/>
                <a:ea typeface="MS PGothic" panose="020B0600070205080204" pitchFamily="34" charset="-128"/>
              </a:rPr>
              <a:t>Beckman AL et al. Am J </a:t>
            </a:r>
            <a:r>
              <a:rPr lang="en-US" dirty="0" err="1">
                <a:solidFill>
                  <a:prstClr val="black"/>
                </a:solidFill>
                <a:latin typeface="Calibri" panose="020F0502020204030204"/>
                <a:ea typeface="MS PGothic" panose="020B0600070205080204" pitchFamily="34" charset="-128"/>
              </a:rPr>
              <a:t>Manag</a:t>
            </a:r>
            <a:r>
              <a:rPr lang="en-US" dirty="0">
                <a:solidFill>
                  <a:prstClr val="black"/>
                </a:solidFill>
                <a:latin typeface="Calibri" panose="020F0502020204030204"/>
                <a:ea typeface="MS PGothic" panose="020B0600070205080204" pitchFamily="34" charset="-128"/>
              </a:rPr>
              <a:t> Care. 2019. e76-e82. </a:t>
            </a:r>
          </a:p>
        </p:txBody>
      </p:sp>
    </p:spTree>
    <p:extLst>
      <p:ext uri="{BB962C8B-B14F-4D97-AF65-F5344CB8AC3E}">
        <p14:creationId xmlns:p14="http://schemas.microsoft.com/office/powerpoint/2010/main" val="1339963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8DE9-1C3E-4577-A855-36AB5DC349EB}"/>
              </a:ext>
            </a:extLst>
          </p:cNvPr>
          <p:cNvSpPr>
            <a:spLocks noGrp="1"/>
          </p:cNvSpPr>
          <p:nvPr>
            <p:ph type="title"/>
          </p:nvPr>
        </p:nvSpPr>
        <p:spPr>
          <a:xfrm>
            <a:off x="488245" y="6392850"/>
            <a:ext cx="10515600" cy="436225"/>
          </a:xfrm>
        </p:spPr>
        <p:txBody>
          <a:bodyPr>
            <a:noAutofit/>
          </a:bodyPr>
          <a:lstStyle/>
          <a:p>
            <a:r>
              <a:rPr lang="en-US" sz="1867" dirty="0">
                <a:latin typeface="+mn-lt"/>
                <a:ea typeface="+mn-ea"/>
                <a:cs typeface="+mn-cs"/>
              </a:rPr>
              <a:t>Carter, (2019) AARP Report.</a:t>
            </a:r>
            <a:endParaRPr lang="en-US" sz="1867" dirty="0"/>
          </a:p>
        </p:txBody>
      </p:sp>
      <p:pic>
        <p:nvPicPr>
          <p:cNvPr id="4" name="Content Placeholder 3">
            <a:extLst>
              <a:ext uri="{FF2B5EF4-FFF2-40B4-BE49-F238E27FC236}">
                <a16:creationId xmlns:a16="http://schemas.microsoft.com/office/drawing/2014/main" id="{C14959BC-BFA8-4E90-9310-85ECCD58666A}"/>
              </a:ext>
            </a:extLst>
          </p:cNvPr>
          <p:cNvPicPr>
            <a:picLocks noGrp="1" noChangeAspect="1"/>
          </p:cNvPicPr>
          <p:nvPr>
            <p:ph idx="1"/>
          </p:nvPr>
        </p:nvPicPr>
        <p:blipFill rotWithShape="1">
          <a:blip r:embed="rId3"/>
          <a:srcRect t="5259" b="17861"/>
          <a:stretch/>
        </p:blipFill>
        <p:spPr>
          <a:xfrm>
            <a:off x="2232794" y="1260321"/>
            <a:ext cx="7726413" cy="5132528"/>
          </a:xfrm>
          <a:prstGeom prst="rect">
            <a:avLst/>
          </a:prstGeom>
        </p:spPr>
      </p:pic>
      <p:sp>
        <p:nvSpPr>
          <p:cNvPr id="3" name="TextBox 2">
            <a:extLst>
              <a:ext uri="{FF2B5EF4-FFF2-40B4-BE49-F238E27FC236}">
                <a16:creationId xmlns:a16="http://schemas.microsoft.com/office/drawing/2014/main" id="{72945542-EDD6-6D68-E7F4-496E86CA0D92}"/>
              </a:ext>
            </a:extLst>
          </p:cNvPr>
          <p:cNvSpPr txBox="1"/>
          <p:nvPr/>
        </p:nvSpPr>
        <p:spPr>
          <a:xfrm>
            <a:off x="116619" y="233837"/>
            <a:ext cx="12075381" cy="1569660"/>
          </a:xfrm>
          <a:prstGeom prst="rect">
            <a:avLst/>
          </a:prstGeom>
          <a:noFill/>
        </p:spPr>
        <p:txBody>
          <a:bodyPr wrap="square" rtlCol="0">
            <a:spAutoFit/>
          </a:bodyPr>
          <a:lstStyle/>
          <a:p>
            <a:pPr algn="ctr" defTabSz="1219170" fontAlgn="base">
              <a:spcBef>
                <a:spcPct val="0"/>
              </a:spcBef>
              <a:spcAft>
                <a:spcPct val="0"/>
              </a:spcAft>
              <a:defRPr/>
            </a:pPr>
            <a:r>
              <a:rPr lang="en-US" sz="3200" dirty="0">
                <a:solidFill>
                  <a:prstClr val="black"/>
                </a:solidFill>
                <a:latin typeface="Arial" panose="020B0604020202020204" pitchFamily="34" charset="0"/>
                <a:ea typeface="MS PGothic" panose="020B0600070205080204" pitchFamily="34" charset="-128"/>
              </a:rPr>
              <a:t>Patients with AWVs had Greater Use of Preventive Services, n=1,762,413</a:t>
            </a:r>
          </a:p>
          <a:p>
            <a:pPr algn="r" defTabSz="1219170" fontAlgn="base">
              <a:spcBef>
                <a:spcPct val="0"/>
              </a:spcBef>
              <a:spcAft>
                <a:spcPct val="0"/>
              </a:spcAft>
              <a:defRPr/>
            </a:pPr>
            <a:endParaRPr lang="en-US" sz="3200" dirty="0">
              <a:solidFill>
                <a:prstClr val="black"/>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441077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0032E-6D69-4992-8122-E22E2307C4C4}"/>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a:solidFill>
                  <a:srgbClr val="FFFFFF"/>
                </a:solidFill>
                <a:latin typeface="+mj-lt"/>
                <a:ea typeface="+mj-ea"/>
                <a:cs typeface="+mj-cs"/>
              </a:rPr>
              <a:t>Importance of AWVs for Preventive Care (Providers)</a:t>
            </a:r>
          </a:p>
        </p:txBody>
      </p:sp>
      <p:sp>
        <p:nvSpPr>
          <p:cNvPr id="49" name="Arc 4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2"/>
          <p:cNvSpPr txBox="1">
            <a:spLocks/>
          </p:cNvSpPr>
          <p:nvPr/>
        </p:nvSpPr>
        <p:spPr bwMode="auto">
          <a:xfrm>
            <a:off x="4447308" y="757598"/>
            <a:ext cx="6906491" cy="5585619"/>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lIns="91440" tIns="45720" rIns="91440" bIns="45720" numCol="1" rtlCol="0" anchor="ctr" anchorCtr="0" compatLnSpc="1">
            <a:prstTxWarp prst="textNoShape">
              <a:avLst/>
            </a:prstTxWarp>
            <a:noAutofit/>
          </a:bodyPr>
          <a:lstStyle>
            <a:lvl1pPr marL="176213" indent="-176213" algn="l" rtl="0" eaLnBrk="0" fontAlgn="base" hangingPunct="0">
              <a:lnSpc>
                <a:spcPts val="2800"/>
              </a:lnSpc>
              <a:spcBef>
                <a:spcPct val="0"/>
              </a:spcBef>
              <a:spcAft>
                <a:spcPct val="30000"/>
              </a:spcAft>
              <a:buChar char="•"/>
              <a:defRPr sz="2400">
                <a:solidFill>
                  <a:schemeClr val="accent1"/>
                </a:solidFill>
                <a:latin typeface="+mn-lt"/>
                <a:ea typeface="MS PGothic" panose="020B0600070205080204" pitchFamily="34" charset="-128"/>
                <a:cs typeface="ＭＳ Ｐゴシック" charset="0"/>
              </a:defRPr>
            </a:lvl1pPr>
            <a:lvl2pPr marL="514350" indent="-114300" algn="l" rtl="0" eaLnBrk="0" fontAlgn="base" hangingPunct="0">
              <a:lnSpc>
                <a:spcPts val="2200"/>
              </a:lnSpc>
              <a:spcBef>
                <a:spcPct val="10000"/>
              </a:spcBef>
              <a:spcAft>
                <a:spcPct val="30000"/>
              </a:spcAft>
              <a:buSzPct val="80000"/>
              <a:buChar char="•"/>
              <a:defRPr sz="2000">
                <a:solidFill>
                  <a:schemeClr val="tx1"/>
                </a:solidFill>
                <a:latin typeface="+mn-lt"/>
                <a:ea typeface="MS PGothic" panose="020B0600070205080204" pitchFamily="34" charset="-128"/>
                <a:cs typeface="ＭＳ Ｐゴシック" charset="0"/>
              </a:defRPr>
            </a:lvl2pPr>
            <a:lvl3pPr marL="855663" indent="-117475" algn="l" rtl="0" eaLnBrk="0" fontAlgn="base" hangingPunct="0">
              <a:lnSpc>
                <a:spcPts val="2000"/>
              </a:lnSpc>
              <a:spcBef>
                <a:spcPct val="10000"/>
              </a:spcBef>
              <a:spcAft>
                <a:spcPct val="30000"/>
              </a:spcAft>
              <a:buSzPct val="80000"/>
              <a:buChar char="•"/>
              <a:defRPr>
                <a:solidFill>
                  <a:schemeClr val="accent2"/>
                </a:solidFill>
                <a:latin typeface="+mn-lt"/>
                <a:ea typeface="MS PGothic" panose="020B0600070205080204" pitchFamily="34" charset="-128"/>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600">
                <a:solidFill>
                  <a:schemeClr val="accent2"/>
                </a:solidFill>
                <a:latin typeface="+mn-lt"/>
                <a:ea typeface="MS PGothic" panose="020B0600070205080204" pitchFamily="34" charset="-128"/>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400">
                <a:solidFill>
                  <a:schemeClr val="accent2"/>
                </a:solidFill>
                <a:latin typeface="+mn-lt"/>
                <a:ea typeface="MS PGothic" panose="020B0600070205080204" pitchFamily="34" charset="-128"/>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a:lstStyle>
          <a:p>
            <a:pPr marL="0" marR="0" indent="0" eaLnBrk="1" hangingPunct="1">
              <a:lnSpc>
                <a:spcPct val="80000"/>
              </a:lnSpc>
              <a:spcBef>
                <a:spcPts val="0"/>
              </a:spcBef>
              <a:spcAft>
                <a:spcPts val="600"/>
              </a:spcAft>
              <a:buNone/>
            </a:pPr>
            <a:r>
              <a:rPr lang="en-US" sz="2200" dirty="0">
                <a:solidFill>
                  <a:schemeClr val="tx1"/>
                </a:solidFill>
                <a:effectLst/>
                <a:ea typeface="+mn-ea"/>
                <a:cs typeface="+mn-cs"/>
              </a:rPr>
              <a:t>“…you get so busy taking care of someone's train wreck, just whack-a-mole problems where…it's like, "Have we just stopped for a minute and talked about preventive healthcare because I've seen you 20 times this year." None of it was preventive stuff because you've just had so much going on. It's that nice cue to be like, “…Let's zoom out for a minute and look at the big picture and have a visit dedicated to that</a:t>
            </a:r>
            <a:r>
              <a:rPr lang="en-US" sz="2200" dirty="0">
                <a:solidFill>
                  <a:schemeClr val="tx1"/>
                </a:solidFill>
                <a:ea typeface="+mn-ea"/>
                <a:cs typeface="+mn-cs"/>
              </a:rPr>
              <a:t>.”</a:t>
            </a:r>
            <a:r>
              <a:rPr lang="en-US" sz="2200" dirty="0">
                <a:solidFill>
                  <a:schemeClr val="tx1"/>
                </a:solidFill>
                <a:effectLst/>
                <a:ea typeface="+mn-ea"/>
                <a:cs typeface="+mn-cs"/>
              </a:rPr>
              <a:t>” (</a:t>
            </a:r>
            <a:r>
              <a:rPr lang="en-US" sz="2200" dirty="0">
                <a:solidFill>
                  <a:schemeClr val="tx1"/>
                </a:solidFill>
                <a:ea typeface="+mn-ea"/>
                <a:cs typeface="+mn-cs"/>
              </a:rPr>
              <a:t>physician in </a:t>
            </a:r>
            <a:r>
              <a:rPr lang="en-US" sz="2200" dirty="0">
                <a:solidFill>
                  <a:schemeClr val="tx1"/>
                </a:solidFill>
                <a:effectLst/>
                <a:ea typeface="+mn-ea"/>
                <a:cs typeface="+mn-cs"/>
              </a:rPr>
              <a:t>Oregon)</a:t>
            </a:r>
          </a:p>
          <a:p>
            <a:pPr marL="0" marR="0" indent="0" eaLnBrk="1" hangingPunct="1">
              <a:lnSpc>
                <a:spcPct val="80000"/>
              </a:lnSpc>
              <a:spcBef>
                <a:spcPts val="0"/>
              </a:spcBef>
              <a:spcAft>
                <a:spcPts val="300"/>
              </a:spcAft>
              <a:buNone/>
            </a:pPr>
            <a:endParaRPr lang="en-US" sz="2200" dirty="0">
              <a:solidFill>
                <a:schemeClr val="tx1"/>
              </a:solidFill>
              <a:ea typeface="+mn-ea"/>
              <a:cs typeface="+mn-cs"/>
            </a:endParaRPr>
          </a:p>
          <a:p>
            <a:pPr marL="0" indent="0" eaLnBrk="1" hangingPunct="1">
              <a:lnSpc>
                <a:spcPct val="80000"/>
              </a:lnSpc>
              <a:spcBef>
                <a:spcPts val="0"/>
              </a:spcBef>
              <a:spcAft>
                <a:spcPts val="600"/>
              </a:spcAft>
              <a:buNone/>
            </a:pPr>
            <a:r>
              <a:rPr lang="en-US" sz="2200" dirty="0">
                <a:solidFill>
                  <a:schemeClr val="tx1"/>
                </a:solidFill>
                <a:ea typeface="Calibri" panose="020F0502020204030204" pitchFamily="34" charset="0"/>
              </a:rPr>
              <a:t>“I feel like many of my appointments with my patients are so focused on their trying to manage their A1C and their cholesterol and their hypertension, because we have so much lifestyle education that needs to take place that I don't always, until we do an AWV, I don't always have time to go over their all of their other stuff.” (NP in Ohio)</a:t>
            </a:r>
          </a:p>
          <a:p>
            <a:pPr marL="0" indent="0" eaLnBrk="1" hangingPunct="1">
              <a:lnSpc>
                <a:spcPct val="80000"/>
              </a:lnSpc>
              <a:spcBef>
                <a:spcPts val="0"/>
              </a:spcBef>
              <a:spcAft>
                <a:spcPts val="600"/>
              </a:spcAft>
              <a:buNone/>
            </a:pPr>
            <a:endParaRPr lang="en-US" sz="2200" dirty="0">
              <a:solidFill>
                <a:schemeClr val="tx1"/>
              </a:solidFill>
              <a:ea typeface="Calibri" panose="020F0502020204030204" pitchFamily="34" charset="0"/>
            </a:endParaRPr>
          </a:p>
          <a:p>
            <a:pPr marL="0" marR="0" indent="0" eaLnBrk="1" hangingPunct="1">
              <a:lnSpc>
                <a:spcPct val="80000"/>
              </a:lnSpc>
              <a:spcBef>
                <a:spcPts val="0"/>
              </a:spcBef>
              <a:spcAft>
                <a:spcPts val="600"/>
              </a:spcAft>
              <a:buNone/>
            </a:pPr>
            <a:r>
              <a:rPr lang="en-US" sz="2200" dirty="0">
                <a:solidFill>
                  <a:schemeClr val="tx1"/>
                </a:solidFill>
                <a:effectLst/>
                <a:ea typeface="+mn-ea"/>
                <a:cs typeface="+mn-cs"/>
              </a:rPr>
              <a:t>“[AWVs have] also been helpful in terms of - I like some of Medicare's little quirks…I send a lot more people to audiology because I ask about hearing a lot more than I did before I reviewed the recommendations for Medicare.”  (physician in Massachusetts)</a:t>
            </a:r>
          </a:p>
          <a:p>
            <a:pPr marL="0" marR="0" indent="0" eaLnBrk="1" hangingPunct="1">
              <a:lnSpc>
                <a:spcPct val="80000"/>
              </a:lnSpc>
              <a:spcBef>
                <a:spcPts val="0"/>
              </a:spcBef>
              <a:spcAft>
                <a:spcPts val="300"/>
              </a:spcAft>
              <a:buNone/>
            </a:pPr>
            <a:endParaRPr lang="en-US" sz="2200" dirty="0">
              <a:solidFill>
                <a:schemeClr val="tx1"/>
              </a:solidFill>
              <a:ea typeface="+mn-ea"/>
              <a:cs typeface="+mn-cs"/>
            </a:endParaRPr>
          </a:p>
          <a:p>
            <a:pPr marL="0" marR="0" indent="0" eaLnBrk="1" hangingPunct="1">
              <a:lnSpc>
                <a:spcPct val="90000"/>
              </a:lnSpc>
              <a:spcBef>
                <a:spcPts val="0"/>
              </a:spcBef>
              <a:spcAft>
                <a:spcPts val="600"/>
              </a:spcAft>
              <a:buNone/>
            </a:pPr>
            <a:endParaRPr lang="en-US" sz="2200" dirty="0">
              <a:solidFill>
                <a:schemeClr val="tx1"/>
              </a:solidFill>
              <a:ea typeface="+mn-ea"/>
              <a:cs typeface="+mn-cs"/>
            </a:endParaRPr>
          </a:p>
        </p:txBody>
      </p:sp>
    </p:spTree>
    <p:extLst>
      <p:ext uri="{BB962C8B-B14F-4D97-AF65-F5344CB8AC3E}">
        <p14:creationId xmlns:p14="http://schemas.microsoft.com/office/powerpoint/2010/main" val="1122900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F931C-C0DD-B36D-E7E2-746F7E6D0AA8}"/>
              </a:ext>
            </a:extLst>
          </p:cNvPr>
          <p:cNvSpPr>
            <a:spLocks noGrp="1"/>
          </p:cNvSpPr>
          <p:nvPr>
            <p:ph type="title"/>
          </p:nvPr>
        </p:nvSpPr>
        <p:spPr>
          <a:xfrm>
            <a:off x="686834" y="1153572"/>
            <a:ext cx="3200400" cy="4461163"/>
          </a:xfrm>
        </p:spPr>
        <p:txBody>
          <a:bodyPr>
            <a:normAutofit/>
          </a:bodyPr>
          <a:lstStyle/>
          <a:p>
            <a:r>
              <a:rPr lang="en-US" b="1">
                <a:solidFill>
                  <a:srgbClr val="FFFFFF"/>
                </a:solidFill>
              </a:rPr>
              <a:t>Importance of AWVs for Preventive Care (Patients)</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7488028-D572-8C19-5BF2-49FEE66A3E03}"/>
              </a:ext>
            </a:extLst>
          </p:cNvPr>
          <p:cNvSpPr>
            <a:spLocks noGrp="1"/>
          </p:cNvSpPr>
          <p:nvPr>
            <p:ph idx="1"/>
          </p:nvPr>
        </p:nvSpPr>
        <p:spPr>
          <a:xfrm>
            <a:off x="4447308" y="591344"/>
            <a:ext cx="6906491" cy="5585619"/>
          </a:xfrm>
        </p:spPr>
        <p:txBody>
          <a:bodyPr anchor="ctr">
            <a:normAutofit/>
          </a:bodyPr>
          <a:lstStyle/>
          <a:p>
            <a:pPr marL="0" indent="0">
              <a:buNone/>
            </a:pPr>
            <a:r>
              <a:rPr lang="en-US" sz="2600" dirty="0">
                <a:effectLst/>
                <a:latin typeface="Calibri" panose="020F0502020204030204" pitchFamily="34" charset="0"/>
                <a:ea typeface="Calibri" panose="020F0502020204030204" pitchFamily="34" charset="0"/>
              </a:rPr>
              <a:t>“It’s important because it's going to help you to have better health, because you're trying to catch things before they actually happen to you or get worse.” </a:t>
            </a:r>
            <a:r>
              <a:rPr lang="en-US" sz="2600" dirty="0">
                <a:latin typeface="Calibri" panose="020F0502020204030204" pitchFamily="34" charset="0"/>
                <a:ea typeface="Calibri" panose="020F0502020204030204" pitchFamily="34" charset="0"/>
              </a:rPr>
              <a:t>(</a:t>
            </a:r>
            <a:r>
              <a:rPr lang="en-US" sz="2600" dirty="0">
                <a:effectLst/>
                <a:latin typeface="Calibri" panose="020F0502020204030204" pitchFamily="34" charset="0"/>
                <a:ea typeface="Calibri" panose="020F0502020204030204" pitchFamily="34" charset="0"/>
              </a:rPr>
              <a:t>patient of solo practice in</a:t>
            </a:r>
            <a:r>
              <a:rPr lang="en-US" sz="2600" dirty="0">
                <a:latin typeface="Calibri" panose="020F0502020204030204" pitchFamily="34" charset="0"/>
                <a:ea typeface="Calibri" panose="020F0502020204030204" pitchFamily="34" charset="0"/>
              </a:rPr>
              <a:t> </a:t>
            </a:r>
            <a:r>
              <a:rPr lang="en-US" sz="2600" dirty="0">
                <a:effectLst/>
                <a:latin typeface="Calibri" panose="020F0502020204030204" pitchFamily="34" charset="0"/>
                <a:ea typeface="Calibri" panose="020F0502020204030204" pitchFamily="34" charset="0"/>
              </a:rPr>
              <a:t>CA)</a:t>
            </a:r>
          </a:p>
          <a:p>
            <a:pPr marL="0" indent="0">
              <a:buNone/>
            </a:pPr>
            <a:endParaRPr lang="en-US" sz="2600" dirty="0">
              <a:latin typeface="Calibri" panose="020F0502020204030204" pitchFamily="34" charset="0"/>
            </a:endParaRPr>
          </a:p>
          <a:p>
            <a:pPr marL="0" indent="0">
              <a:buNone/>
            </a:pPr>
            <a:r>
              <a:rPr lang="en-US" sz="2600" dirty="0">
                <a:effectLst/>
                <a:latin typeface="Calibri" panose="020F0502020204030204" pitchFamily="34" charset="0"/>
                <a:ea typeface="Calibri" panose="020F0502020204030204" pitchFamily="34" charset="0"/>
              </a:rPr>
              <a:t>“I'm looking forward to [my next AWV] because I want to make sure I'm doing what I need to do to be healthy.” (patient of community-based practice in MA)</a:t>
            </a:r>
          </a:p>
          <a:p>
            <a:pPr marL="0" indent="0">
              <a:buNone/>
            </a:pPr>
            <a:endParaRPr lang="en-US" sz="2600" dirty="0">
              <a:latin typeface="Calibri" panose="020F0502020204030204" pitchFamily="34" charset="0"/>
            </a:endParaRPr>
          </a:p>
          <a:p>
            <a:pPr marL="0" indent="0">
              <a:buNone/>
            </a:pPr>
            <a:r>
              <a:rPr lang="en-US" sz="2600" dirty="0">
                <a:effectLst/>
                <a:latin typeface="Calibri" panose="020F0502020204030204" pitchFamily="34" charset="0"/>
                <a:ea typeface="Calibri" panose="020F0502020204030204" pitchFamily="34" charset="0"/>
              </a:rPr>
              <a:t>“Early detection of certain illnesses can keep you </a:t>
            </a:r>
            <a:r>
              <a:rPr lang="en-US" sz="2600" dirty="0">
                <a:latin typeface="Calibri" panose="020F0502020204030204" pitchFamily="34" charset="0"/>
                <a:ea typeface="Calibri" panose="020F0502020204030204" pitchFamily="34" charset="0"/>
              </a:rPr>
              <a:t>[be] </a:t>
            </a:r>
            <a:r>
              <a:rPr lang="en-US" sz="2600" dirty="0">
                <a:effectLst/>
                <a:latin typeface="Calibri" panose="020F0502020204030204" pitchFamily="34" charset="0"/>
                <a:ea typeface="Calibri" panose="020F0502020204030204" pitchFamily="34" charset="0"/>
              </a:rPr>
              <a:t>here longer on this earth.” </a:t>
            </a:r>
            <a:r>
              <a:rPr lang="en-US" sz="2600" dirty="0">
                <a:latin typeface="Calibri" panose="020F0502020204030204" pitchFamily="34" charset="0"/>
                <a:ea typeface="Calibri" panose="020F0502020204030204" pitchFamily="34" charset="0"/>
              </a:rPr>
              <a:t>(</a:t>
            </a:r>
            <a:r>
              <a:rPr lang="en-US" sz="2600" dirty="0">
                <a:effectLst/>
                <a:latin typeface="Calibri" panose="020F0502020204030204" pitchFamily="34" charset="0"/>
                <a:ea typeface="Calibri" panose="020F0502020204030204" pitchFamily="34" charset="0"/>
              </a:rPr>
              <a:t>patient of Federally Qualified Health Center in NY)</a:t>
            </a:r>
          </a:p>
          <a:p>
            <a:pPr marL="0" indent="0">
              <a:buNone/>
            </a:pPr>
            <a:endParaRPr lang="en-US" sz="2600" dirty="0"/>
          </a:p>
        </p:txBody>
      </p:sp>
    </p:spTree>
    <p:extLst>
      <p:ext uri="{BB962C8B-B14F-4D97-AF65-F5344CB8AC3E}">
        <p14:creationId xmlns:p14="http://schemas.microsoft.com/office/powerpoint/2010/main" val="1917873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0032E-6D69-4992-8122-E22E2307C4C4}"/>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dirty="0">
                <a:solidFill>
                  <a:srgbClr val="FFFFFF"/>
                </a:solidFill>
                <a:latin typeface="+mj-lt"/>
                <a:ea typeface="+mj-ea"/>
                <a:cs typeface="+mj-cs"/>
              </a:rPr>
              <a:t>AWVs Build Stronger Provider-Patient Relationships</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2"/>
          <p:cNvSpPr txBox="1">
            <a:spLocks/>
          </p:cNvSpPr>
          <p:nvPr/>
        </p:nvSpPr>
        <p:spPr bwMode="auto">
          <a:xfrm>
            <a:off x="4447308" y="319089"/>
            <a:ext cx="7186527" cy="607695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lIns="91440" tIns="45720" rIns="91440" bIns="45720" numCol="1" rtlCol="0" anchor="ctr" anchorCtr="0" compatLnSpc="1">
            <a:prstTxWarp prst="textNoShape">
              <a:avLst/>
            </a:prstTxWarp>
            <a:normAutofit fontScale="25000" lnSpcReduction="20000"/>
          </a:bodyPr>
          <a:lstStyle>
            <a:lvl1pPr marL="176213" indent="-176213" algn="l" rtl="0" eaLnBrk="0" fontAlgn="base" hangingPunct="0">
              <a:lnSpc>
                <a:spcPts val="2800"/>
              </a:lnSpc>
              <a:spcBef>
                <a:spcPct val="0"/>
              </a:spcBef>
              <a:spcAft>
                <a:spcPct val="30000"/>
              </a:spcAft>
              <a:buChar char="•"/>
              <a:defRPr sz="2400">
                <a:solidFill>
                  <a:schemeClr val="accent1"/>
                </a:solidFill>
                <a:latin typeface="+mn-lt"/>
                <a:ea typeface="MS PGothic" panose="020B0600070205080204" pitchFamily="34" charset="-128"/>
                <a:cs typeface="ＭＳ Ｐゴシック" charset="0"/>
              </a:defRPr>
            </a:lvl1pPr>
            <a:lvl2pPr marL="514350" indent="-114300" algn="l" rtl="0" eaLnBrk="0" fontAlgn="base" hangingPunct="0">
              <a:lnSpc>
                <a:spcPts val="2200"/>
              </a:lnSpc>
              <a:spcBef>
                <a:spcPct val="10000"/>
              </a:spcBef>
              <a:spcAft>
                <a:spcPct val="30000"/>
              </a:spcAft>
              <a:buSzPct val="80000"/>
              <a:buChar char="•"/>
              <a:defRPr sz="2000">
                <a:solidFill>
                  <a:schemeClr val="tx1"/>
                </a:solidFill>
                <a:latin typeface="+mn-lt"/>
                <a:ea typeface="MS PGothic" panose="020B0600070205080204" pitchFamily="34" charset="-128"/>
                <a:cs typeface="ＭＳ Ｐゴシック" charset="0"/>
              </a:defRPr>
            </a:lvl2pPr>
            <a:lvl3pPr marL="855663" indent="-117475" algn="l" rtl="0" eaLnBrk="0" fontAlgn="base" hangingPunct="0">
              <a:lnSpc>
                <a:spcPts val="2000"/>
              </a:lnSpc>
              <a:spcBef>
                <a:spcPct val="10000"/>
              </a:spcBef>
              <a:spcAft>
                <a:spcPct val="30000"/>
              </a:spcAft>
              <a:buSzPct val="80000"/>
              <a:buChar char="•"/>
              <a:defRPr>
                <a:solidFill>
                  <a:schemeClr val="accent2"/>
                </a:solidFill>
                <a:latin typeface="+mn-lt"/>
                <a:ea typeface="MS PGothic" panose="020B0600070205080204" pitchFamily="34" charset="-128"/>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600">
                <a:solidFill>
                  <a:schemeClr val="accent2"/>
                </a:solidFill>
                <a:latin typeface="+mn-lt"/>
                <a:ea typeface="MS PGothic" panose="020B0600070205080204" pitchFamily="34" charset="-128"/>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400">
                <a:solidFill>
                  <a:schemeClr val="accent2"/>
                </a:solidFill>
                <a:latin typeface="+mn-lt"/>
                <a:ea typeface="MS PGothic" panose="020B0600070205080204" pitchFamily="34" charset="-128"/>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a:lstStyle>
          <a:p>
            <a:pPr marL="6345" indent="0" eaLnBrk="1" hangingPunct="1">
              <a:lnSpc>
                <a:spcPct val="120000"/>
              </a:lnSpc>
              <a:spcAft>
                <a:spcPts val="0"/>
              </a:spcAft>
              <a:buNone/>
              <a:defRPr/>
            </a:pPr>
            <a:r>
              <a:rPr lang="en-US" sz="9600" b="1" dirty="0">
                <a:solidFill>
                  <a:schemeClr val="tx1"/>
                </a:solidFill>
                <a:ea typeface="+mn-ea"/>
                <a:cs typeface="+mn-cs"/>
              </a:rPr>
              <a:t>Physicians (Hamer et al, Med Care Res Rev, 2023) </a:t>
            </a:r>
          </a:p>
          <a:p>
            <a:pPr marL="685783" lvl="1" indent="-228600" eaLnBrk="1" hangingPunct="1">
              <a:lnSpc>
                <a:spcPct val="120000"/>
              </a:lnSpc>
              <a:spcBef>
                <a:spcPct val="0"/>
              </a:spcBef>
              <a:spcAft>
                <a:spcPts val="600"/>
              </a:spcAft>
              <a:buSzTx/>
              <a:buFont typeface="Arial" panose="020B0604020202020204" pitchFamily="34" charset="0"/>
              <a:buChar char="•"/>
              <a:defRPr/>
            </a:pPr>
            <a:r>
              <a:rPr lang="en-US" sz="9600" dirty="0">
                <a:ea typeface="+mn-ea"/>
                <a:cs typeface="+mn-cs"/>
              </a:rPr>
              <a:t>“The magic of the wellness visit is development of the relationship with the patient, and having the patient understand that you as a practice care about them, and care about their overall health and wellness.”</a:t>
            </a:r>
          </a:p>
          <a:p>
            <a:pPr marL="685783" lvl="1" indent="-228600" eaLnBrk="1" hangingPunct="1">
              <a:lnSpc>
                <a:spcPct val="120000"/>
              </a:lnSpc>
              <a:spcBef>
                <a:spcPct val="0"/>
              </a:spcBef>
              <a:spcAft>
                <a:spcPts val="600"/>
              </a:spcAft>
              <a:buSzTx/>
              <a:buFont typeface="Arial" panose="020B0604020202020204" pitchFamily="34" charset="0"/>
              <a:buChar char="•"/>
              <a:defRPr/>
            </a:pPr>
            <a:r>
              <a:rPr lang="en-US" sz="9600" b="0" i="0" dirty="0">
                <a:effectLst/>
              </a:rPr>
              <a:t>“…it’s cherished time to connect with the patients on a different level, where they’re not in pain, or sick, or in fear.”</a:t>
            </a:r>
            <a:endParaRPr lang="en-US" sz="9600" dirty="0">
              <a:ea typeface="+mn-ea"/>
              <a:cs typeface="+mn-cs"/>
            </a:endParaRPr>
          </a:p>
          <a:p>
            <a:pPr marL="0" lvl="1" indent="0" eaLnBrk="1" hangingPunct="1">
              <a:lnSpc>
                <a:spcPct val="120000"/>
              </a:lnSpc>
              <a:spcBef>
                <a:spcPct val="0"/>
              </a:spcBef>
              <a:spcAft>
                <a:spcPts val="0"/>
              </a:spcAft>
              <a:buSzTx/>
              <a:buNone/>
              <a:defRPr/>
            </a:pPr>
            <a:r>
              <a:rPr lang="en-US" sz="9600" b="1" dirty="0">
                <a:ea typeface="+mn-ea"/>
                <a:cs typeface="+mn-cs"/>
              </a:rPr>
              <a:t>Patients (from practices in CO)</a:t>
            </a:r>
          </a:p>
          <a:p>
            <a:pPr marL="685800" lvl="2" indent="447675" eaLnBrk="1" hangingPunct="1">
              <a:lnSpc>
                <a:spcPct val="120000"/>
              </a:lnSpc>
              <a:spcBef>
                <a:spcPct val="0"/>
              </a:spcBef>
              <a:spcAft>
                <a:spcPts val="1200"/>
              </a:spcAft>
              <a:buSzTx/>
              <a:buFont typeface="Arial" panose="020B0604020202020204" pitchFamily="34" charset="0"/>
              <a:buChar char="•"/>
              <a:defRPr/>
            </a:pPr>
            <a:r>
              <a:rPr lang="en-US" sz="9600" dirty="0">
                <a:solidFill>
                  <a:schemeClr val="tx1"/>
                </a:solidFill>
                <a:ea typeface="+mn-ea"/>
                <a:cs typeface="+mn-cs"/>
              </a:rPr>
              <a:t>“getting to a personal level with the doctor”</a:t>
            </a:r>
          </a:p>
          <a:p>
            <a:pPr marL="685800" lvl="2" indent="447675" eaLnBrk="1" hangingPunct="1">
              <a:lnSpc>
                <a:spcPct val="120000"/>
              </a:lnSpc>
              <a:spcBef>
                <a:spcPct val="0"/>
              </a:spcBef>
              <a:spcAft>
                <a:spcPts val="0"/>
              </a:spcAft>
              <a:buSzTx/>
              <a:buFont typeface="Arial" panose="020B0604020202020204" pitchFamily="34" charset="0"/>
              <a:buChar char="•"/>
              <a:defRPr/>
            </a:pPr>
            <a:r>
              <a:rPr lang="en-US" sz="9600" dirty="0">
                <a:solidFill>
                  <a:schemeClr val="tx1"/>
                </a:solidFill>
                <a:effectLst/>
                <a:ea typeface="Calibri" panose="020F0502020204030204" pitchFamily="34" charset="0"/>
              </a:rPr>
              <a:t>“…wellness - it's such a brilliant idea…most older people like to sit and chat about themselves. If you give them an opportunity, most of them, I think - will be honest and reveal things that they wouldn't if it was just a rushed little thing...”</a:t>
            </a:r>
          </a:p>
          <a:p>
            <a:pPr marL="685800" lvl="2" indent="447675" eaLnBrk="1" hangingPunct="1">
              <a:lnSpc>
                <a:spcPct val="90000"/>
              </a:lnSpc>
              <a:spcBef>
                <a:spcPct val="0"/>
              </a:spcBef>
              <a:spcAft>
                <a:spcPts val="0"/>
              </a:spcAft>
              <a:buSzTx/>
              <a:buFont typeface="Arial" panose="020B0604020202020204" pitchFamily="34" charset="0"/>
              <a:buChar char="•"/>
              <a:defRPr/>
            </a:pPr>
            <a:endParaRPr lang="en-US" sz="9600" dirty="0">
              <a:solidFill>
                <a:schemeClr val="tx1"/>
              </a:solidFill>
              <a:ea typeface="+mn-ea"/>
              <a:cs typeface="+mn-cs"/>
            </a:endParaRPr>
          </a:p>
          <a:p>
            <a:pPr marL="685800" lvl="2" indent="447675" eaLnBrk="1" hangingPunct="1">
              <a:lnSpc>
                <a:spcPct val="90000"/>
              </a:lnSpc>
              <a:spcBef>
                <a:spcPct val="0"/>
              </a:spcBef>
              <a:spcAft>
                <a:spcPts val="0"/>
              </a:spcAft>
              <a:buSzTx/>
              <a:buFont typeface="Arial" panose="020B0604020202020204" pitchFamily="34" charset="0"/>
              <a:buChar char="•"/>
              <a:defRPr/>
            </a:pPr>
            <a:endParaRPr lang="en-US" sz="2400" dirty="0">
              <a:solidFill>
                <a:schemeClr val="tx1"/>
              </a:solidFill>
              <a:ea typeface="+mn-ea"/>
              <a:cs typeface="+mn-cs"/>
            </a:endParaRPr>
          </a:p>
        </p:txBody>
      </p:sp>
    </p:spTree>
    <p:extLst>
      <p:ext uri="{BB962C8B-B14F-4D97-AF65-F5344CB8AC3E}">
        <p14:creationId xmlns:p14="http://schemas.microsoft.com/office/powerpoint/2010/main" val="1665868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D59F8A-608C-3138-A099-4E34BD783EC4}"/>
              </a:ext>
            </a:extLst>
          </p:cNvPr>
          <p:cNvPicPr>
            <a:picLocks noChangeAspect="1"/>
          </p:cNvPicPr>
          <p:nvPr/>
        </p:nvPicPr>
        <p:blipFill rotWithShape="1">
          <a:blip r:embed="rId2"/>
          <a:srcRect t="1080" b="10702"/>
          <a:stretch/>
        </p:blipFill>
        <p:spPr>
          <a:xfrm>
            <a:off x="27" y="1282"/>
            <a:ext cx="12191973" cy="6856719"/>
          </a:xfrm>
          <a:prstGeom prst="rect">
            <a:avLst/>
          </a:prstGeom>
        </p:spPr>
      </p:pic>
    </p:spTree>
    <p:extLst>
      <p:ext uri="{BB962C8B-B14F-4D97-AF65-F5344CB8AC3E}">
        <p14:creationId xmlns:p14="http://schemas.microsoft.com/office/powerpoint/2010/main" val="3118700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7FB19C-A625-FF6E-4776-5471361A803B}"/>
              </a:ext>
            </a:extLst>
          </p:cNvPr>
          <p:cNvPicPr>
            <a:picLocks noChangeAspect="1"/>
          </p:cNvPicPr>
          <p:nvPr/>
        </p:nvPicPr>
        <p:blipFill>
          <a:blip r:embed="rId2"/>
          <a:stretch>
            <a:fillRect/>
          </a:stretch>
        </p:blipFill>
        <p:spPr>
          <a:xfrm>
            <a:off x="3673642" y="87825"/>
            <a:ext cx="4360233" cy="6682349"/>
          </a:xfrm>
          <a:prstGeom prst="rect">
            <a:avLst/>
          </a:prstGeom>
        </p:spPr>
      </p:pic>
    </p:spTree>
    <p:extLst>
      <p:ext uri="{BB962C8B-B14F-4D97-AF65-F5344CB8AC3E}">
        <p14:creationId xmlns:p14="http://schemas.microsoft.com/office/powerpoint/2010/main" val="150397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032E-6D69-4992-8122-E22E2307C4C4}"/>
              </a:ext>
            </a:extLst>
          </p:cNvPr>
          <p:cNvSpPr>
            <a:spLocks noGrp="1"/>
          </p:cNvSpPr>
          <p:nvPr>
            <p:ph type="title"/>
          </p:nvPr>
        </p:nvSpPr>
        <p:spPr>
          <a:xfrm>
            <a:off x="841249" y="334644"/>
            <a:ext cx="10822668" cy="1076915"/>
          </a:xfrm>
        </p:spPr>
        <p:txBody>
          <a:bodyPr anchor="ctr">
            <a:normAutofit/>
          </a:bodyPr>
          <a:lstStyle/>
          <a:p>
            <a:r>
              <a:rPr lang="en-US" sz="4000" b="1" dirty="0"/>
              <a:t>AWVs Increase Revenue</a:t>
            </a:r>
          </a:p>
        </p:txBody>
      </p:sp>
      <p:sp>
        <p:nvSpPr>
          <p:cNvPr id="3" name="TextBox 2"/>
          <p:cNvSpPr txBox="1"/>
          <p:nvPr/>
        </p:nvSpPr>
        <p:spPr>
          <a:xfrm>
            <a:off x="-290502" y="6366627"/>
            <a:ext cx="11334307" cy="369332"/>
          </a:xfrm>
          <a:prstGeom prst="rect">
            <a:avLst/>
          </a:prstGeom>
          <a:noFill/>
        </p:spPr>
        <p:txBody>
          <a:bodyPr wrap="square" rtlCol="0">
            <a:spAutoFit/>
          </a:bodyPr>
          <a:lstStyle/>
          <a:p>
            <a:pPr marL="609585" lvl="1" defTabSz="1219170" fontAlgn="base">
              <a:spcBef>
                <a:spcPct val="0"/>
              </a:spcBef>
              <a:spcAft>
                <a:spcPct val="0"/>
              </a:spcAft>
              <a:defRPr/>
            </a:pPr>
            <a:r>
              <a:rPr lang="en-US" dirty="0" err="1">
                <a:solidFill>
                  <a:prstClr val="black"/>
                </a:solidFill>
                <a:latin typeface="Calibri" panose="020F0502020204030204"/>
                <a:ea typeface="MS PGothic" panose="020B0600070205080204" pitchFamily="34" charset="-128"/>
              </a:rPr>
              <a:t>Ganguli</a:t>
            </a:r>
            <a:r>
              <a:rPr lang="en-US" dirty="0">
                <a:solidFill>
                  <a:prstClr val="black"/>
                </a:solidFill>
                <a:latin typeface="Calibri" panose="020F0502020204030204"/>
                <a:ea typeface="MS PGothic" panose="020B0600070205080204" pitchFamily="34" charset="-128"/>
              </a:rPr>
              <a:t> et al. Health Affairs 2018, 283-291</a:t>
            </a:r>
          </a:p>
        </p:txBody>
      </p:sp>
      <p:pic>
        <p:nvPicPr>
          <p:cNvPr id="9" name="Picture 8">
            <a:extLst>
              <a:ext uri="{FF2B5EF4-FFF2-40B4-BE49-F238E27FC236}">
                <a16:creationId xmlns:a16="http://schemas.microsoft.com/office/drawing/2014/main" id="{73BC8C8C-27F9-4DEF-B3DD-6A14D0D6C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917" y="1386824"/>
            <a:ext cx="9024320" cy="4956435"/>
          </a:xfrm>
          <a:prstGeom prst="rect">
            <a:avLst/>
          </a:prstGeom>
        </p:spPr>
      </p:pic>
    </p:spTree>
    <p:extLst>
      <p:ext uri="{BB962C8B-B14F-4D97-AF65-F5344CB8AC3E}">
        <p14:creationId xmlns:p14="http://schemas.microsoft.com/office/powerpoint/2010/main" val="269003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CD056B-9FF3-356D-BF24-86874F7C8749}"/>
              </a:ext>
            </a:extLst>
          </p:cNvPr>
          <p:cNvPicPr>
            <a:picLocks noChangeAspect="1"/>
          </p:cNvPicPr>
          <p:nvPr/>
        </p:nvPicPr>
        <p:blipFill>
          <a:blip r:embed="rId2"/>
          <a:stretch>
            <a:fillRect/>
          </a:stretch>
        </p:blipFill>
        <p:spPr>
          <a:xfrm>
            <a:off x="405593" y="11200"/>
            <a:ext cx="11557807" cy="6732500"/>
          </a:xfrm>
          <a:prstGeom prst="rect">
            <a:avLst/>
          </a:prstGeom>
        </p:spPr>
      </p:pic>
    </p:spTree>
    <p:extLst>
      <p:ext uri="{BB962C8B-B14F-4D97-AF65-F5344CB8AC3E}">
        <p14:creationId xmlns:p14="http://schemas.microsoft.com/office/powerpoint/2010/main" val="1431511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2817D-A65E-459D-90D8-552AEBAF2CAF}"/>
              </a:ext>
            </a:extLst>
          </p:cNvPr>
          <p:cNvSpPr>
            <a:spLocks noGrp="1"/>
          </p:cNvSpPr>
          <p:nvPr>
            <p:ph type="title"/>
          </p:nvPr>
        </p:nvSpPr>
        <p:spPr>
          <a:xfrm>
            <a:off x="479393" y="1070800"/>
            <a:ext cx="3939688" cy="5583125"/>
          </a:xfrm>
        </p:spPr>
        <p:txBody>
          <a:bodyPr>
            <a:normAutofit/>
          </a:bodyPr>
          <a:lstStyle/>
          <a:p>
            <a:pPr algn="r"/>
            <a:r>
              <a:rPr lang="en-US" sz="8000" b="1" dirty="0"/>
              <a:t>Other Benefits</a:t>
            </a:r>
          </a:p>
        </p:txBody>
      </p:sp>
      <p:graphicFrame>
        <p:nvGraphicFramePr>
          <p:cNvPr id="16" name="Content Placeholder 4">
            <a:extLst>
              <a:ext uri="{FF2B5EF4-FFF2-40B4-BE49-F238E27FC236}">
                <a16:creationId xmlns:a16="http://schemas.microsoft.com/office/drawing/2014/main" id="{2384B014-BE2A-1A6D-595F-647725BAB629}"/>
              </a:ext>
            </a:extLst>
          </p:cNvPr>
          <p:cNvGraphicFramePr>
            <a:graphicFrameLocks noGrp="1"/>
          </p:cNvGraphicFramePr>
          <p:nvPr>
            <p:ph idx="1"/>
          </p:nvPr>
        </p:nvGraphicFramePr>
        <p:xfrm>
          <a:off x="5108536"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1117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0032E-6D69-4992-8122-E22E2307C4C4}"/>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b="1" kern="1200">
                <a:latin typeface="+mj-lt"/>
                <a:ea typeface="+mj-ea"/>
                <a:cs typeface="+mj-cs"/>
              </a:rPr>
              <a:t>Problem: AWVs are Underutilized</a:t>
            </a:r>
          </a:p>
        </p:txBody>
      </p:sp>
      <p:sp>
        <p:nvSpPr>
          <p:cNvPr id="43" name="Rectangle 4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7" name="Content Placeholder 2">
            <a:extLst>
              <a:ext uri="{FF2B5EF4-FFF2-40B4-BE49-F238E27FC236}">
                <a16:creationId xmlns:a16="http://schemas.microsoft.com/office/drawing/2014/main" id="{46A9DE16-CC05-77B5-4179-E18B6CA93DA7}"/>
              </a:ext>
            </a:extLst>
          </p:cNvPr>
          <p:cNvGraphicFramePr/>
          <p:nvPr>
            <p:extLst>
              <p:ext uri="{D42A27DB-BD31-4B8C-83A1-F6EECF244321}">
                <p14:modId xmlns:p14="http://schemas.microsoft.com/office/powerpoint/2010/main" val="300307767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0604D7C-D59D-49D1-23AB-A52FE997BC2E}"/>
              </a:ext>
            </a:extLst>
          </p:cNvPr>
          <p:cNvSpPr txBox="1"/>
          <p:nvPr/>
        </p:nvSpPr>
        <p:spPr>
          <a:xfrm>
            <a:off x="695325" y="6177610"/>
            <a:ext cx="11325527" cy="379656"/>
          </a:xfrm>
          <a:prstGeom prst="rect">
            <a:avLst/>
          </a:prstGeom>
          <a:noFill/>
        </p:spPr>
        <p:txBody>
          <a:bodyPr wrap="square" rtlCol="0">
            <a:spAutoFit/>
          </a:bodyPr>
          <a:lstStyle/>
          <a:p>
            <a:pPr defTabSz="1219170" fontAlgn="base">
              <a:spcBef>
                <a:spcPct val="0"/>
              </a:spcBef>
              <a:spcAft>
                <a:spcPct val="0"/>
              </a:spcAft>
              <a:defRPr/>
            </a:pPr>
            <a:r>
              <a:rPr lang="en-US" sz="1867" dirty="0">
                <a:solidFill>
                  <a:prstClr val="black"/>
                </a:solidFill>
                <a:latin typeface="Arial" panose="020B0604020202020204" pitchFamily="34" charset="0"/>
                <a:ea typeface="MS PGothic" panose="020B0600070205080204" pitchFamily="34" charset="-128"/>
              </a:rPr>
              <a:t>Jiang (2018) Prev Med; Ganguli et al., (2018) Health Aff; Misra &amp; Lloyd (2019) Prev Med; CMS.gov (2023) </a:t>
            </a:r>
          </a:p>
        </p:txBody>
      </p:sp>
    </p:spTree>
    <p:extLst>
      <p:ext uri="{BB962C8B-B14F-4D97-AF65-F5344CB8AC3E}">
        <p14:creationId xmlns:p14="http://schemas.microsoft.com/office/powerpoint/2010/main" val="80500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280098-6297-45ED-8C73-4EF9FE74681D}"/>
              </a:ext>
            </a:extLst>
          </p:cNvPr>
          <p:cNvPicPr>
            <a:picLocks noChangeAspect="1"/>
          </p:cNvPicPr>
          <p:nvPr/>
        </p:nvPicPr>
        <p:blipFill rotWithShape="1">
          <a:blip r:embed="rId3"/>
          <a:srcRect t="11539"/>
          <a:stretch/>
        </p:blipFill>
        <p:spPr>
          <a:xfrm>
            <a:off x="1210574" y="1212526"/>
            <a:ext cx="10196897" cy="5248599"/>
          </a:xfrm>
          <a:prstGeom prst="rect">
            <a:avLst/>
          </a:prstGeom>
        </p:spPr>
      </p:pic>
      <p:sp>
        <p:nvSpPr>
          <p:cNvPr id="5" name="TextBox 4">
            <a:extLst>
              <a:ext uri="{FF2B5EF4-FFF2-40B4-BE49-F238E27FC236}">
                <a16:creationId xmlns:a16="http://schemas.microsoft.com/office/drawing/2014/main" id="{3A8A98CB-D475-41FC-A2F9-8A12F0A08D97}"/>
              </a:ext>
            </a:extLst>
          </p:cNvPr>
          <p:cNvSpPr txBox="1"/>
          <p:nvPr/>
        </p:nvSpPr>
        <p:spPr>
          <a:xfrm>
            <a:off x="422695" y="6361096"/>
            <a:ext cx="10558732" cy="369332"/>
          </a:xfrm>
          <a:prstGeom prst="rect">
            <a:avLst/>
          </a:prstGeom>
          <a:noFill/>
        </p:spPr>
        <p:txBody>
          <a:bodyPr wrap="square" rtlCol="0">
            <a:spAutoFit/>
          </a:bodyPr>
          <a:lstStyle/>
          <a:p>
            <a:pPr defTabSz="914377"/>
            <a:r>
              <a:rPr lang="en-US" dirty="0">
                <a:solidFill>
                  <a:prstClr val="black"/>
                </a:solidFill>
                <a:latin typeface="Calibri" panose="020F0502020204030204"/>
              </a:rPr>
              <a:t>Carter. (2019). AARP Report.</a:t>
            </a:r>
          </a:p>
        </p:txBody>
      </p:sp>
      <p:sp>
        <p:nvSpPr>
          <p:cNvPr id="2" name="TextBox 1">
            <a:extLst>
              <a:ext uri="{FF2B5EF4-FFF2-40B4-BE49-F238E27FC236}">
                <a16:creationId xmlns:a16="http://schemas.microsoft.com/office/drawing/2014/main" id="{93D199D9-0526-A801-762A-DEFD60606F5E}"/>
              </a:ext>
            </a:extLst>
          </p:cNvPr>
          <p:cNvSpPr txBox="1"/>
          <p:nvPr/>
        </p:nvSpPr>
        <p:spPr>
          <a:xfrm>
            <a:off x="1388829" y="204557"/>
            <a:ext cx="9592599" cy="830997"/>
          </a:xfrm>
          <a:prstGeom prst="rect">
            <a:avLst/>
          </a:prstGeom>
          <a:noFill/>
        </p:spPr>
        <p:txBody>
          <a:bodyPr wrap="square" rtlCol="0">
            <a:spAutoFit/>
          </a:bodyPr>
          <a:lstStyle/>
          <a:p>
            <a:pPr algn="ctr"/>
            <a:r>
              <a:rPr lang="en-US" sz="2400" dirty="0"/>
              <a:t>Asian, Black, and Hispanic Patients Receive Fewer AWVs than White Patients (2011-2015)</a:t>
            </a:r>
          </a:p>
        </p:txBody>
      </p:sp>
    </p:spTree>
    <p:extLst>
      <p:ext uri="{BB962C8B-B14F-4D97-AF65-F5344CB8AC3E}">
        <p14:creationId xmlns:p14="http://schemas.microsoft.com/office/powerpoint/2010/main" val="2220355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
        <p:nvSpPr>
          <p:cNvPr id="2" name="Title 1">
            <a:extLst>
              <a:ext uri="{FF2B5EF4-FFF2-40B4-BE49-F238E27FC236}">
                <a16:creationId xmlns:a16="http://schemas.microsoft.com/office/drawing/2014/main" id="{C4E4177F-207F-ACF3-FA72-A6593C91DD40}"/>
              </a:ext>
            </a:extLst>
          </p:cNvPr>
          <p:cNvSpPr>
            <a:spLocks noGrp="1"/>
          </p:cNvSpPr>
          <p:nvPr>
            <p:ph type="ctrTitle"/>
          </p:nvPr>
        </p:nvSpPr>
        <p:spPr>
          <a:xfrm>
            <a:off x="5297762" y="640080"/>
            <a:ext cx="6565585" cy="3566160"/>
          </a:xfrm>
        </p:spPr>
        <p:txBody>
          <a:bodyPr anchor="b">
            <a:normAutofit/>
          </a:bodyPr>
          <a:lstStyle/>
          <a:p>
            <a:pPr algn="l"/>
            <a:r>
              <a:rPr lang="en-US" sz="7200" b="1" dirty="0"/>
              <a:t>What is an AWV?</a:t>
            </a:r>
          </a:p>
        </p:txBody>
      </p:sp>
      <p:pic>
        <p:nvPicPr>
          <p:cNvPr id="4" name="Picture 3" descr="Magnifying glass and question mark">
            <a:extLst>
              <a:ext uri="{FF2B5EF4-FFF2-40B4-BE49-F238E27FC236}">
                <a16:creationId xmlns:a16="http://schemas.microsoft.com/office/drawing/2014/main" id="{7F59C3CC-4C58-248D-CF9F-5A9E9CDA089D}"/>
              </a:ext>
            </a:extLst>
          </p:cNvPr>
          <p:cNvPicPr>
            <a:picLocks noChangeAspect="1"/>
          </p:cNvPicPr>
          <p:nvPr/>
        </p:nvPicPr>
        <p:blipFill rotWithShape="1">
          <a:blip r:embed="rId2"/>
          <a:srcRect l="32724" r="29076"/>
          <a:stretch/>
        </p:blipFill>
        <p:spPr>
          <a:xfrm>
            <a:off x="27" y="13"/>
            <a:ext cx="4657317" cy="6857987"/>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806281 w 4243589"/>
              <a:gd name="connsiteY1" fmla="*/ 0 h 18288"/>
              <a:gd name="connsiteX2" fmla="*/ 1654999 w 4243589"/>
              <a:gd name="connsiteY2" fmla="*/ 0 h 18288"/>
              <a:gd name="connsiteX3" fmla="*/ 2546153 w 4243589"/>
              <a:gd name="connsiteY3" fmla="*/ 0 h 18288"/>
              <a:gd name="connsiteX4" fmla="*/ 3437307 w 4243589"/>
              <a:gd name="connsiteY4" fmla="*/ 0 h 18288"/>
              <a:gd name="connsiteX5" fmla="*/ 4243589 w 4243589"/>
              <a:gd name="connsiteY5" fmla="*/ 0 h 18288"/>
              <a:gd name="connsiteX6" fmla="*/ 4243589 w 4243589"/>
              <a:gd name="connsiteY6" fmla="*/ 18288 h 18288"/>
              <a:gd name="connsiteX7" fmla="*/ 3309999 w 4243589"/>
              <a:gd name="connsiteY7" fmla="*/ 18288 h 18288"/>
              <a:gd name="connsiteX8" fmla="*/ 2376410 w 4243589"/>
              <a:gd name="connsiteY8" fmla="*/ 18288 h 18288"/>
              <a:gd name="connsiteX9" fmla="*/ 1527691 w 4243589"/>
              <a:gd name="connsiteY9" fmla="*/ 18288 h 18288"/>
              <a:gd name="connsiteX10" fmla="*/ 0 w 4243589"/>
              <a:gd name="connsiteY10" fmla="*/ 18288 h 18288"/>
              <a:gd name="connsiteX11" fmla="*/ 0 w 4243589"/>
              <a:gd name="connsiteY11" fmla="*/ 0 h 18288"/>
              <a:gd name="connsiteX0" fmla="*/ 0 w 4243589"/>
              <a:gd name="connsiteY0" fmla="*/ 0 h 18288"/>
              <a:gd name="connsiteX1" fmla="*/ 806281 w 4243589"/>
              <a:gd name="connsiteY1" fmla="*/ 0 h 18288"/>
              <a:gd name="connsiteX2" fmla="*/ 1527691 w 4243589"/>
              <a:gd name="connsiteY2" fmla="*/ 0 h 18288"/>
              <a:gd name="connsiteX3" fmla="*/ 2461281 w 4243589"/>
              <a:gd name="connsiteY3" fmla="*/ 0 h 18288"/>
              <a:gd name="connsiteX4" fmla="*/ 3267563 w 4243589"/>
              <a:gd name="connsiteY4" fmla="*/ 0 h 18288"/>
              <a:gd name="connsiteX5" fmla="*/ 4243589 w 4243589"/>
              <a:gd name="connsiteY5" fmla="*/ 0 h 18288"/>
              <a:gd name="connsiteX6" fmla="*/ 4243589 w 4243589"/>
              <a:gd name="connsiteY6" fmla="*/ 18288 h 18288"/>
              <a:gd name="connsiteX7" fmla="*/ 3394871 w 4243589"/>
              <a:gd name="connsiteY7" fmla="*/ 18288 h 18288"/>
              <a:gd name="connsiteX8" fmla="*/ 2461281 w 4243589"/>
              <a:gd name="connsiteY8" fmla="*/ 18288 h 18288"/>
              <a:gd name="connsiteX9" fmla="*/ 1739871 w 4243589"/>
              <a:gd name="connsiteY9" fmla="*/ 18288 h 18288"/>
              <a:gd name="connsiteX10" fmla="*/ 891153 w 4243589"/>
              <a:gd name="connsiteY10" fmla="*/ 18288 h 18288"/>
              <a:gd name="connsiteX11" fmla="*/ 0 w 4243589"/>
              <a:gd name="connsiteY11" fmla="*/ 18288 h 18288"/>
              <a:gd name="connsiteX12" fmla="*/ 0 w 4243589"/>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3589" h="18288" fill="none" extrusionOk="0">
                <a:moveTo>
                  <a:pt x="0" y="0"/>
                </a:moveTo>
                <a:cubicBezTo>
                  <a:pt x="187158" y="-44462"/>
                  <a:pt x="626383" y="-506"/>
                  <a:pt x="806281" y="0"/>
                </a:cubicBezTo>
                <a:cubicBezTo>
                  <a:pt x="947642" y="-5268"/>
                  <a:pt x="1389329" y="-8968"/>
                  <a:pt x="1654999" y="0"/>
                </a:cubicBezTo>
                <a:cubicBezTo>
                  <a:pt x="1834041" y="-13378"/>
                  <a:pt x="2280674" y="8964"/>
                  <a:pt x="2546153" y="0"/>
                </a:cubicBezTo>
                <a:cubicBezTo>
                  <a:pt x="2809859" y="-52800"/>
                  <a:pt x="2976755" y="37311"/>
                  <a:pt x="3437307" y="0"/>
                </a:cubicBezTo>
                <a:cubicBezTo>
                  <a:pt x="3847206" y="13621"/>
                  <a:pt x="4052005" y="21259"/>
                  <a:pt x="4243589" y="0"/>
                </a:cubicBezTo>
                <a:cubicBezTo>
                  <a:pt x="4242914" y="4808"/>
                  <a:pt x="4243264" y="13239"/>
                  <a:pt x="4243589" y="18288"/>
                </a:cubicBezTo>
                <a:cubicBezTo>
                  <a:pt x="3974488" y="60052"/>
                  <a:pt x="3528158" y="21312"/>
                  <a:pt x="3309999" y="18288"/>
                </a:cubicBezTo>
                <a:cubicBezTo>
                  <a:pt x="3059428" y="29488"/>
                  <a:pt x="2559793" y="10609"/>
                  <a:pt x="2376410" y="18288"/>
                </a:cubicBezTo>
                <a:cubicBezTo>
                  <a:pt x="2182767" y="9899"/>
                  <a:pt x="1676334" y="-11026"/>
                  <a:pt x="1527691" y="18288"/>
                </a:cubicBezTo>
                <a:cubicBezTo>
                  <a:pt x="1362673" y="65824"/>
                  <a:pt x="329185" y="-17816"/>
                  <a:pt x="0" y="18288"/>
                </a:cubicBezTo>
                <a:cubicBezTo>
                  <a:pt x="-106" y="13121"/>
                  <a:pt x="453" y="6795"/>
                  <a:pt x="0" y="0"/>
                </a:cubicBezTo>
                <a:close/>
              </a:path>
              <a:path w="4243589" h="18288" stroke="0" extrusionOk="0">
                <a:moveTo>
                  <a:pt x="0" y="0"/>
                </a:moveTo>
                <a:cubicBezTo>
                  <a:pt x="415973" y="36188"/>
                  <a:pt x="576808" y="4025"/>
                  <a:pt x="806281" y="0"/>
                </a:cubicBezTo>
                <a:cubicBezTo>
                  <a:pt x="1054316" y="2147"/>
                  <a:pt x="1259841" y="31572"/>
                  <a:pt x="1527691" y="0"/>
                </a:cubicBezTo>
                <a:cubicBezTo>
                  <a:pt x="1733702" y="16809"/>
                  <a:pt x="2003516" y="-82772"/>
                  <a:pt x="2461281" y="0"/>
                </a:cubicBezTo>
                <a:cubicBezTo>
                  <a:pt x="2912380" y="27406"/>
                  <a:pt x="3080341" y="-7132"/>
                  <a:pt x="3267563" y="0"/>
                </a:cubicBezTo>
                <a:cubicBezTo>
                  <a:pt x="3441286" y="-33846"/>
                  <a:pt x="4060741" y="-57773"/>
                  <a:pt x="4243589" y="0"/>
                </a:cubicBezTo>
                <a:cubicBezTo>
                  <a:pt x="4242707" y="3812"/>
                  <a:pt x="4243537" y="12612"/>
                  <a:pt x="4243589" y="18288"/>
                </a:cubicBezTo>
                <a:cubicBezTo>
                  <a:pt x="4118766" y="-36252"/>
                  <a:pt x="3749216" y="71978"/>
                  <a:pt x="3394871" y="18288"/>
                </a:cubicBezTo>
                <a:cubicBezTo>
                  <a:pt x="3035591" y="27361"/>
                  <a:pt x="2783947" y="-45611"/>
                  <a:pt x="2461281" y="18288"/>
                </a:cubicBezTo>
                <a:cubicBezTo>
                  <a:pt x="2147363" y="36349"/>
                  <a:pt x="1965821" y="54998"/>
                  <a:pt x="1739871" y="18288"/>
                </a:cubicBezTo>
                <a:cubicBezTo>
                  <a:pt x="1569174" y="36333"/>
                  <a:pt x="1280191" y="50909"/>
                  <a:pt x="891153" y="18288"/>
                </a:cubicBezTo>
                <a:cubicBezTo>
                  <a:pt x="522841" y="31273"/>
                  <a:pt x="369370" y="-32266"/>
                  <a:pt x="0" y="18288"/>
                </a:cubicBezTo>
                <a:cubicBezTo>
                  <a:pt x="-113" y="14232"/>
                  <a:pt x="1688" y="7402"/>
                  <a:pt x="0" y="0"/>
                </a:cubicBezTo>
                <a:close/>
              </a:path>
              <a:path w="4243589" h="18288" fill="none" stroke="0" extrusionOk="0">
                <a:moveTo>
                  <a:pt x="0" y="0"/>
                </a:moveTo>
                <a:cubicBezTo>
                  <a:pt x="164873" y="-30981"/>
                  <a:pt x="582700" y="27427"/>
                  <a:pt x="806281" y="0"/>
                </a:cubicBezTo>
                <a:cubicBezTo>
                  <a:pt x="1025658" y="-4284"/>
                  <a:pt x="1377728" y="10286"/>
                  <a:pt x="1654999" y="0"/>
                </a:cubicBezTo>
                <a:cubicBezTo>
                  <a:pt x="1855614" y="28894"/>
                  <a:pt x="2282927" y="29468"/>
                  <a:pt x="2546153" y="0"/>
                </a:cubicBezTo>
                <a:cubicBezTo>
                  <a:pt x="2769345" y="-38597"/>
                  <a:pt x="3027735" y="26719"/>
                  <a:pt x="3437307" y="0"/>
                </a:cubicBezTo>
                <a:cubicBezTo>
                  <a:pt x="3898549" y="-14103"/>
                  <a:pt x="4037627" y="2516"/>
                  <a:pt x="4243589" y="0"/>
                </a:cubicBezTo>
                <a:cubicBezTo>
                  <a:pt x="4242750" y="3955"/>
                  <a:pt x="4242257" y="14004"/>
                  <a:pt x="4243589" y="18288"/>
                </a:cubicBezTo>
                <a:cubicBezTo>
                  <a:pt x="3991521" y="-37880"/>
                  <a:pt x="3541253" y="54644"/>
                  <a:pt x="3309999" y="18288"/>
                </a:cubicBezTo>
                <a:cubicBezTo>
                  <a:pt x="3066869" y="24926"/>
                  <a:pt x="2589363" y="6664"/>
                  <a:pt x="2376410" y="18288"/>
                </a:cubicBezTo>
                <a:cubicBezTo>
                  <a:pt x="2137150" y="26851"/>
                  <a:pt x="1732252" y="4116"/>
                  <a:pt x="1527691" y="18288"/>
                </a:cubicBezTo>
                <a:cubicBezTo>
                  <a:pt x="1377909" y="103448"/>
                  <a:pt x="345344" y="-19672"/>
                  <a:pt x="0" y="18288"/>
                </a:cubicBezTo>
                <a:cubicBezTo>
                  <a:pt x="573" y="12931"/>
                  <a:pt x="838" y="728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custGeom>
                    <a:avLst/>
                    <a:gdLst>
                      <a:gd name="connsiteX0" fmla="*/ 0 w 3182692"/>
                      <a:gd name="connsiteY0" fmla="*/ 0 h 13716"/>
                      <a:gd name="connsiteX1" fmla="*/ 604711 w 3182692"/>
                      <a:gd name="connsiteY1" fmla="*/ 0 h 13716"/>
                      <a:gd name="connsiteX2" fmla="*/ 1241250 w 3182692"/>
                      <a:gd name="connsiteY2" fmla="*/ 0 h 13716"/>
                      <a:gd name="connsiteX3" fmla="*/ 1909615 w 3182692"/>
                      <a:gd name="connsiteY3" fmla="*/ 0 h 13716"/>
                      <a:gd name="connsiteX4" fmla="*/ 2577981 w 3182692"/>
                      <a:gd name="connsiteY4" fmla="*/ 0 h 13716"/>
                      <a:gd name="connsiteX5" fmla="*/ 3182692 w 3182692"/>
                      <a:gd name="connsiteY5" fmla="*/ 0 h 13716"/>
                      <a:gd name="connsiteX6" fmla="*/ 3182692 w 3182692"/>
                      <a:gd name="connsiteY6" fmla="*/ 13716 h 13716"/>
                      <a:gd name="connsiteX7" fmla="*/ 2482500 w 3182692"/>
                      <a:gd name="connsiteY7" fmla="*/ 13716 h 13716"/>
                      <a:gd name="connsiteX8" fmla="*/ 1782308 w 3182692"/>
                      <a:gd name="connsiteY8" fmla="*/ 13716 h 13716"/>
                      <a:gd name="connsiteX9" fmla="*/ 1145769 w 3182692"/>
                      <a:gd name="connsiteY9" fmla="*/ 13716 h 13716"/>
                      <a:gd name="connsiteX10" fmla="*/ 0 w 3182692"/>
                      <a:gd name="connsiteY10" fmla="*/ 13716 h 13716"/>
                      <a:gd name="connsiteX11" fmla="*/ 0 w 3182692"/>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3716"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2212" y="2989"/>
                          <a:pt x="3182051" y="10166"/>
                          <a:pt x="3182692" y="13716"/>
                        </a:cubicBezTo>
                        <a:cubicBezTo>
                          <a:pt x="2998421" y="17170"/>
                          <a:pt x="2675038" y="14442"/>
                          <a:pt x="2482500" y="13716"/>
                        </a:cubicBezTo>
                        <a:cubicBezTo>
                          <a:pt x="2289962" y="12990"/>
                          <a:pt x="1930644" y="2262"/>
                          <a:pt x="1782308" y="13716"/>
                        </a:cubicBezTo>
                        <a:cubicBezTo>
                          <a:pt x="1633972" y="25170"/>
                          <a:pt x="1287388" y="-6564"/>
                          <a:pt x="1145769" y="13716"/>
                        </a:cubicBezTo>
                        <a:cubicBezTo>
                          <a:pt x="1004150" y="33996"/>
                          <a:pt x="256377" y="-42010"/>
                          <a:pt x="0" y="13716"/>
                        </a:cubicBezTo>
                        <a:cubicBezTo>
                          <a:pt x="182" y="9317"/>
                          <a:pt x="482" y="5285"/>
                          <a:pt x="0" y="0"/>
                        </a:cubicBezTo>
                        <a:close/>
                      </a:path>
                      <a:path w="3182692" h="13716"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200" y="2764"/>
                          <a:pt x="3182390" y="8747"/>
                          <a:pt x="3182692" y="13716"/>
                        </a:cubicBezTo>
                        <a:cubicBezTo>
                          <a:pt x="3039109" y="-17273"/>
                          <a:pt x="2823860" y="9276"/>
                          <a:pt x="2546154" y="13716"/>
                        </a:cubicBezTo>
                        <a:cubicBezTo>
                          <a:pt x="2268448" y="18156"/>
                          <a:pt x="2098674" y="719"/>
                          <a:pt x="1845961" y="13716"/>
                        </a:cubicBezTo>
                        <a:cubicBezTo>
                          <a:pt x="1593248" y="26713"/>
                          <a:pt x="1456743" y="22988"/>
                          <a:pt x="1304904" y="13716"/>
                        </a:cubicBezTo>
                        <a:cubicBezTo>
                          <a:pt x="1153065" y="4444"/>
                          <a:pt x="947204" y="6554"/>
                          <a:pt x="668365" y="13716"/>
                        </a:cubicBezTo>
                        <a:cubicBezTo>
                          <a:pt x="389526" y="20878"/>
                          <a:pt x="288244" y="-9200"/>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Tree>
    <p:extLst>
      <p:ext uri="{BB962C8B-B14F-4D97-AF65-F5344CB8AC3E}">
        <p14:creationId xmlns:p14="http://schemas.microsoft.com/office/powerpoint/2010/main" val="197135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
        <p:nvSpPr>
          <p:cNvPr id="2" name="Title 1"/>
          <p:cNvSpPr>
            <a:spLocks noGrp="1"/>
          </p:cNvSpPr>
          <p:nvPr>
            <p:ph type="title"/>
          </p:nvPr>
        </p:nvSpPr>
        <p:spPr>
          <a:xfrm>
            <a:off x="838200" y="365125"/>
            <a:ext cx="10515600" cy="1325564"/>
          </a:xfrm>
        </p:spPr>
        <p:txBody>
          <a:bodyPr>
            <a:normAutofit/>
          </a:bodyPr>
          <a:lstStyle/>
          <a:p>
            <a:r>
              <a:rPr lang="en-US" sz="4800" b="1" dirty="0"/>
              <a:t>Definitions</a:t>
            </a:r>
          </a:p>
        </p:txBody>
      </p:sp>
      <p:sp>
        <p:nvSpPr>
          <p:cNvPr id="1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2"/>
            <a:ext cx="10424160" cy="18288"/>
          </a:xfrm>
          <a:custGeom>
            <a:avLst/>
            <a:gdLst>
              <a:gd name="connsiteX0" fmla="*/ 0 w 10424160"/>
              <a:gd name="connsiteY0" fmla="*/ 0 h 18288"/>
              <a:gd name="connsiteX1" fmla="*/ 555954 w 10424160"/>
              <a:gd name="connsiteY1" fmla="*/ 0 h 18288"/>
              <a:gd name="connsiteX2" fmla="*/ 1528877 w 10424160"/>
              <a:gd name="connsiteY2" fmla="*/ 0 h 18288"/>
              <a:gd name="connsiteX3" fmla="*/ 2084832 w 10424160"/>
              <a:gd name="connsiteY3" fmla="*/ 0 h 18288"/>
              <a:gd name="connsiteX4" fmla="*/ 2849270 w 10424160"/>
              <a:gd name="connsiteY4" fmla="*/ 0 h 18288"/>
              <a:gd name="connsiteX5" fmla="*/ 3926433 w 10424160"/>
              <a:gd name="connsiteY5" fmla="*/ 0 h 18288"/>
              <a:gd name="connsiteX6" fmla="*/ 4795113 w 10424160"/>
              <a:gd name="connsiteY6" fmla="*/ 0 h 18288"/>
              <a:gd name="connsiteX7" fmla="*/ 5768034 w 10424160"/>
              <a:gd name="connsiteY7" fmla="*/ 0 h 18288"/>
              <a:gd name="connsiteX8" fmla="*/ 6532473 w 10424160"/>
              <a:gd name="connsiteY8" fmla="*/ 0 h 18288"/>
              <a:gd name="connsiteX9" fmla="*/ 7401153 w 10424160"/>
              <a:gd name="connsiteY9" fmla="*/ 0 h 18288"/>
              <a:gd name="connsiteX10" fmla="*/ 8478317 w 10424160"/>
              <a:gd name="connsiteY10" fmla="*/ 0 h 18288"/>
              <a:gd name="connsiteX11" fmla="*/ 9138513 w 10424160"/>
              <a:gd name="connsiteY11" fmla="*/ 0 h 18288"/>
              <a:gd name="connsiteX12" fmla="*/ 10424160 w 10424160"/>
              <a:gd name="connsiteY12" fmla="*/ 0 h 18288"/>
              <a:gd name="connsiteX13" fmla="*/ 10424160 w 10424160"/>
              <a:gd name="connsiteY13" fmla="*/ 18288 h 18288"/>
              <a:gd name="connsiteX14" fmla="*/ 9659721 w 10424160"/>
              <a:gd name="connsiteY14" fmla="*/ 18288 h 18288"/>
              <a:gd name="connsiteX15" fmla="*/ 9103766 w 10424160"/>
              <a:gd name="connsiteY15" fmla="*/ 18288 h 18288"/>
              <a:gd name="connsiteX16" fmla="*/ 8235086 w 10424160"/>
              <a:gd name="connsiteY16" fmla="*/ 18288 h 18288"/>
              <a:gd name="connsiteX17" fmla="*/ 7574889 w 10424160"/>
              <a:gd name="connsiteY17" fmla="*/ 18288 h 18288"/>
              <a:gd name="connsiteX18" fmla="*/ 6706209 w 10424160"/>
              <a:gd name="connsiteY18" fmla="*/ 18288 h 18288"/>
              <a:gd name="connsiteX19" fmla="*/ 5837529 w 10424160"/>
              <a:gd name="connsiteY19" fmla="*/ 18288 h 18288"/>
              <a:gd name="connsiteX20" fmla="*/ 4968849 w 10424160"/>
              <a:gd name="connsiteY20" fmla="*/ 18288 h 18288"/>
              <a:gd name="connsiteX21" fmla="*/ 4100169 w 10424160"/>
              <a:gd name="connsiteY21" fmla="*/ 18288 h 18288"/>
              <a:gd name="connsiteX22" fmla="*/ 3335730 w 10424160"/>
              <a:gd name="connsiteY22" fmla="*/ 18288 h 18288"/>
              <a:gd name="connsiteX23" fmla="*/ 2362809 w 10424160"/>
              <a:gd name="connsiteY23" fmla="*/ 18288 h 18288"/>
              <a:gd name="connsiteX24" fmla="*/ 1494129 w 10424160"/>
              <a:gd name="connsiteY24" fmla="*/ 18288 h 18288"/>
              <a:gd name="connsiteX25" fmla="*/ 0 w 10424160"/>
              <a:gd name="connsiteY25" fmla="*/ 18288 h 18288"/>
              <a:gd name="connsiteX26" fmla="*/ 0 w 10424160"/>
              <a:gd name="connsiteY26" fmla="*/ 0 h 18288"/>
              <a:gd name="connsiteX0" fmla="*/ 0 w 10424160"/>
              <a:gd name="connsiteY0" fmla="*/ 0 h 18288"/>
              <a:gd name="connsiteX1" fmla="*/ 764438 w 10424160"/>
              <a:gd name="connsiteY1" fmla="*/ 0 h 18288"/>
              <a:gd name="connsiteX2" fmla="*/ 1320393 w 10424160"/>
              <a:gd name="connsiteY2" fmla="*/ 0 h 18288"/>
              <a:gd name="connsiteX3" fmla="*/ 1858975 w 10424160"/>
              <a:gd name="connsiteY3" fmla="*/ 0 h 18288"/>
              <a:gd name="connsiteX4" fmla="*/ 2397557 w 10424160"/>
              <a:gd name="connsiteY4" fmla="*/ 0 h 18288"/>
              <a:gd name="connsiteX5" fmla="*/ 3161994 w 10424160"/>
              <a:gd name="connsiteY5" fmla="*/ 0 h 18288"/>
              <a:gd name="connsiteX6" fmla="*/ 3926433 w 10424160"/>
              <a:gd name="connsiteY6" fmla="*/ 0 h 18288"/>
              <a:gd name="connsiteX7" fmla="*/ 5003597 w 10424160"/>
              <a:gd name="connsiteY7" fmla="*/ 0 h 18288"/>
              <a:gd name="connsiteX8" fmla="*/ 5663793 w 10424160"/>
              <a:gd name="connsiteY8" fmla="*/ 0 h 18288"/>
              <a:gd name="connsiteX9" fmla="*/ 6740957 w 10424160"/>
              <a:gd name="connsiteY9" fmla="*/ 0 h 18288"/>
              <a:gd name="connsiteX10" fmla="*/ 7818120 w 10424160"/>
              <a:gd name="connsiteY10" fmla="*/ 0 h 18288"/>
              <a:gd name="connsiteX11" fmla="*/ 8686800 w 10424160"/>
              <a:gd name="connsiteY11" fmla="*/ 0 h 18288"/>
              <a:gd name="connsiteX12" fmla="*/ 10424160 w 10424160"/>
              <a:gd name="connsiteY12" fmla="*/ 0 h 18288"/>
              <a:gd name="connsiteX13" fmla="*/ 10424160 w 10424160"/>
              <a:gd name="connsiteY13" fmla="*/ 18288 h 18288"/>
              <a:gd name="connsiteX14" fmla="*/ 9868205 w 10424160"/>
              <a:gd name="connsiteY14" fmla="*/ 18288 h 18288"/>
              <a:gd name="connsiteX15" fmla="*/ 8791041 w 10424160"/>
              <a:gd name="connsiteY15" fmla="*/ 18288 h 18288"/>
              <a:gd name="connsiteX16" fmla="*/ 8130845 w 10424160"/>
              <a:gd name="connsiteY16" fmla="*/ 18288 h 18288"/>
              <a:gd name="connsiteX17" fmla="*/ 7262165 w 10424160"/>
              <a:gd name="connsiteY17" fmla="*/ 18288 h 18288"/>
              <a:gd name="connsiteX18" fmla="*/ 6185001 w 10424160"/>
              <a:gd name="connsiteY18" fmla="*/ 18288 h 18288"/>
              <a:gd name="connsiteX19" fmla="*/ 5316321 w 10424160"/>
              <a:gd name="connsiteY19" fmla="*/ 18288 h 18288"/>
              <a:gd name="connsiteX20" fmla="*/ 4760366 w 10424160"/>
              <a:gd name="connsiteY20" fmla="*/ 18288 h 18288"/>
              <a:gd name="connsiteX21" fmla="*/ 4100169 w 10424160"/>
              <a:gd name="connsiteY21" fmla="*/ 18288 h 18288"/>
              <a:gd name="connsiteX22" fmla="*/ 3023006 w 10424160"/>
              <a:gd name="connsiteY22" fmla="*/ 18288 h 18288"/>
              <a:gd name="connsiteX23" fmla="*/ 2154326 w 10424160"/>
              <a:gd name="connsiteY23" fmla="*/ 18288 h 18288"/>
              <a:gd name="connsiteX24" fmla="*/ 1494129 w 10424160"/>
              <a:gd name="connsiteY24" fmla="*/ 18288 h 18288"/>
              <a:gd name="connsiteX25" fmla="*/ 0 w 10424160"/>
              <a:gd name="connsiteY25" fmla="*/ 18288 h 18288"/>
              <a:gd name="connsiteX26" fmla="*/ 0 w 1042416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424160" h="18288" fill="none" extrusionOk="0">
                <a:moveTo>
                  <a:pt x="0" y="0"/>
                </a:moveTo>
                <a:cubicBezTo>
                  <a:pt x="147858" y="-21674"/>
                  <a:pt x="285933" y="20230"/>
                  <a:pt x="555954" y="0"/>
                </a:cubicBezTo>
                <a:cubicBezTo>
                  <a:pt x="783904" y="1598"/>
                  <a:pt x="1200795" y="15472"/>
                  <a:pt x="1528877" y="0"/>
                </a:cubicBezTo>
                <a:cubicBezTo>
                  <a:pt x="1871739" y="17867"/>
                  <a:pt x="1837582" y="-7935"/>
                  <a:pt x="2084832" y="0"/>
                </a:cubicBezTo>
                <a:cubicBezTo>
                  <a:pt x="2345715" y="15566"/>
                  <a:pt x="2616440" y="-33414"/>
                  <a:pt x="2849270" y="0"/>
                </a:cubicBezTo>
                <a:cubicBezTo>
                  <a:pt x="3114722" y="-8464"/>
                  <a:pt x="3599827" y="44467"/>
                  <a:pt x="3926433" y="0"/>
                </a:cubicBezTo>
                <a:cubicBezTo>
                  <a:pt x="4300376" y="2981"/>
                  <a:pt x="4551058" y="37194"/>
                  <a:pt x="4795113" y="0"/>
                </a:cubicBezTo>
                <a:cubicBezTo>
                  <a:pt x="5066036" y="-2734"/>
                  <a:pt x="5295141" y="-93675"/>
                  <a:pt x="5768034" y="0"/>
                </a:cubicBezTo>
                <a:cubicBezTo>
                  <a:pt x="6174555" y="62739"/>
                  <a:pt x="6398839" y="1675"/>
                  <a:pt x="6532473" y="0"/>
                </a:cubicBezTo>
                <a:cubicBezTo>
                  <a:pt x="6727572" y="-29844"/>
                  <a:pt x="7079456" y="-17489"/>
                  <a:pt x="7401153" y="0"/>
                </a:cubicBezTo>
                <a:cubicBezTo>
                  <a:pt x="7704695" y="1734"/>
                  <a:pt x="8192642" y="-22348"/>
                  <a:pt x="8478317" y="0"/>
                </a:cubicBezTo>
                <a:cubicBezTo>
                  <a:pt x="8745269" y="29100"/>
                  <a:pt x="8975271" y="-15568"/>
                  <a:pt x="9138513" y="0"/>
                </a:cubicBezTo>
                <a:cubicBezTo>
                  <a:pt x="9349061" y="53175"/>
                  <a:pt x="9993204" y="18389"/>
                  <a:pt x="10424160" y="0"/>
                </a:cubicBezTo>
                <a:cubicBezTo>
                  <a:pt x="10423153" y="4128"/>
                  <a:pt x="10424173" y="12483"/>
                  <a:pt x="10424160" y="18288"/>
                </a:cubicBezTo>
                <a:cubicBezTo>
                  <a:pt x="10267911" y="-38578"/>
                  <a:pt x="9869940" y="-20911"/>
                  <a:pt x="9659721" y="18288"/>
                </a:cubicBezTo>
                <a:cubicBezTo>
                  <a:pt x="9446382" y="13477"/>
                  <a:pt x="9284085" y="11605"/>
                  <a:pt x="9103766" y="18288"/>
                </a:cubicBezTo>
                <a:cubicBezTo>
                  <a:pt x="8954029" y="-9699"/>
                  <a:pt x="8483320" y="37478"/>
                  <a:pt x="8235086" y="18288"/>
                </a:cubicBezTo>
                <a:cubicBezTo>
                  <a:pt x="8023500" y="-22237"/>
                  <a:pt x="7811629" y="-38283"/>
                  <a:pt x="7574889" y="18288"/>
                </a:cubicBezTo>
                <a:cubicBezTo>
                  <a:pt x="7344352" y="57162"/>
                  <a:pt x="7041814" y="-49519"/>
                  <a:pt x="6706209" y="18288"/>
                </a:cubicBezTo>
                <a:cubicBezTo>
                  <a:pt x="6343762" y="53549"/>
                  <a:pt x="6181429" y="41969"/>
                  <a:pt x="5837529" y="18288"/>
                </a:cubicBezTo>
                <a:cubicBezTo>
                  <a:pt x="5465793" y="2568"/>
                  <a:pt x="5383340" y="44152"/>
                  <a:pt x="4968849" y="18288"/>
                </a:cubicBezTo>
                <a:cubicBezTo>
                  <a:pt x="4543495" y="-12976"/>
                  <a:pt x="4428646" y="60054"/>
                  <a:pt x="4100169" y="18288"/>
                </a:cubicBezTo>
                <a:cubicBezTo>
                  <a:pt x="3750558" y="-36210"/>
                  <a:pt x="3587386" y="14410"/>
                  <a:pt x="3335730" y="18288"/>
                </a:cubicBezTo>
                <a:cubicBezTo>
                  <a:pt x="3071536" y="20930"/>
                  <a:pt x="2814824" y="-17183"/>
                  <a:pt x="2362809" y="18288"/>
                </a:cubicBezTo>
                <a:cubicBezTo>
                  <a:pt x="1894613" y="57833"/>
                  <a:pt x="1909152" y="30785"/>
                  <a:pt x="1494129" y="18288"/>
                </a:cubicBezTo>
                <a:cubicBezTo>
                  <a:pt x="1064070" y="22903"/>
                  <a:pt x="309386" y="116666"/>
                  <a:pt x="0" y="18288"/>
                </a:cubicBezTo>
                <a:cubicBezTo>
                  <a:pt x="-473" y="12867"/>
                  <a:pt x="664" y="4087"/>
                  <a:pt x="0" y="0"/>
                </a:cubicBezTo>
                <a:close/>
              </a:path>
              <a:path w="10424160" h="18288" stroke="0" extrusionOk="0">
                <a:moveTo>
                  <a:pt x="0" y="0"/>
                </a:moveTo>
                <a:cubicBezTo>
                  <a:pt x="215332" y="-9436"/>
                  <a:pt x="382328" y="-19354"/>
                  <a:pt x="764438" y="0"/>
                </a:cubicBezTo>
                <a:cubicBezTo>
                  <a:pt x="1148236" y="-11814"/>
                  <a:pt x="1098692" y="-3297"/>
                  <a:pt x="1320393" y="0"/>
                </a:cubicBezTo>
                <a:cubicBezTo>
                  <a:pt x="1583269" y="10704"/>
                  <a:pt x="1696348" y="-20033"/>
                  <a:pt x="1858975" y="0"/>
                </a:cubicBezTo>
                <a:cubicBezTo>
                  <a:pt x="2021602" y="20033"/>
                  <a:pt x="2212410" y="12185"/>
                  <a:pt x="2397557" y="0"/>
                </a:cubicBezTo>
                <a:cubicBezTo>
                  <a:pt x="2688298" y="6881"/>
                  <a:pt x="2784381" y="-12844"/>
                  <a:pt x="3161994" y="0"/>
                </a:cubicBezTo>
                <a:cubicBezTo>
                  <a:pt x="3523209" y="5392"/>
                  <a:pt x="3610812" y="-22501"/>
                  <a:pt x="3926433" y="0"/>
                </a:cubicBezTo>
                <a:cubicBezTo>
                  <a:pt x="4230628" y="82738"/>
                  <a:pt x="4737403" y="14481"/>
                  <a:pt x="5003597" y="0"/>
                </a:cubicBezTo>
                <a:cubicBezTo>
                  <a:pt x="5329854" y="-45492"/>
                  <a:pt x="5492374" y="15713"/>
                  <a:pt x="5663793" y="0"/>
                </a:cubicBezTo>
                <a:cubicBezTo>
                  <a:pt x="5879750" y="-53108"/>
                  <a:pt x="6476451" y="-16479"/>
                  <a:pt x="6740957" y="0"/>
                </a:cubicBezTo>
                <a:cubicBezTo>
                  <a:pt x="7065894" y="12436"/>
                  <a:pt x="7286197" y="29307"/>
                  <a:pt x="7818120" y="0"/>
                </a:cubicBezTo>
                <a:cubicBezTo>
                  <a:pt x="8332474" y="24290"/>
                  <a:pt x="8492276" y="-27410"/>
                  <a:pt x="8686800" y="0"/>
                </a:cubicBezTo>
                <a:cubicBezTo>
                  <a:pt x="8897913" y="-43141"/>
                  <a:pt x="9831408" y="-171535"/>
                  <a:pt x="10424160" y="0"/>
                </a:cubicBezTo>
                <a:cubicBezTo>
                  <a:pt x="10423354" y="7762"/>
                  <a:pt x="10423537" y="12581"/>
                  <a:pt x="10424160" y="18288"/>
                </a:cubicBezTo>
                <a:cubicBezTo>
                  <a:pt x="10159904" y="-13200"/>
                  <a:pt x="10033549" y="-6329"/>
                  <a:pt x="9868205" y="18288"/>
                </a:cubicBezTo>
                <a:cubicBezTo>
                  <a:pt x="9738449" y="46441"/>
                  <a:pt x="9249216" y="-7614"/>
                  <a:pt x="8791041" y="18288"/>
                </a:cubicBezTo>
                <a:cubicBezTo>
                  <a:pt x="8352695" y="41110"/>
                  <a:pt x="8382945" y="-8723"/>
                  <a:pt x="8130845" y="18288"/>
                </a:cubicBezTo>
                <a:cubicBezTo>
                  <a:pt x="7860869" y="104"/>
                  <a:pt x="7472769" y="76592"/>
                  <a:pt x="7262165" y="18288"/>
                </a:cubicBezTo>
                <a:cubicBezTo>
                  <a:pt x="7041409" y="-25125"/>
                  <a:pt x="6553047" y="-58631"/>
                  <a:pt x="6185001" y="18288"/>
                </a:cubicBezTo>
                <a:cubicBezTo>
                  <a:pt x="5812408" y="12054"/>
                  <a:pt x="5735942" y="5460"/>
                  <a:pt x="5316321" y="18288"/>
                </a:cubicBezTo>
                <a:cubicBezTo>
                  <a:pt x="4914073" y="48005"/>
                  <a:pt x="5018317" y="36345"/>
                  <a:pt x="4760366" y="18288"/>
                </a:cubicBezTo>
                <a:cubicBezTo>
                  <a:pt x="4540628" y="12953"/>
                  <a:pt x="4367819" y="49670"/>
                  <a:pt x="4100169" y="18288"/>
                </a:cubicBezTo>
                <a:cubicBezTo>
                  <a:pt x="3829212" y="39452"/>
                  <a:pt x="3582131" y="-7290"/>
                  <a:pt x="3023006" y="18288"/>
                </a:cubicBezTo>
                <a:cubicBezTo>
                  <a:pt x="2486834" y="25816"/>
                  <a:pt x="2510439" y="27833"/>
                  <a:pt x="2154326" y="18288"/>
                </a:cubicBezTo>
                <a:cubicBezTo>
                  <a:pt x="1795437" y="6895"/>
                  <a:pt x="1765098" y="10994"/>
                  <a:pt x="1494129" y="18288"/>
                </a:cubicBezTo>
                <a:cubicBezTo>
                  <a:pt x="1241895" y="-36182"/>
                  <a:pt x="788335" y="-21826"/>
                  <a:pt x="0" y="18288"/>
                </a:cubicBezTo>
                <a:cubicBezTo>
                  <a:pt x="545" y="10674"/>
                  <a:pt x="-529" y="7404"/>
                  <a:pt x="0" y="0"/>
                </a:cubicBezTo>
                <a:close/>
              </a:path>
              <a:path w="10424160" h="18288" fill="none" stroke="0" extrusionOk="0">
                <a:moveTo>
                  <a:pt x="0" y="0"/>
                </a:moveTo>
                <a:cubicBezTo>
                  <a:pt x="145037" y="-26722"/>
                  <a:pt x="278524" y="25546"/>
                  <a:pt x="555954" y="0"/>
                </a:cubicBezTo>
                <a:cubicBezTo>
                  <a:pt x="881681" y="-13480"/>
                  <a:pt x="1116556" y="-16044"/>
                  <a:pt x="1528877" y="0"/>
                </a:cubicBezTo>
                <a:cubicBezTo>
                  <a:pt x="1862500" y="25095"/>
                  <a:pt x="1836754" y="-1705"/>
                  <a:pt x="2084832" y="0"/>
                </a:cubicBezTo>
                <a:cubicBezTo>
                  <a:pt x="2299454" y="-5955"/>
                  <a:pt x="2668387" y="28393"/>
                  <a:pt x="2849270" y="0"/>
                </a:cubicBezTo>
                <a:cubicBezTo>
                  <a:pt x="3137724" y="-1748"/>
                  <a:pt x="3584175" y="-6807"/>
                  <a:pt x="3926433" y="0"/>
                </a:cubicBezTo>
                <a:cubicBezTo>
                  <a:pt x="4259803" y="-19606"/>
                  <a:pt x="4511121" y="56457"/>
                  <a:pt x="4795113" y="0"/>
                </a:cubicBezTo>
                <a:cubicBezTo>
                  <a:pt x="5043362" y="-35606"/>
                  <a:pt x="5309316" y="-53"/>
                  <a:pt x="5768034" y="0"/>
                </a:cubicBezTo>
                <a:cubicBezTo>
                  <a:pt x="6227170" y="53666"/>
                  <a:pt x="6378494" y="-2753"/>
                  <a:pt x="6532473" y="0"/>
                </a:cubicBezTo>
                <a:cubicBezTo>
                  <a:pt x="6622216" y="-6957"/>
                  <a:pt x="7104502" y="13401"/>
                  <a:pt x="7401153" y="0"/>
                </a:cubicBezTo>
                <a:cubicBezTo>
                  <a:pt x="7716666" y="5086"/>
                  <a:pt x="8191777" y="-40747"/>
                  <a:pt x="8478317" y="0"/>
                </a:cubicBezTo>
                <a:cubicBezTo>
                  <a:pt x="8770930" y="60402"/>
                  <a:pt x="8985576" y="17567"/>
                  <a:pt x="9138513" y="0"/>
                </a:cubicBezTo>
                <a:cubicBezTo>
                  <a:pt x="9341535" y="-21099"/>
                  <a:pt x="9898056" y="-131164"/>
                  <a:pt x="10424160" y="0"/>
                </a:cubicBezTo>
                <a:cubicBezTo>
                  <a:pt x="10423283" y="3877"/>
                  <a:pt x="10423593" y="12338"/>
                  <a:pt x="10424160" y="18288"/>
                </a:cubicBezTo>
                <a:cubicBezTo>
                  <a:pt x="10233451" y="-12701"/>
                  <a:pt x="9852197" y="19715"/>
                  <a:pt x="9659721" y="18288"/>
                </a:cubicBezTo>
                <a:cubicBezTo>
                  <a:pt x="9465610" y="2124"/>
                  <a:pt x="9244702" y="48001"/>
                  <a:pt x="9103766" y="18288"/>
                </a:cubicBezTo>
                <a:cubicBezTo>
                  <a:pt x="8914778" y="43657"/>
                  <a:pt x="8491572" y="69685"/>
                  <a:pt x="8235086" y="18288"/>
                </a:cubicBezTo>
                <a:cubicBezTo>
                  <a:pt x="8018334" y="3544"/>
                  <a:pt x="7815576" y="-6377"/>
                  <a:pt x="7574889" y="18288"/>
                </a:cubicBezTo>
                <a:cubicBezTo>
                  <a:pt x="7313739" y="90130"/>
                  <a:pt x="7049066" y="-3737"/>
                  <a:pt x="6706209" y="18288"/>
                </a:cubicBezTo>
                <a:cubicBezTo>
                  <a:pt x="6334462" y="51818"/>
                  <a:pt x="6203896" y="36395"/>
                  <a:pt x="5837529" y="18288"/>
                </a:cubicBezTo>
                <a:cubicBezTo>
                  <a:pt x="5469995" y="-7953"/>
                  <a:pt x="5366984" y="52576"/>
                  <a:pt x="4968849" y="18288"/>
                </a:cubicBezTo>
                <a:cubicBezTo>
                  <a:pt x="4560026" y="-11895"/>
                  <a:pt x="4418674" y="85785"/>
                  <a:pt x="4100169" y="18288"/>
                </a:cubicBezTo>
                <a:cubicBezTo>
                  <a:pt x="3766984" y="-9279"/>
                  <a:pt x="3562367" y="-9216"/>
                  <a:pt x="3335730" y="18288"/>
                </a:cubicBezTo>
                <a:cubicBezTo>
                  <a:pt x="3142164" y="38643"/>
                  <a:pt x="2826299" y="-82099"/>
                  <a:pt x="2362809" y="18288"/>
                </a:cubicBezTo>
                <a:cubicBezTo>
                  <a:pt x="1901716" y="63313"/>
                  <a:pt x="1903848" y="37196"/>
                  <a:pt x="1494129" y="18288"/>
                </a:cubicBezTo>
                <a:cubicBezTo>
                  <a:pt x="1074940" y="14757"/>
                  <a:pt x="310640" y="12572"/>
                  <a:pt x="0" y="18288"/>
                </a:cubicBezTo>
                <a:cubicBezTo>
                  <a:pt x="578" y="12250"/>
                  <a:pt x="1001" y="3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3716"/>
                      <a:gd name="connsiteX1" fmla="*/ 416966 w 7818120"/>
                      <a:gd name="connsiteY1" fmla="*/ 0 h 13716"/>
                      <a:gd name="connsiteX2" fmla="*/ 1146658 w 7818120"/>
                      <a:gd name="connsiteY2" fmla="*/ 0 h 13716"/>
                      <a:gd name="connsiteX3" fmla="*/ 1563624 w 7818120"/>
                      <a:gd name="connsiteY3" fmla="*/ 0 h 13716"/>
                      <a:gd name="connsiteX4" fmla="*/ 2136953 w 7818120"/>
                      <a:gd name="connsiteY4" fmla="*/ 0 h 13716"/>
                      <a:gd name="connsiteX5" fmla="*/ 2944825 w 7818120"/>
                      <a:gd name="connsiteY5" fmla="*/ 0 h 13716"/>
                      <a:gd name="connsiteX6" fmla="*/ 3596335 w 7818120"/>
                      <a:gd name="connsiteY6" fmla="*/ 0 h 13716"/>
                      <a:gd name="connsiteX7" fmla="*/ 4326026 w 7818120"/>
                      <a:gd name="connsiteY7" fmla="*/ 0 h 13716"/>
                      <a:gd name="connsiteX8" fmla="*/ 4899355 w 7818120"/>
                      <a:gd name="connsiteY8" fmla="*/ 0 h 13716"/>
                      <a:gd name="connsiteX9" fmla="*/ 5550865 w 7818120"/>
                      <a:gd name="connsiteY9" fmla="*/ 0 h 13716"/>
                      <a:gd name="connsiteX10" fmla="*/ 6358738 w 7818120"/>
                      <a:gd name="connsiteY10" fmla="*/ 0 h 13716"/>
                      <a:gd name="connsiteX11" fmla="*/ 6853885 w 7818120"/>
                      <a:gd name="connsiteY11" fmla="*/ 0 h 13716"/>
                      <a:gd name="connsiteX12" fmla="*/ 7818120 w 7818120"/>
                      <a:gd name="connsiteY12" fmla="*/ 0 h 13716"/>
                      <a:gd name="connsiteX13" fmla="*/ 7818120 w 7818120"/>
                      <a:gd name="connsiteY13" fmla="*/ 13716 h 13716"/>
                      <a:gd name="connsiteX14" fmla="*/ 7244791 w 7818120"/>
                      <a:gd name="connsiteY14" fmla="*/ 13716 h 13716"/>
                      <a:gd name="connsiteX15" fmla="*/ 6827825 w 7818120"/>
                      <a:gd name="connsiteY15" fmla="*/ 13716 h 13716"/>
                      <a:gd name="connsiteX16" fmla="*/ 6176315 w 7818120"/>
                      <a:gd name="connsiteY16" fmla="*/ 13716 h 13716"/>
                      <a:gd name="connsiteX17" fmla="*/ 5681167 w 7818120"/>
                      <a:gd name="connsiteY17" fmla="*/ 13716 h 13716"/>
                      <a:gd name="connsiteX18" fmla="*/ 5029657 w 7818120"/>
                      <a:gd name="connsiteY18" fmla="*/ 13716 h 13716"/>
                      <a:gd name="connsiteX19" fmla="*/ 4378147 w 7818120"/>
                      <a:gd name="connsiteY19" fmla="*/ 13716 h 13716"/>
                      <a:gd name="connsiteX20" fmla="*/ 3726637 w 7818120"/>
                      <a:gd name="connsiteY20" fmla="*/ 13716 h 13716"/>
                      <a:gd name="connsiteX21" fmla="*/ 3075127 w 7818120"/>
                      <a:gd name="connsiteY21" fmla="*/ 13716 h 13716"/>
                      <a:gd name="connsiteX22" fmla="*/ 2501798 w 7818120"/>
                      <a:gd name="connsiteY22" fmla="*/ 13716 h 13716"/>
                      <a:gd name="connsiteX23" fmla="*/ 1772107 w 7818120"/>
                      <a:gd name="connsiteY23" fmla="*/ 13716 h 13716"/>
                      <a:gd name="connsiteX24" fmla="*/ 1120597 w 7818120"/>
                      <a:gd name="connsiteY24" fmla="*/ 13716 h 13716"/>
                      <a:gd name="connsiteX25" fmla="*/ 0 w 7818120"/>
                      <a:gd name="connsiteY25" fmla="*/ 13716 h 13716"/>
                      <a:gd name="connsiteX26" fmla="*/ 0 w 7818120"/>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3716"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8217" y="2784"/>
                          <a:pt x="7818136" y="9558"/>
                          <a:pt x="7818120" y="13716"/>
                        </a:cubicBezTo>
                        <a:cubicBezTo>
                          <a:pt x="7698847" y="-7839"/>
                          <a:pt x="7390924" y="18407"/>
                          <a:pt x="7244791" y="13716"/>
                        </a:cubicBezTo>
                        <a:cubicBezTo>
                          <a:pt x="7098658" y="9025"/>
                          <a:pt x="6952735" y="24785"/>
                          <a:pt x="6827825" y="13716"/>
                        </a:cubicBezTo>
                        <a:cubicBezTo>
                          <a:pt x="6702915" y="2647"/>
                          <a:pt x="6338661" y="29958"/>
                          <a:pt x="6176315" y="13716"/>
                        </a:cubicBezTo>
                        <a:cubicBezTo>
                          <a:pt x="6013969" y="-2526"/>
                          <a:pt x="5850602" y="1790"/>
                          <a:pt x="5681167" y="13716"/>
                        </a:cubicBezTo>
                        <a:cubicBezTo>
                          <a:pt x="5511732" y="25642"/>
                          <a:pt x="5312143" y="-4154"/>
                          <a:pt x="5029657" y="13716"/>
                        </a:cubicBezTo>
                        <a:cubicBezTo>
                          <a:pt x="4747171" y="31586"/>
                          <a:pt x="4655062" y="26168"/>
                          <a:pt x="4378147" y="13716"/>
                        </a:cubicBezTo>
                        <a:cubicBezTo>
                          <a:pt x="4101232" y="1265"/>
                          <a:pt x="4037646" y="40134"/>
                          <a:pt x="3726637" y="13716"/>
                        </a:cubicBezTo>
                        <a:cubicBezTo>
                          <a:pt x="3415628" y="-12702"/>
                          <a:pt x="3321756" y="40935"/>
                          <a:pt x="3075127" y="13716"/>
                        </a:cubicBezTo>
                        <a:cubicBezTo>
                          <a:pt x="2828498" y="-13503"/>
                          <a:pt x="2684733" y="10281"/>
                          <a:pt x="2501798" y="13716"/>
                        </a:cubicBezTo>
                        <a:cubicBezTo>
                          <a:pt x="2318863" y="17151"/>
                          <a:pt x="2121844" y="-17585"/>
                          <a:pt x="1772107" y="13716"/>
                        </a:cubicBezTo>
                        <a:cubicBezTo>
                          <a:pt x="1422370" y="45017"/>
                          <a:pt x="1431548" y="27094"/>
                          <a:pt x="1120597" y="13716"/>
                        </a:cubicBezTo>
                        <a:cubicBezTo>
                          <a:pt x="809646" y="339"/>
                          <a:pt x="246393" y="51668"/>
                          <a:pt x="0" y="13716"/>
                        </a:cubicBezTo>
                        <a:cubicBezTo>
                          <a:pt x="-100" y="9589"/>
                          <a:pt x="468" y="2983"/>
                          <a:pt x="0" y="0"/>
                        </a:cubicBezTo>
                        <a:close/>
                      </a:path>
                      <a:path w="7818120" h="13716"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7446" y="5682"/>
                          <a:pt x="7817517" y="9439"/>
                          <a:pt x="7818120" y="13716"/>
                        </a:cubicBezTo>
                        <a:cubicBezTo>
                          <a:pt x="7610240" y="34"/>
                          <a:pt x="7521789" y="3149"/>
                          <a:pt x="7401154" y="13716"/>
                        </a:cubicBezTo>
                        <a:cubicBezTo>
                          <a:pt x="7280519" y="24283"/>
                          <a:pt x="6930719" y="-347"/>
                          <a:pt x="6593281" y="13716"/>
                        </a:cubicBezTo>
                        <a:cubicBezTo>
                          <a:pt x="6255843" y="27779"/>
                          <a:pt x="6286682" y="-3410"/>
                          <a:pt x="6098134" y="13716"/>
                        </a:cubicBezTo>
                        <a:cubicBezTo>
                          <a:pt x="5909586" y="30842"/>
                          <a:pt x="5602789" y="44024"/>
                          <a:pt x="5446624" y="13716"/>
                        </a:cubicBezTo>
                        <a:cubicBezTo>
                          <a:pt x="5290459" y="-16592"/>
                          <a:pt x="4917039" y="17388"/>
                          <a:pt x="4638751" y="13716"/>
                        </a:cubicBezTo>
                        <a:cubicBezTo>
                          <a:pt x="4360463" y="10044"/>
                          <a:pt x="4304690" y="878"/>
                          <a:pt x="3987241" y="13716"/>
                        </a:cubicBezTo>
                        <a:cubicBezTo>
                          <a:pt x="3669792" y="26555"/>
                          <a:pt x="3758742" y="27979"/>
                          <a:pt x="3570275" y="13716"/>
                        </a:cubicBezTo>
                        <a:cubicBezTo>
                          <a:pt x="3381808" y="-547"/>
                          <a:pt x="3267153" y="31628"/>
                          <a:pt x="3075127" y="13716"/>
                        </a:cubicBezTo>
                        <a:cubicBezTo>
                          <a:pt x="2883101" y="-4196"/>
                          <a:pt x="2665825" y="6401"/>
                          <a:pt x="2267255" y="13716"/>
                        </a:cubicBezTo>
                        <a:cubicBezTo>
                          <a:pt x="1868685" y="21031"/>
                          <a:pt x="1884698" y="23838"/>
                          <a:pt x="1615745" y="13716"/>
                        </a:cubicBezTo>
                        <a:cubicBezTo>
                          <a:pt x="1346792" y="3595"/>
                          <a:pt x="1320952" y="5858"/>
                          <a:pt x="1120597" y="13716"/>
                        </a:cubicBezTo>
                        <a:cubicBezTo>
                          <a:pt x="920242" y="21574"/>
                          <a:pt x="556507" y="46218"/>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
        <p:nvSpPr>
          <p:cNvPr id="4" name="Slide Number Placeholder 3"/>
          <p:cNvSpPr>
            <a:spLocks noGrp="1"/>
          </p:cNvSpPr>
          <p:nvPr>
            <p:ph type="sldNum" sz="quarter" idx="10"/>
          </p:nvPr>
        </p:nvSpPr>
        <p:spPr>
          <a:xfrm>
            <a:off x="8610600" y="6356350"/>
            <a:ext cx="2743200" cy="365125"/>
          </a:xfrm>
        </p:spPr>
        <p:txBody>
          <a:bodyPr>
            <a:normAutofit/>
          </a:bodyPr>
          <a:lstStyle/>
          <a:p>
            <a:pPr defTabSz="1219170" fontAlgn="base">
              <a:spcBef>
                <a:spcPct val="0"/>
              </a:spcBef>
              <a:spcAft>
                <a:spcPts val="800"/>
              </a:spcAft>
              <a:defRPr/>
            </a:pPr>
            <a:fld id="{1E773655-A7F8-4F8A-B4C2-CCB8C416ACF0}" type="slidenum">
              <a:rPr lang="en-US" altLang="en-US">
                <a:solidFill>
                  <a:prstClr val="black">
                    <a:tint val="75000"/>
                  </a:prstClr>
                </a:solidFill>
                <a:latin typeface="Arial" panose="020B0604020202020204" pitchFamily="34" charset="0"/>
                <a:ea typeface="MS PGothic" panose="020B0600070205080204" pitchFamily="34" charset="-128"/>
              </a:rPr>
              <a:pPr defTabSz="1219170" fontAlgn="base">
                <a:spcBef>
                  <a:spcPct val="0"/>
                </a:spcBef>
                <a:spcAft>
                  <a:spcPts val="800"/>
                </a:spcAft>
                <a:defRPr/>
              </a:pPr>
              <a:t>34</a:t>
            </a:fld>
            <a:endParaRPr lang="en-US" altLang="en-US">
              <a:solidFill>
                <a:prstClr val="black">
                  <a:tint val="75000"/>
                </a:prstClr>
              </a:solidFill>
              <a:latin typeface="Arial" panose="020B0604020202020204" pitchFamily="34" charset="0"/>
              <a:ea typeface="MS PGothic" panose="020B0600070205080204" pitchFamily="34" charset="-128"/>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678046109"/>
              </p:ext>
            </p:extLst>
          </p:nvPr>
        </p:nvGraphicFramePr>
        <p:xfrm>
          <a:off x="746759" y="2120591"/>
          <a:ext cx="10515601" cy="4500418"/>
        </p:xfrm>
        <a:graphic>
          <a:graphicData uri="http://schemas.openxmlformats.org/drawingml/2006/table">
            <a:tbl>
              <a:tblPr firstRow="1" bandRow="1">
                <a:tableStyleId>{5C22544A-7EE6-4342-B048-85BDC9FD1C3A}</a:tableStyleId>
              </a:tblPr>
              <a:tblGrid>
                <a:gridCol w="3708509">
                  <a:extLst>
                    <a:ext uri="{9D8B030D-6E8A-4147-A177-3AD203B41FA5}">
                      <a16:colId xmlns:a16="http://schemas.microsoft.com/office/drawing/2014/main" val="2761992264"/>
                    </a:ext>
                  </a:extLst>
                </a:gridCol>
                <a:gridCol w="3347144">
                  <a:extLst>
                    <a:ext uri="{9D8B030D-6E8A-4147-A177-3AD203B41FA5}">
                      <a16:colId xmlns:a16="http://schemas.microsoft.com/office/drawing/2014/main" val="2660142076"/>
                    </a:ext>
                  </a:extLst>
                </a:gridCol>
                <a:gridCol w="3459948">
                  <a:extLst>
                    <a:ext uri="{9D8B030D-6E8A-4147-A177-3AD203B41FA5}">
                      <a16:colId xmlns:a16="http://schemas.microsoft.com/office/drawing/2014/main" val="2710406033"/>
                    </a:ext>
                  </a:extLst>
                </a:gridCol>
              </a:tblGrid>
              <a:tr h="499867">
                <a:tc>
                  <a:txBody>
                    <a:bodyPr/>
                    <a:lstStyle/>
                    <a:p>
                      <a:pPr algn="ctr"/>
                      <a:r>
                        <a:rPr lang="en-US" sz="2700" dirty="0">
                          <a:latin typeface="Arial" panose="020B0604020202020204" pitchFamily="34" charset="0"/>
                          <a:cs typeface="Arial" panose="020B0604020202020204" pitchFamily="34" charset="0"/>
                        </a:rPr>
                        <a:t>Initial Preventive Physical Exam (IPPE)</a:t>
                      </a:r>
                      <a:endParaRPr lang="en-US" sz="2700" dirty="0"/>
                    </a:p>
                  </a:txBody>
                  <a:tcPr marL="93467" marR="93467" marT="46733" marB="46733" anchor="ctr"/>
                </a:tc>
                <a:tc>
                  <a:txBody>
                    <a:bodyPr/>
                    <a:lstStyle/>
                    <a:p>
                      <a:pPr algn="ctr"/>
                      <a:r>
                        <a:rPr lang="en-US" sz="2700" dirty="0"/>
                        <a:t>Initial AWV</a:t>
                      </a:r>
                    </a:p>
                  </a:txBody>
                  <a:tcPr marL="93467" marR="93467" marT="46733" marB="46733" anchor="ctr"/>
                </a:tc>
                <a:tc>
                  <a:txBody>
                    <a:bodyPr/>
                    <a:lstStyle/>
                    <a:p>
                      <a:pPr algn="ctr"/>
                      <a:r>
                        <a:rPr lang="en-US" sz="2700" dirty="0"/>
                        <a:t>Subsequent</a:t>
                      </a:r>
                      <a:r>
                        <a:rPr lang="en-US" sz="2700" baseline="0" dirty="0"/>
                        <a:t> AWV</a:t>
                      </a:r>
                      <a:endParaRPr lang="en-US" sz="2700" dirty="0"/>
                    </a:p>
                  </a:txBody>
                  <a:tcPr marL="93467" marR="93467" marT="46733" marB="46733" anchor="ctr"/>
                </a:tc>
                <a:extLst>
                  <a:ext uri="{0D108BD9-81ED-4DB2-BD59-A6C34878D82A}">
                    <a16:rowId xmlns:a16="http://schemas.microsoft.com/office/drawing/2014/main" val="2885638137"/>
                  </a:ext>
                </a:extLst>
              </a:tr>
              <a:tr h="499867">
                <a:tc>
                  <a:txBody>
                    <a:bodyPr/>
                    <a:lstStyle/>
                    <a:p>
                      <a:pPr algn="ctr"/>
                      <a:r>
                        <a:rPr lang="en-US" sz="2700" dirty="0"/>
                        <a:t>G0402</a:t>
                      </a:r>
                    </a:p>
                  </a:txBody>
                  <a:tcPr marL="93467" marR="93467" marT="46733" marB="46733"/>
                </a:tc>
                <a:tc>
                  <a:txBody>
                    <a:bodyPr/>
                    <a:lstStyle/>
                    <a:p>
                      <a:pPr algn="ctr"/>
                      <a:r>
                        <a:rPr lang="en-US" sz="2700" dirty="0"/>
                        <a:t>G0438</a:t>
                      </a:r>
                    </a:p>
                  </a:txBody>
                  <a:tcPr marL="93467" marR="93467" marT="46733" marB="46733"/>
                </a:tc>
                <a:tc>
                  <a:txBody>
                    <a:bodyPr/>
                    <a:lstStyle/>
                    <a:p>
                      <a:pPr algn="ctr"/>
                      <a:r>
                        <a:rPr lang="en-US" sz="2700" dirty="0"/>
                        <a:t>G0439</a:t>
                      </a:r>
                    </a:p>
                  </a:txBody>
                  <a:tcPr marL="93467" marR="93467" marT="46733" marB="46733"/>
                </a:tc>
                <a:extLst>
                  <a:ext uri="{0D108BD9-81ED-4DB2-BD59-A6C34878D82A}">
                    <a16:rowId xmlns:a16="http://schemas.microsoft.com/office/drawing/2014/main" val="1411939129"/>
                  </a:ext>
                </a:extLst>
              </a:tr>
              <a:tr h="2574100">
                <a:tc>
                  <a:txBody>
                    <a:bodyPr/>
                    <a:lstStyle/>
                    <a:p>
                      <a:r>
                        <a:rPr lang="en-US" sz="2700" dirty="0"/>
                        <a:t>Within first 12 months of Medicare Plan B enrollment</a:t>
                      </a:r>
                    </a:p>
                    <a:p>
                      <a:endParaRPr lang="en-US" sz="2700" dirty="0"/>
                    </a:p>
                    <a:p>
                      <a:r>
                        <a:rPr lang="en-US" sz="2700" dirty="0"/>
                        <a:t>Only time Medicare pays</a:t>
                      </a:r>
                      <a:r>
                        <a:rPr lang="en-US" sz="2700" baseline="0" dirty="0"/>
                        <a:t> for a “physical”</a:t>
                      </a:r>
                      <a:endParaRPr lang="en-US" sz="2700" dirty="0"/>
                    </a:p>
                  </a:txBody>
                  <a:tcPr marL="93467" marR="93467" marT="46733" marB="46733"/>
                </a:tc>
                <a:tc>
                  <a:txBody>
                    <a:bodyPr/>
                    <a:lstStyle/>
                    <a:p>
                      <a:pPr marL="285750" indent="-285750">
                        <a:buFont typeface="Arial" panose="020B0604020202020204" pitchFamily="34" charset="0"/>
                        <a:buChar char="•"/>
                      </a:pPr>
                      <a:r>
                        <a:rPr lang="en-US" sz="2700" baseline="0" dirty="0"/>
                        <a:t>No longer within initial </a:t>
                      </a:r>
                      <a:r>
                        <a:rPr lang="en-US" sz="2700" dirty="0"/>
                        <a:t>12 months of </a:t>
                      </a:r>
                      <a:r>
                        <a:rPr lang="en-US" sz="2700" baseline="0" dirty="0"/>
                        <a:t>Plan B </a:t>
                      </a:r>
                      <a:r>
                        <a:rPr lang="en-US" sz="2700" dirty="0"/>
                        <a:t>enrollment</a:t>
                      </a:r>
                      <a:endParaRPr lang="en-US" sz="2700" baseline="0" dirty="0"/>
                    </a:p>
                    <a:p>
                      <a:pPr marL="0" indent="0">
                        <a:buFont typeface="Arial" panose="020B0604020202020204" pitchFamily="34" charset="0"/>
                        <a:buNone/>
                      </a:pPr>
                      <a:r>
                        <a:rPr lang="en-US" sz="2700" baseline="0" dirty="0"/>
                        <a:t>AND</a:t>
                      </a:r>
                    </a:p>
                    <a:p>
                      <a:pPr marL="285750" indent="-285750">
                        <a:buFont typeface="Arial" panose="020B0604020202020204" pitchFamily="34" charset="0"/>
                        <a:buChar char="•"/>
                      </a:pPr>
                      <a:r>
                        <a:rPr lang="en-US" sz="2700" baseline="0" dirty="0"/>
                        <a:t>Have not had IPPE in past 12 months</a:t>
                      </a:r>
                      <a:endParaRPr lang="en-US" sz="2700" dirty="0"/>
                    </a:p>
                  </a:txBody>
                  <a:tcPr marL="93467" marR="93467" marT="46733" marB="46733"/>
                </a:tc>
                <a:tc>
                  <a:txBody>
                    <a:bodyPr/>
                    <a:lstStyle/>
                    <a:p>
                      <a:pPr marL="285750" indent="-285750" algn="l">
                        <a:buFont typeface="Arial" panose="020B0604020202020204" pitchFamily="34" charset="0"/>
                        <a:buChar char="•"/>
                      </a:pPr>
                      <a:r>
                        <a:rPr lang="en-US" sz="2700" baseline="0" dirty="0"/>
                        <a:t>Patient has not received an AWV in the past 12 months</a:t>
                      </a:r>
                      <a:endParaRPr lang="en-US" sz="2700" b="1" dirty="0">
                        <a:solidFill>
                          <a:srgbClr val="FF0000"/>
                        </a:solidFill>
                      </a:endParaRPr>
                    </a:p>
                  </a:txBody>
                  <a:tcPr marL="93467" marR="93467" marT="46733" marB="46733"/>
                </a:tc>
                <a:extLst>
                  <a:ext uri="{0D108BD9-81ED-4DB2-BD59-A6C34878D82A}">
                    <a16:rowId xmlns:a16="http://schemas.microsoft.com/office/drawing/2014/main" val="3547428458"/>
                  </a:ext>
                </a:extLst>
              </a:tr>
              <a:tr h="499867">
                <a:tc>
                  <a:txBody>
                    <a:bodyPr/>
                    <a:lstStyle/>
                    <a:p>
                      <a:pPr algn="l"/>
                      <a:r>
                        <a:rPr lang="en-US" sz="2700" dirty="0"/>
                        <a:t>One</a:t>
                      </a:r>
                      <a:r>
                        <a:rPr lang="en-US" sz="2700" baseline="0" dirty="0"/>
                        <a:t> per lifetime</a:t>
                      </a:r>
                      <a:endParaRPr lang="en-US" sz="2700" dirty="0"/>
                    </a:p>
                  </a:txBody>
                  <a:tcPr marL="93467" marR="93467" marT="46733" marB="46733"/>
                </a:tc>
                <a:tc>
                  <a:txBody>
                    <a:bodyPr/>
                    <a:lstStyle/>
                    <a:p>
                      <a:pPr algn="l"/>
                      <a:r>
                        <a:rPr lang="en-US" sz="2700" dirty="0"/>
                        <a:t>One</a:t>
                      </a:r>
                      <a:r>
                        <a:rPr lang="en-US" sz="2700" baseline="0" dirty="0"/>
                        <a:t> per lifetime</a:t>
                      </a:r>
                      <a:endParaRPr lang="en-US" sz="2700" dirty="0"/>
                    </a:p>
                  </a:txBody>
                  <a:tcPr marL="93467" marR="93467" marT="46733" marB="46733"/>
                </a:tc>
                <a:tc>
                  <a:txBody>
                    <a:bodyPr/>
                    <a:lstStyle/>
                    <a:p>
                      <a:pPr algn="l"/>
                      <a:r>
                        <a:rPr lang="en-US" sz="2700" dirty="0"/>
                        <a:t>Annually</a:t>
                      </a:r>
                      <a:endParaRPr lang="en-US" sz="2700" b="1" dirty="0">
                        <a:solidFill>
                          <a:srgbClr val="FF0000"/>
                        </a:solidFill>
                      </a:endParaRPr>
                    </a:p>
                  </a:txBody>
                  <a:tcPr marL="93467" marR="93467" marT="46733" marB="46733"/>
                </a:tc>
                <a:extLst>
                  <a:ext uri="{0D108BD9-81ED-4DB2-BD59-A6C34878D82A}">
                    <a16:rowId xmlns:a16="http://schemas.microsoft.com/office/drawing/2014/main" val="2605279799"/>
                  </a:ext>
                </a:extLst>
              </a:tr>
            </a:tbl>
          </a:graphicData>
        </a:graphic>
      </p:graphicFrame>
    </p:spTree>
    <p:extLst>
      <p:ext uri="{BB962C8B-B14F-4D97-AF65-F5344CB8AC3E}">
        <p14:creationId xmlns:p14="http://schemas.microsoft.com/office/powerpoint/2010/main" val="2480719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2E0032E-6D69-4992-8122-E22E2307C4C4}"/>
              </a:ext>
            </a:extLst>
          </p:cNvPr>
          <p:cNvSpPr>
            <a:spLocks noGrp="1"/>
          </p:cNvSpPr>
          <p:nvPr>
            <p:ph type="title"/>
          </p:nvPr>
        </p:nvSpPr>
        <p:spPr>
          <a:xfrm>
            <a:off x="841249" y="334644"/>
            <a:ext cx="10822668" cy="1076915"/>
          </a:xfrm>
        </p:spPr>
        <p:txBody>
          <a:bodyPr anchor="ctr">
            <a:normAutofit/>
          </a:bodyPr>
          <a:lstStyle/>
          <a:p>
            <a:r>
              <a:rPr lang="en-US" sz="4800" b="1" dirty="0"/>
              <a:t>Time since previous AWV</a:t>
            </a: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5"/>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aphicFrame>
        <p:nvGraphicFramePr>
          <p:cNvPr id="8" name="Content Placeholder 4"/>
          <p:cNvGraphicFramePr>
            <a:graphicFrameLocks/>
          </p:cNvGraphicFramePr>
          <p:nvPr>
            <p:extLst>
              <p:ext uri="{D42A27DB-BD31-4B8C-83A1-F6EECF244321}">
                <p14:modId xmlns:p14="http://schemas.microsoft.com/office/powerpoint/2010/main" val="3308930188"/>
              </p:ext>
            </p:extLst>
          </p:nvPr>
        </p:nvGraphicFramePr>
        <p:xfrm>
          <a:off x="841248" y="1746203"/>
          <a:ext cx="10358967" cy="2947525"/>
        </p:xfrm>
        <a:graphic>
          <a:graphicData uri="http://schemas.openxmlformats.org/drawingml/2006/table">
            <a:tbl>
              <a:tblPr firstRow="1" bandRow="1">
                <a:tableStyleId>{5C22544A-7EE6-4342-B048-85BDC9FD1C3A}</a:tableStyleId>
              </a:tblPr>
              <a:tblGrid>
                <a:gridCol w="3452989">
                  <a:extLst>
                    <a:ext uri="{9D8B030D-6E8A-4147-A177-3AD203B41FA5}">
                      <a16:colId xmlns:a16="http://schemas.microsoft.com/office/drawing/2014/main" val="2761992264"/>
                    </a:ext>
                  </a:extLst>
                </a:gridCol>
                <a:gridCol w="3452989">
                  <a:extLst>
                    <a:ext uri="{9D8B030D-6E8A-4147-A177-3AD203B41FA5}">
                      <a16:colId xmlns:a16="http://schemas.microsoft.com/office/drawing/2014/main" val="2660142076"/>
                    </a:ext>
                  </a:extLst>
                </a:gridCol>
                <a:gridCol w="3452989">
                  <a:extLst>
                    <a:ext uri="{9D8B030D-6E8A-4147-A177-3AD203B41FA5}">
                      <a16:colId xmlns:a16="http://schemas.microsoft.com/office/drawing/2014/main" val="2710406033"/>
                    </a:ext>
                  </a:extLst>
                </a:gridCol>
              </a:tblGrid>
              <a:tr h="631045">
                <a:tc>
                  <a:txBody>
                    <a:bodyPr/>
                    <a:lstStyle/>
                    <a:p>
                      <a:pPr algn="ctr"/>
                      <a:r>
                        <a:rPr lang="en-US" sz="2700" dirty="0">
                          <a:latin typeface="Arial" panose="020B0604020202020204" pitchFamily="34" charset="0"/>
                          <a:cs typeface="Arial" panose="020B0604020202020204" pitchFamily="34" charset="0"/>
                        </a:rPr>
                        <a:t>IPPE</a:t>
                      </a:r>
                    </a:p>
                  </a:txBody>
                  <a:tcPr marL="121920" marR="121920" marT="60960" marB="60960" anchor="ctr"/>
                </a:tc>
                <a:tc>
                  <a:txBody>
                    <a:bodyPr/>
                    <a:lstStyle/>
                    <a:p>
                      <a:pPr algn="ctr"/>
                      <a:r>
                        <a:rPr lang="en-US" sz="2700" dirty="0">
                          <a:latin typeface="Arial" panose="020B0604020202020204" pitchFamily="34" charset="0"/>
                          <a:cs typeface="Arial" panose="020B0604020202020204" pitchFamily="34" charset="0"/>
                        </a:rPr>
                        <a:t>Initial AWV</a:t>
                      </a:r>
                    </a:p>
                  </a:txBody>
                  <a:tcPr marL="121920" marR="121920" marT="60960" marB="60960" anchor="ctr"/>
                </a:tc>
                <a:tc>
                  <a:txBody>
                    <a:bodyPr/>
                    <a:lstStyle/>
                    <a:p>
                      <a:pPr algn="ctr"/>
                      <a:r>
                        <a:rPr lang="en-US" sz="2700" dirty="0">
                          <a:latin typeface="Arial" panose="020B0604020202020204" pitchFamily="34" charset="0"/>
                          <a:cs typeface="Arial" panose="020B0604020202020204" pitchFamily="34" charset="0"/>
                        </a:rPr>
                        <a:t>Subsequent</a:t>
                      </a:r>
                      <a:r>
                        <a:rPr lang="en-US" sz="2700" baseline="0" dirty="0">
                          <a:latin typeface="Arial" panose="020B0604020202020204" pitchFamily="34" charset="0"/>
                          <a:cs typeface="Arial" panose="020B0604020202020204" pitchFamily="34" charset="0"/>
                        </a:rPr>
                        <a:t> AWV</a:t>
                      </a:r>
                      <a:endParaRPr lang="en-US" sz="27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2885638137"/>
                  </a:ext>
                </a:extLst>
              </a:tr>
              <a:tr h="2316480">
                <a:tc>
                  <a:txBody>
                    <a:bodyPr/>
                    <a:lstStyle/>
                    <a:p>
                      <a:pPr algn="ctr"/>
                      <a:r>
                        <a:rPr lang="en-US" sz="2400" dirty="0">
                          <a:latin typeface="Arial" panose="020B0604020202020204" pitchFamily="34" charset="0"/>
                          <a:cs typeface="Arial" panose="020B0604020202020204" pitchFamily="34" charset="0"/>
                        </a:rPr>
                        <a:t>Not applicable (first</a:t>
                      </a:r>
                      <a:r>
                        <a:rPr lang="en-US" sz="2400" baseline="0" dirty="0">
                          <a:latin typeface="Arial" panose="020B0604020202020204" pitchFamily="34" charset="0"/>
                          <a:cs typeface="Arial" panose="020B0604020202020204" pitchFamily="34" charset="0"/>
                        </a:rPr>
                        <a:t> visit)</a:t>
                      </a:r>
                      <a:endParaRPr lang="en-US" sz="2400" dirty="0">
                        <a:latin typeface="Arial" panose="020B0604020202020204" pitchFamily="34" charset="0"/>
                        <a:cs typeface="Arial" panose="020B0604020202020204" pitchFamily="34" charset="0"/>
                      </a:endParaRPr>
                    </a:p>
                  </a:txBody>
                  <a:tcPr marL="121920" marR="121920" marT="60960" marB="60960"/>
                </a:tc>
                <a:tc>
                  <a:txBody>
                    <a:bodyPr/>
                    <a:lstStyle/>
                    <a:p>
                      <a:pPr algn="ctr"/>
                      <a:r>
                        <a:rPr lang="en-US" sz="2400" dirty="0">
                          <a:latin typeface="Arial" panose="020B0604020202020204" pitchFamily="34" charset="0"/>
                          <a:cs typeface="Arial" panose="020B0604020202020204" pitchFamily="34" charset="0"/>
                        </a:rPr>
                        <a:t>At</a:t>
                      </a:r>
                      <a:r>
                        <a:rPr lang="en-US" sz="2400" baseline="0" dirty="0">
                          <a:latin typeface="Arial" panose="020B0604020202020204" pitchFamily="34" charset="0"/>
                          <a:cs typeface="Arial" panose="020B0604020202020204" pitchFamily="34" charset="0"/>
                        </a:rPr>
                        <a:t> least 11 full months after IPPE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latin typeface="Arial" panose="020B0604020202020204" pitchFamily="34" charset="0"/>
                          <a:cs typeface="Arial" panose="020B0604020202020204" pitchFamily="34" charset="0"/>
                        </a:rPr>
                        <a:t>(Can be billed in same calendar month as previous year’s visit)</a:t>
                      </a: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txBody>
                  <a:tcPr marL="121920" marR="121920" marT="60960" marB="60960"/>
                </a:tc>
                <a:tc>
                  <a:txBody>
                    <a:bodyPr/>
                    <a:lstStyle/>
                    <a:p>
                      <a:pPr algn="ctr"/>
                      <a:r>
                        <a:rPr lang="en-US" sz="2400" dirty="0">
                          <a:latin typeface="Arial" panose="020B0604020202020204" pitchFamily="34" charset="0"/>
                          <a:cs typeface="Arial" panose="020B0604020202020204" pitchFamily="34" charset="0"/>
                        </a:rPr>
                        <a:t>At least 11 full</a:t>
                      </a:r>
                      <a:r>
                        <a:rPr lang="en-US" sz="2400" baseline="0" dirty="0">
                          <a:latin typeface="Arial" panose="020B0604020202020204" pitchFamily="34" charset="0"/>
                          <a:cs typeface="Arial" panose="020B0604020202020204" pitchFamily="34" charset="0"/>
                        </a:rPr>
                        <a:t> months after last initial or subsequent AWV</a:t>
                      </a:r>
                    </a:p>
                    <a:p>
                      <a:pPr algn="ctr"/>
                      <a:r>
                        <a:rPr lang="en-US" sz="2400" baseline="0" dirty="0">
                          <a:latin typeface="Arial" panose="020B0604020202020204" pitchFamily="34" charset="0"/>
                          <a:cs typeface="Arial" panose="020B0604020202020204" pitchFamily="34" charset="0"/>
                        </a:rPr>
                        <a:t>(Can be billed in same calendar month as previous year’s visit)</a:t>
                      </a:r>
                      <a:endParaRPr lang="en-US" sz="24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1411939129"/>
                  </a:ext>
                </a:extLst>
              </a:tr>
            </a:tbl>
          </a:graphicData>
        </a:graphic>
      </p:graphicFrame>
    </p:spTree>
    <p:extLst>
      <p:ext uri="{BB962C8B-B14F-4D97-AF65-F5344CB8AC3E}">
        <p14:creationId xmlns:p14="http://schemas.microsoft.com/office/powerpoint/2010/main" val="4097682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
        <p:nvSpPr>
          <p:cNvPr id="2" name="Title 1"/>
          <p:cNvSpPr>
            <a:spLocks noGrp="1"/>
          </p:cNvSpPr>
          <p:nvPr>
            <p:ph type="title"/>
          </p:nvPr>
        </p:nvSpPr>
        <p:spPr>
          <a:xfrm>
            <a:off x="572492" y="238539"/>
            <a:ext cx="11047013" cy="1434415"/>
          </a:xfrm>
        </p:spPr>
        <p:txBody>
          <a:bodyPr vert="horz" lIns="121920" tIns="60960" rIns="121920" bIns="60960" rtlCol="0" anchor="b">
            <a:normAutofit/>
          </a:bodyPr>
          <a:lstStyle/>
          <a:p>
            <a:pPr defTabSz="1219170"/>
            <a:r>
              <a:rPr lang="en-US" sz="4800" b="1" dirty="0"/>
              <a:t>Who can perform an AWV?</a:t>
            </a:r>
          </a:p>
        </p:txBody>
      </p:sp>
      <p:sp>
        <p:nvSpPr>
          <p:cNvPr id="106"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2" y="1767708"/>
            <a:ext cx="10972800" cy="18288"/>
          </a:xfrm>
          <a:custGeom>
            <a:avLst/>
            <a:gdLst>
              <a:gd name="connsiteX0" fmla="*/ 0 w 10972800"/>
              <a:gd name="connsiteY0" fmla="*/ 0 h 18288"/>
              <a:gd name="connsiteX1" fmla="*/ 694944 w 10972800"/>
              <a:gd name="connsiteY1" fmla="*/ 0 h 18288"/>
              <a:gd name="connsiteX2" fmla="*/ 1828800 w 10972800"/>
              <a:gd name="connsiteY2" fmla="*/ 0 h 18288"/>
              <a:gd name="connsiteX3" fmla="*/ 2962656 w 10972800"/>
              <a:gd name="connsiteY3" fmla="*/ 0 h 18288"/>
              <a:gd name="connsiteX4" fmla="*/ 4096512 w 10972800"/>
              <a:gd name="connsiteY4" fmla="*/ 0 h 18288"/>
              <a:gd name="connsiteX5" fmla="*/ 4681728 w 10972800"/>
              <a:gd name="connsiteY5" fmla="*/ 0 h 18288"/>
              <a:gd name="connsiteX6" fmla="*/ 5486400 w 10972800"/>
              <a:gd name="connsiteY6" fmla="*/ 0 h 18288"/>
              <a:gd name="connsiteX7" fmla="*/ 6071616 w 10972800"/>
              <a:gd name="connsiteY7" fmla="*/ 0 h 18288"/>
              <a:gd name="connsiteX8" fmla="*/ 6986016 w 10972800"/>
              <a:gd name="connsiteY8" fmla="*/ 0 h 18288"/>
              <a:gd name="connsiteX9" fmla="*/ 7790688 w 10972800"/>
              <a:gd name="connsiteY9" fmla="*/ 0 h 18288"/>
              <a:gd name="connsiteX10" fmla="*/ 8814816 w 10972800"/>
              <a:gd name="connsiteY10" fmla="*/ 0 h 18288"/>
              <a:gd name="connsiteX11" fmla="*/ 9948672 w 10972800"/>
              <a:gd name="connsiteY11" fmla="*/ 0 h 18288"/>
              <a:gd name="connsiteX12" fmla="*/ 10972800 w 10972800"/>
              <a:gd name="connsiteY12" fmla="*/ 0 h 18288"/>
              <a:gd name="connsiteX13" fmla="*/ 10972800 w 10972800"/>
              <a:gd name="connsiteY13" fmla="*/ 18288 h 18288"/>
              <a:gd name="connsiteX14" fmla="*/ 9948672 w 10972800"/>
              <a:gd name="connsiteY14" fmla="*/ 18288 h 18288"/>
              <a:gd name="connsiteX15" fmla="*/ 9253728 w 10972800"/>
              <a:gd name="connsiteY15" fmla="*/ 18288 h 18288"/>
              <a:gd name="connsiteX16" fmla="*/ 8558784 w 10972800"/>
              <a:gd name="connsiteY16" fmla="*/ 18288 h 18288"/>
              <a:gd name="connsiteX17" fmla="*/ 7534656 w 10972800"/>
              <a:gd name="connsiteY17" fmla="*/ 18288 h 18288"/>
              <a:gd name="connsiteX18" fmla="*/ 6839712 w 10972800"/>
              <a:gd name="connsiteY18" fmla="*/ 18288 h 18288"/>
              <a:gd name="connsiteX19" fmla="*/ 6254496 w 10972800"/>
              <a:gd name="connsiteY19" fmla="*/ 18288 h 18288"/>
              <a:gd name="connsiteX20" fmla="*/ 5449824 w 10972800"/>
              <a:gd name="connsiteY20" fmla="*/ 18288 h 18288"/>
              <a:gd name="connsiteX21" fmla="*/ 4535424 w 10972800"/>
              <a:gd name="connsiteY21" fmla="*/ 18288 h 18288"/>
              <a:gd name="connsiteX22" fmla="*/ 3730752 w 10972800"/>
              <a:gd name="connsiteY22" fmla="*/ 18288 h 18288"/>
              <a:gd name="connsiteX23" fmla="*/ 3035808 w 10972800"/>
              <a:gd name="connsiteY23" fmla="*/ 18288 h 18288"/>
              <a:gd name="connsiteX24" fmla="*/ 1901952 w 10972800"/>
              <a:gd name="connsiteY24" fmla="*/ 18288 h 18288"/>
              <a:gd name="connsiteX25" fmla="*/ 987552 w 10972800"/>
              <a:gd name="connsiteY25" fmla="*/ 18288 h 18288"/>
              <a:gd name="connsiteX26" fmla="*/ 0 w 10972800"/>
              <a:gd name="connsiteY26" fmla="*/ 18288 h 18288"/>
              <a:gd name="connsiteX27" fmla="*/ 0 w 10972800"/>
              <a:gd name="connsiteY27" fmla="*/ 0 h 18288"/>
              <a:gd name="connsiteX0" fmla="*/ 0 w 10972800"/>
              <a:gd name="connsiteY0" fmla="*/ 0 h 18288"/>
              <a:gd name="connsiteX1" fmla="*/ 694944 w 10972800"/>
              <a:gd name="connsiteY1" fmla="*/ 0 h 18288"/>
              <a:gd name="connsiteX2" fmla="*/ 1280160 w 10972800"/>
              <a:gd name="connsiteY2" fmla="*/ 0 h 18288"/>
              <a:gd name="connsiteX3" fmla="*/ 1975104 w 10972800"/>
              <a:gd name="connsiteY3" fmla="*/ 0 h 18288"/>
              <a:gd name="connsiteX4" fmla="*/ 2889504 w 10972800"/>
              <a:gd name="connsiteY4" fmla="*/ 0 h 18288"/>
              <a:gd name="connsiteX5" fmla="*/ 3913632 w 10972800"/>
              <a:gd name="connsiteY5" fmla="*/ 0 h 18288"/>
              <a:gd name="connsiteX6" fmla="*/ 5047488 w 10972800"/>
              <a:gd name="connsiteY6" fmla="*/ 0 h 18288"/>
              <a:gd name="connsiteX7" fmla="*/ 6181344 w 10972800"/>
              <a:gd name="connsiteY7" fmla="*/ 0 h 18288"/>
              <a:gd name="connsiteX8" fmla="*/ 6986016 w 10972800"/>
              <a:gd name="connsiteY8" fmla="*/ 0 h 18288"/>
              <a:gd name="connsiteX9" fmla="*/ 8010144 w 10972800"/>
              <a:gd name="connsiteY9" fmla="*/ 0 h 18288"/>
              <a:gd name="connsiteX10" fmla="*/ 8924544 w 10972800"/>
              <a:gd name="connsiteY10" fmla="*/ 0 h 18288"/>
              <a:gd name="connsiteX11" fmla="*/ 9729216 w 10972800"/>
              <a:gd name="connsiteY11" fmla="*/ 0 h 18288"/>
              <a:gd name="connsiteX12" fmla="*/ 10972800 w 10972800"/>
              <a:gd name="connsiteY12" fmla="*/ 0 h 18288"/>
              <a:gd name="connsiteX13" fmla="*/ 10972800 w 10972800"/>
              <a:gd name="connsiteY13" fmla="*/ 18288 h 18288"/>
              <a:gd name="connsiteX14" fmla="*/ 10168128 w 10972800"/>
              <a:gd name="connsiteY14" fmla="*/ 18288 h 18288"/>
              <a:gd name="connsiteX15" fmla="*/ 9363456 w 10972800"/>
              <a:gd name="connsiteY15" fmla="*/ 18288 h 18288"/>
              <a:gd name="connsiteX16" fmla="*/ 8229600 w 10972800"/>
              <a:gd name="connsiteY16" fmla="*/ 18288 h 18288"/>
              <a:gd name="connsiteX17" fmla="*/ 7534656 w 10972800"/>
              <a:gd name="connsiteY17" fmla="*/ 18288 h 18288"/>
              <a:gd name="connsiteX18" fmla="*/ 6510528 w 10972800"/>
              <a:gd name="connsiteY18" fmla="*/ 18288 h 18288"/>
              <a:gd name="connsiteX19" fmla="*/ 5925312 w 10972800"/>
              <a:gd name="connsiteY19" fmla="*/ 18288 h 18288"/>
              <a:gd name="connsiteX20" fmla="*/ 5010912 w 10972800"/>
              <a:gd name="connsiteY20" fmla="*/ 18288 h 18288"/>
              <a:gd name="connsiteX21" fmla="*/ 4315968 w 10972800"/>
              <a:gd name="connsiteY21" fmla="*/ 18288 h 18288"/>
              <a:gd name="connsiteX22" fmla="*/ 3182112 w 10972800"/>
              <a:gd name="connsiteY22" fmla="*/ 18288 h 18288"/>
              <a:gd name="connsiteX23" fmla="*/ 2596896 w 10972800"/>
              <a:gd name="connsiteY23" fmla="*/ 18288 h 18288"/>
              <a:gd name="connsiteX24" fmla="*/ 1682496 w 10972800"/>
              <a:gd name="connsiteY24" fmla="*/ 18288 h 18288"/>
              <a:gd name="connsiteX25" fmla="*/ 1097280 w 10972800"/>
              <a:gd name="connsiteY25" fmla="*/ 18288 h 18288"/>
              <a:gd name="connsiteX26" fmla="*/ 0 w 10972800"/>
              <a:gd name="connsiteY26" fmla="*/ 18288 h 18288"/>
              <a:gd name="connsiteX27" fmla="*/ 0 w 109728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972800" h="18288" fill="none" extrusionOk="0">
                <a:moveTo>
                  <a:pt x="0" y="0"/>
                </a:moveTo>
                <a:cubicBezTo>
                  <a:pt x="285873" y="10353"/>
                  <a:pt x="443630" y="20878"/>
                  <a:pt x="694944" y="0"/>
                </a:cubicBezTo>
                <a:cubicBezTo>
                  <a:pt x="957790" y="-7992"/>
                  <a:pt x="1502872" y="-55217"/>
                  <a:pt x="1828800" y="0"/>
                </a:cubicBezTo>
                <a:cubicBezTo>
                  <a:pt x="2082983" y="40591"/>
                  <a:pt x="2599012" y="10969"/>
                  <a:pt x="2962656" y="0"/>
                </a:cubicBezTo>
                <a:cubicBezTo>
                  <a:pt x="3267271" y="-11840"/>
                  <a:pt x="3795148" y="2207"/>
                  <a:pt x="4096512" y="0"/>
                </a:cubicBezTo>
                <a:cubicBezTo>
                  <a:pt x="4381165" y="27505"/>
                  <a:pt x="4438103" y="19486"/>
                  <a:pt x="4681728" y="0"/>
                </a:cubicBezTo>
                <a:cubicBezTo>
                  <a:pt x="4932675" y="-30575"/>
                  <a:pt x="5248114" y="-74447"/>
                  <a:pt x="5486400" y="0"/>
                </a:cubicBezTo>
                <a:cubicBezTo>
                  <a:pt x="5781986" y="37450"/>
                  <a:pt x="5893622" y="17439"/>
                  <a:pt x="6071616" y="0"/>
                </a:cubicBezTo>
                <a:cubicBezTo>
                  <a:pt x="6276467" y="-14694"/>
                  <a:pt x="6726314" y="24303"/>
                  <a:pt x="6986016" y="0"/>
                </a:cubicBezTo>
                <a:cubicBezTo>
                  <a:pt x="7227664" y="-57204"/>
                  <a:pt x="7617989" y="20296"/>
                  <a:pt x="7790688" y="0"/>
                </a:cubicBezTo>
                <a:cubicBezTo>
                  <a:pt x="7981826" y="-5113"/>
                  <a:pt x="8336416" y="35187"/>
                  <a:pt x="8814816" y="0"/>
                </a:cubicBezTo>
                <a:cubicBezTo>
                  <a:pt x="9279673" y="-25075"/>
                  <a:pt x="9653202" y="29616"/>
                  <a:pt x="9948672" y="0"/>
                </a:cubicBezTo>
                <a:cubicBezTo>
                  <a:pt x="10258459" y="9809"/>
                  <a:pt x="10650503" y="6344"/>
                  <a:pt x="10972800" y="0"/>
                </a:cubicBezTo>
                <a:cubicBezTo>
                  <a:pt x="10972058" y="8820"/>
                  <a:pt x="10973024" y="13032"/>
                  <a:pt x="10972800" y="18288"/>
                </a:cubicBezTo>
                <a:cubicBezTo>
                  <a:pt x="10588638" y="-12551"/>
                  <a:pt x="10408643" y="-20398"/>
                  <a:pt x="9948672" y="18288"/>
                </a:cubicBezTo>
                <a:cubicBezTo>
                  <a:pt x="9495539" y="70810"/>
                  <a:pt x="9445554" y="50906"/>
                  <a:pt x="9253728" y="18288"/>
                </a:cubicBezTo>
                <a:cubicBezTo>
                  <a:pt x="9085806" y="-43881"/>
                  <a:pt x="8912224" y="25594"/>
                  <a:pt x="8558784" y="18288"/>
                </a:cubicBezTo>
                <a:cubicBezTo>
                  <a:pt x="8208033" y="15950"/>
                  <a:pt x="7825730" y="22821"/>
                  <a:pt x="7534656" y="18288"/>
                </a:cubicBezTo>
                <a:cubicBezTo>
                  <a:pt x="7248027" y="25083"/>
                  <a:pt x="7115616" y="-7859"/>
                  <a:pt x="6839712" y="18288"/>
                </a:cubicBezTo>
                <a:cubicBezTo>
                  <a:pt x="6605587" y="44449"/>
                  <a:pt x="6389992" y="41839"/>
                  <a:pt x="6254496" y="18288"/>
                </a:cubicBezTo>
                <a:cubicBezTo>
                  <a:pt x="6043586" y="44080"/>
                  <a:pt x="5765299" y="15132"/>
                  <a:pt x="5449824" y="18288"/>
                </a:cubicBezTo>
                <a:cubicBezTo>
                  <a:pt x="5146686" y="49138"/>
                  <a:pt x="5005114" y="35797"/>
                  <a:pt x="4535424" y="18288"/>
                </a:cubicBezTo>
                <a:cubicBezTo>
                  <a:pt x="4084292" y="17516"/>
                  <a:pt x="4016004" y="29366"/>
                  <a:pt x="3730752" y="18288"/>
                </a:cubicBezTo>
                <a:cubicBezTo>
                  <a:pt x="3417501" y="19182"/>
                  <a:pt x="3251480" y="-21191"/>
                  <a:pt x="3035808" y="18288"/>
                </a:cubicBezTo>
                <a:cubicBezTo>
                  <a:pt x="2779625" y="-15384"/>
                  <a:pt x="2284350" y="-17847"/>
                  <a:pt x="1901952" y="18288"/>
                </a:cubicBezTo>
                <a:cubicBezTo>
                  <a:pt x="1498023" y="59572"/>
                  <a:pt x="1315968" y="-6853"/>
                  <a:pt x="987552" y="18288"/>
                </a:cubicBezTo>
                <a:cubicBezTo>
                  <a:pt x="681944" y="56876"/>
                  <a:pt x="218344" y="20411"/>
                  <a:pt x="0" y="18288"/>
                </a:cubicBezTo>
                <a:cubicBezTo>
                  <a:pt x="444" y="12121"/>
                  <a:pt x="315" y="7211"/>
                  <a:pt x="0" y="0"/>
                </a:cubicBezTo>
                <a:close/>
              </a:path>
              <a:path w="10972800" h="18288" stroke="0" extrusionOk="0">
                <a:moveTo>
                  <a:pt x="0" y="0"/>
                </a:moveTo>
                <a:cubicBezTo>
                  <a:pt x="358867" y="-33058"/>
                  <a:pt x="538223" y="9488"/>
                  <a:pt x="694944" y="0"/>
                </a:cubicBezTo>
                <a:cubicBezTo>
                  <a:pt x="818130" y="-13573"/>
                  <a:pt x="1122693" y="35974"/>
                  <a:pt x="1280160" y="0"/>
                </a:cubicBezTo>
                <a:cubicBezTo>
                  <a:pt x="1422805" y="41612"/>
                  <a:pt x="1786278" y="-18019"/>
                  <a:pt x="1975104" y="0"/>
                </a:cubicBezTo>
                <a:cubicBezTo>
                  <a:pt x="2203242" y="5585"/>
                  <a:pt x="2498746" y="78407"/>
                  <a:pt x="2889504" y="0"/>
                </a:cubicBezTo>
                <a:cubicBezTo>
                  <a:pt x="3279129" y="-10511"/>
                  <a:pt x="3675214" y="-66800"/>
                  <a:pt x="3913632" y="0"/>
                </a:cubicBezTo>
                <a:cubicBezTo>
                  <a:pt x="4146248" y="37394"/>
                  <a:pt x="4716478" y="31925"/>
                  <a:pt x="5047488" y="0"/>
                </a:cubicBezTo>
                <a:cubicBezTo>
                  <a:pt x="5435331" y="54881"/>
                  <a:pt x="5716077" y="-13618"/>
                  <a:pt x="6181344" y="0"/>
                </a:cubicBezTo>
                <a:cubicBezTo>
                  <a:pt x="6651866" y="22212"/>
                  <a:pt x="6701311" y="18835"/>
                  <a:pt x="6986016" y="0"/>
                </a:cubicBezTo>
                <a:cubicBezTo>
                  <a:pt x="7262996" y="-13545"/>
                  <a:pt x="7662965" y="-54984"/>
                  <a:pt x="8010144" y="0"/>
                </a:cubicBezTo>
                <a:cubicBezTo>
                  <a:pt x="8389998" y="3137"/>
                  <a:pt x="8521812" y="-25590"/>
                  <a:pt x="8924544" y="0"/>
                </a:cubicBezTo>
                <a:cubicBezTo>
                  <a:pt x="9312663" y="9141"/>
                  <a:pt x="9353780" y="-25796"/>
                  <a:pt x="9729216" y="0"/>
                </a:cubicBezTo>
                <a:cubicBezTo>
                  <a:pt x="10098382" y="20356"/>
                  <a:pt x="10528553" y="96176"/>
                  <a:pt x="10972800" y="0"/>
                </a:cubicBezTo>
                <a:cubicBezTo>
                  <a:pt x="10972432" y="9217"/>
                  <a:pt x="10973226" y="12411"/>
                  <a:pt x="10972800" y="18288"/>
                </a:cubicBezTo>
                <a:cubicBezTo>
                  <a:pt x="10782260" y="8452"/>
                  <a:pt x="10447036" y="32824"/>
                  <a:pt x="10168128" y="18288"/>
                </a:cubicBezTo>
                <a:cubicBezTo>
                  <a:pt x="9934528" y="-9781"/>
                  <a:pt x="9757825" y="-15457"/>
                  <a:pt x="9363456" y="18288"/>
                </a:cubicBezTo>
                <a:cubicBezTo>
                  <a:pt x="8937035" y="58821"/>
                  <a:pt x="8468162" y="5527"/>
                  <a:pt x="8229600" y="18288"/>
                </a:cubicBezTo>
                <a:cubicBezTo>
                  <a:pt x="8026710" y="47918"/>
                  <a:pt x="7711719" y="23903"/>
                  <a:pt x="7534656" y="18288"/>
                </a:cubicBezTo>
                <a:cubicBezTo>
                  <a:pt x="7312669" y="10064"/>
                  <a:pt x="6907060" y="61798"/>
                  <a:pt x="6510528" y="18288"/>
                </a:cubicBezTo>
                <a:cubicBezTo>
                  <a:pt x="6094136" y="2728"/>
                  <a:pt x="6071554" y="34562"/>
                  <a:pt x="5925312" y="18288"/>
                </a:cubicBezTo>
                <a:cubicBezTo>
                  <a:pt x="5709388" y="12896"/>
                  <a:pt x="5387431" y="-1713"/>
                  <a:pt x="5010912" y="18288"/>
                </a:cubicBezTo>
                <a:cubicBezTo>
                  <a:pt x="4598346" y="-3051"/>
                  <a:pt x="4485486" y="10203"/>
                  <a:pt x="4315968" y="18288"/>
                </a:cubicBezTo>
                <a:cubicBezTo>
                  <a:pt x="4125849" y="59088"/>
                  <a:pt x="3523843" y="-8126"/>
                  <a:pt x="3182112" y="18288"/>
                </a:cubicBezTo>
                <a:cubicBezTo>
                  <a:pt x="2851857" y="-12744"/>
                  <a:pt x="2804978" y="26792"/>
                  <a:pt x="2596896" y="18288"/>
                </a:cubicBezTo>
                <a:cubicBezTo>
                  <a:pt x="2387997" y="-10291"/>
                  <a:pt x="2039269" y="56642"/>
                  <a:pt x="1682496" y="18288"/>
                </a:cubicBezTo>
                <a:cubicBezTo>
                  <a:pt x="1318515" y="39532"/>
                  <a:pt x="1367813" y="13498"/>
                  <a:pt x="1097280" y="18288"/>
                </a:cubicBezTo>
                <a:cubicBezTo>
                  <a:pt x="921498" y="12646"/>
                  <a:pt x="413800" y="14475"/>
                  <a:pt x="0" y="18288"/>
                </a:cubicBezTo>
                <a:cubicBezTo>
                  <a:pt x="413" y="13746"/>
                  <a:pt x="-739" y="6639"/>
                  <a:pt x="0" y="0"/>
                </a:cubicBezTo>
                <a:close/>
              </a:path>
              <a:path w="10972800" h="18288" fill="none" stroke="0" extrusionOk="0">
                <a:moveTo>
                  <a:pt x="0" y="0"/>
                </a:moveTo>
                <a:cubicBezTo>
                  <a:pt x="279052" y="5534"/>
                  <a:pt x="418096" y="-7157"/>
                  <a:pt x="694944" y="0"/>
                </a:cubicBezTo>
                <a:cubicBezTo>
                  <a:pt x="921625" y="-20020"/>
                  <a:pt x="1477040" y="3669"/>
                  <a:pt x="1828800" y="0"/>
                </a:cubicBezTo>
                <a:cubicBezTo>
                  <a:pt x="2196952" y="-10928"/>
                  <a:pt x="2619543" y="-29156"/>
                  <a:pt x="2962656" y="0"/>
                </a:cubicBezTo>
                <a:cubicBezTo>
                  <a:pt x="3335884" y="71740"/>
                  <a:pt x="3830863" y="-20522"/>
                  <a:pt x="4096512" y="0"/>
                </a:cubicBezTo>
                <a:cubicBezTo>
                  <a:pt x="4388771" y="34057"/>
                  <a:pt x="4441068" y="525"/>
                  <a:pt x="4681728" y="0"/>
                </a:cubicBezTo>
                <a:cubicBezTo>
                  <a:pt x="4901744" y="-69761"/>
                  <a:pt x="5198586" y="-21805"/>
                  <a:pt x="5486400" y="0"/>
                </a:cubicBezTo>
                <a:cubicBezTo>
                  <a:pt x="5780280" y="43684"/>
                  <a:pt x="5896721" y="-5529"/>
                  <a:pt x="6071616" y="0"/>
                </a:cubicBezTo>
                <a:cubicBezTo>
                  <a:pt x="6231939" y="-7555"/>
                  <a:pt x="6763192" y="13367"/>
                  <a:pt x="6986016" y="0"/>
                </a:cubicBezTo>
                <a:cubicBezTo>
                  <a:pt x="7226779" y="-53628"/>
                  <a:pt x="7573308" y="-9211"/>
                  <a:pt x="7790688" y="0"/>
                </a:cubicBezTo>
                <a:cubicBezTo>
                  <a:pt x="7972098" y="-46501"/>
                  <a:pt x="8423187" y="12070"/>
                  <a:pt x="8814816" y="0"/>
                </a:cubicBezTo>
                <a:cubicBezTo>
                  <a:pt x="9348394" y="7751"/>
                  <a:pt x="9564830" y="23969"/>
                  <a:pt x="9948672" y="0"/>
                </a:cubicBezTo>
                <a:cubicBezTo>
                  <a:pt x="10283932" y="-44507"/>
                  <a:pt x="10644940" y="8540"/>
                  <a:pt x="10972800" y="0"/>
                </a:cubicBezTo>
                <a:cubicBezTo>
                  <a:pt x="10971784" y="8877"/>
                  <a:pt x="10972339" y="13322"/>
                  <a:pt x="10972800" y="18288"/>
                </a:cubicBezTo>
                <a:cubicBezTo>
                  <a:pt x="10588887" y="-25790"/>
                  <a:pt x="10398037" y="-75048"/>
                  <a:pt x="9948672" y="18288"/>
                </a:cubicBezTo>
                <a:cubicBezTo>
                  <a:pt x="9505419" y="59830"/>
                  <a:pt x="9443511" y="36664"/>
                  <a:pt x="9253728" y="18288"/>
                </a:cubicBezTo>
                <a:cubicBezTo>
                  <a:pt x="9066596" y="-23483"/>
                  <a:pt x="8874864" y="35136"/>
                  <a:pt x="8558784" y="18288"/>
                </a:cubicBezTo>
                <a:cubicBezTo>
                  <a:pt x="8190550" y="66402"/>
                  <a:pt x="7811147" y="-49160"/>
                  <a:pt x="7534656" y="18288"/>
                </a:cubicBezTo>
                <a:cubicBezTo>
                  <a:pt x="7236834" y="40281"/>
                  <a:pt x="7080711" y="-10998"/>
                  <a:pt x="6839712" y="18288"/>
                </a:cubicBezTo>
                <a:cubicBezTo>
                  <a:pt x="6591086" y="14691"/>
                  <a:pt x="6387103" y="-10997"/>
                  <a:pt x="6254496" y="18288"/>
                </a:cubicBezTo>
                <a:cubicBezTo>
                  <a:pt x="6080371" y="-28338"/>
                  <a:pt x="5722790" y="-44847"/>
                  <a:pt x="5449824" y="18288"/>
                </a:cubicBezTo>
                <a:cubicBezTo>
                  <a:pt x="5170403" y="43752"/>
                  <a:pt x="4976448" y="-13378"/>
                  <a:pt x="4535424" y="18288"/>
                </a:cubicBezTo>
                <a:cubicBezTo>
                  <a:pt x="4105113" y="15542"/>
                  <a:pt x="4029955" y="42596"/>
                  <a:pt x="3730752" y="18288"/>
                </a:cubicBezTo>
                <a:cubicBezTo>
                  <a:pt x="3437971" y="-16351"/>
                  <a:pt x="3238083" y="-12694"/>
                  <a:pt x="3035808" y="18288"/>
                </a:cubicBezTo>
                <a:cubicBezTo>
                  <a:pt x="2788770" y="70663"/>
                  <a:pt x="2311043" y="34866"/>
                  <a:pt x="1901952" y="18288"/>
                </a:cubicBezTo>
                <a:cubicBezTo>
                  <a:pt x="1487522" y="42410"/>
                  <a:pt x="1352567" y="11255"/>
                  <a:pt x="987552" y="18288"/>
                </a:cubicBezTo>
                <a:cubicBezTo>
                  <a:pt x="623688" y="74740"/>
                  <a:pt x="304727" y="-4109"/>
                  <a:pt x="0" y="18288"/>
                </a:cubicBezTo>
                <a:cubicBezTo>
                  <a:pt x="304" y="11964"/>
                  <a:pt x="620" y="858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pic>
        <p:nvPicPr>
          <p:cNvPr id="98" name="Picture 80" descr="Stethoscope">
            <a:extLst>
              <a:ext uri="{FF2B5EF4-FFF2-40B4-BE49-F238E27FC236}">
                <a16:creationId xmlns:a16="http://schemas.microsoft.com/office/drawing/2014/main" id="{50F5DACA-7070-33AA-AEA4-AF3A28677EDE}"/>
              </a:ext>
            </a:extLst>
          </p:cNvPr>
          <p:cNvPicPr>
            <a:picLocks noChangeAspect="1"/>
          </p:cNvPicPr>
          <p:nvPr/>
        </p:nvPicPr>
        <p:blipFill rotWithShape="1">
          <a:blip r:embed="rId3"/>
          <a:srcRect l="25313" r="11769"/>
          <a:stretch/>
        </p:blipFill>
        <p:spPr>
          <a:xfrm>
            <a:off x="572492" y="2002057"/>
            <a:ext cx="3943848"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60" name="TextBox 2">
            <a:extLst>
              <a:ext uri="{FF2B5EF4-FFF2-40B4-BE49-F238E27FC236}">
                <a16:creationId xmlns:a16="http://schemas.microsoft.com/office/drawing/2014/main" id="{856125AF-B693-1F19-ED68-9E11BAF6BE28}"/>
              </a:ext>
            </a:extLst>
          </p:cNvPr>
          <p:cNvSpPr txBox="1"/>
          <p:nvPr/>
        </p:nvSpPr>
        <p:spPr>
          <a:xfrm>
            <a:off x="4905954" y="2071316"/>
            <a:ext cx="7028871" cy="4548145"/>
          </a:xfrm>
          <a:prstGeom prst="rect">
            <a:avLst/>
          </a:prstGeom>
        </p:spPr>
        <p:txBody>
          <a:bodyPr vert="horz" lIns="121920" tIns="60960" rIns="121920" bIns="60960" rtlCol="0" anchor="t">
            <a:normAutofit fontScale="85000" lnSpcReduction="20000"/>
          </a:bodyPr>
          <a:lstStyle/>
          <a:p>
            <a:pPr indent="-304792" defTabSz="1219170" fontAlgn="base">
              <a:lnSpc>
                <a:spcPct val="90000"/>
              </a:lnSpc>
              <a:spcBef>
                <a:spcPct val="0"/>
              </a:spcBef>
              <a:spcAft>
                <a:spcPts val="800"/>
              </a:spcAft>
              <a:buFont typeface="Arial" panose="020B0604020202020204" pitchFamily="34" charset="0"/>
              <a:buChar char="•"/>
              <a:defRPr/>
            </a:pPr>
            <a:r>
              <a:rPr lang="en-US" sz="3733" dirty="0">
                <a:solidFill>
                  <a:prstClr val="black"/>
                </a:solidFill>
                <a:latin typeface="Calibri" panose="020F0502020204030204"/>
                <a:ea typeface="MS PGothic" panose="020B0600070205080204" pitchFamily="34" charset="-128"/>
              </a:rPr>
              <a:t>Physician (MD or DO)</a:t>
            </a:r>
          </a:p>
          <a:p>
            <a:pPr indent="-304792" defTabSz="1219170" fontAlgn="base">
              <a:lnSpc>
                <a:spcPct val="90000"/>
              </a:lnSpc>
              <a:spcBef>
                <a:spcPct val="0"/>
              </a:spcBef>
              <a:spcAft>
                <a:spcPts val="800"/>
              </a:spcAft>
              <a:buFont typeface="Arial" panose="020B0604020202020204" pitchFamily="34" charset="0"/>
              <a:buChar char="•"/>
              <a:defRPr/>
            </a:pPr>
            <a:r>
              <a:rPr lang="en-US" sz="3733" dirty="0">
                <a:solidFill>
                  <a:prstClr val="black"/>
                </a:solidFill>
                <a:latin typeface="Calibri" panose="020F0502020204030204"/>
                <a:ea typeface="MS PGothic" panose="020B0600070205080204" pitchFamily="34" charset="-128"/>
              </a:rPr>
              <a:t>Nurse practitioner</a:t>
            </a:r>
          </a:p>
          <a:p>
            <a:pPr indent="-304792" defTabSz="1219170" fontAlgn="base">
              <a:lnSpc>
                <a:spcPct val="90000"/>
              </a:lnSpc>
              <a:spcBef>
                <a:spcPct val="0"/>
              </a:spcBef>
              <a:spcAft>
                <a:spcPts val="800"/>
              </a:spcAft>
              <a:buFont typeface="Arial" panose="020B0604020202020204" pitchFamily="34" charset="0"/>
              <a:buChar char="•"/>
              <a:defRPr/>
            </a:pPr>
            <a:r>
              <a:rPr lang="en-US" sz="3733" dirty="0">
                <a:solidFill>
                  <a:prstClr val="black"/>
                </a:solidFill>
                <a:latin typeface="Calibri" panose="020F0502020204030204"/>
                <a:ea typeface="MS PGothic" panose="020B0600070205080204" pitchFamily="34" charset="-128"/>
              </a:rPr>
              <a:t>Physician assistant</a:t>
            </a:r>
          </a:p>
          <a:p>
            <a:pPr indent="-304792" defTabSz="1219170" fontAlgn="base">
              <a:lnSpc>
                <a:spcPct val="90000"/>
              </a:lnSpc>
              <a:spcBef>
                <a:spcPct val="0"/>
              </a:spcBef>
              <a:spcAft>
                <a:spcPts val="800"/>
              </a:spcAft>
              <a:buFont typeface="Arial" panose="020B0604020202020204" pitchFamily="34" charset="0"/>
              <a:buChar char="•"/>
              <a:defRPr/>
            </a:pPr>
            <a:r>
              <a:rPr lang="en-US" sz="3733" dirty="0">
                <a:solidFill>
                  <a:prstClr val="black"/>
                </a:solidFill>
                <a:latin typeface="Calibri" panose="020F0502020204030204"/>
                <a:ea typeface="MS PGothic" panose="020B0600070205080204" pitchFamily="34" charset="-128"/>
              </a:rPr>
              <a:t>Clinical nurse specialist</a:t>
            </a:r>
          </a:p>
          <a:p>
            <a:pPr indent="-304792" defTabSz="1219170" fontAlgn="base">
              <a:lnSpc>
                <a:spcPct val="90000"/>
              </a:lnSpc>
              <a:spcBef>
                <a:spcPct val="0"/>
              </a:spcBef>
              <a:spcAft>
                <a:spcPts val="800"/>
              </a:spcAft>
              <a:buFont typeface="Arial" panose="020B0604020202020204" pitchFamily="34" charset="0"/>
              <a:buChar char="•"/>
              <a:defRPr/>
            </a:pPr>
            <a:r>
              <a:rPr lang="en-US" sz="3733" dirty="0">
                <a:solidFill>
                  <a:prstClr val="black"/>
                </a:solidFill>
                <a:latin typeface="Calibri" panose="020F0502020204030204"/>
                <a:ea typeface="MS PGothic" panose="020B0600070205080204" pitchFamily="34" charset="-128"/>
              </a:rPr>
              <a:t>Medical professional </a:t>
            </a:r>
          </a:p>
          <a:p>
            <a:pPr marL="914377" lvl="1" indent="-609585" defTabSz="1219170" fontAlgn="base">
              <a:lnSpc>
                <a:spcPct val="90000"/>
              </a:lnSpc>
              <a:spcBef>
                <a:spcPct val="0"/>
              </a:spcBef>
              <a:spcAft>
                <a:spcPts val="800"/>
              </a:spcAft>
              <a:buFont typeface="Courier New" panose="02070309020205020404" pitchFamily="49" charset="0"/>
              <a:buChar char="o"/>
              <a:defRPr/>
            </a:pPr>
            <a:r>
              <a:rPr lang="en-US" sz="3733" dirty="0">
                <a:solidFill>
                  <a:prstClr val="black"/>
                </a:solidFill>
                <a:latin typeface="Calibri" panose="020F0502020204030204"/>
                <a:ea typeface="MS PGothic" panose="020B0600070205080204" pitchFamily="34" charset="-128"/>
              </a:rPr>
              <a:t>Health educator</a:t>
            </a:r>
          </a:p>
          <a:p>
            <a:pPr marL="914377" lvl="1" indent="-609585" defTabSz="1219170" fontAlgn="base">
              <a:lnSpc>
                <a:spcPct val="90000"/>
              </a:lnSpc>
              <a:spcBef>
                <a:spcPct val="0"/>
              </a:spcBef>
              <a:spcAft>
                <a:spcPts val="800"/>
              </a:spcAft>
              <a:buFont typeface="Courier New" panose="02070309020205020404" pitchFamily="49" charset="0"/>
              <a:buChar char="o"/>
              <a:defRPr/>
            </a:pPr>
            <a:r>
              <a:rPr lang="en-US" sz="3733" dirty="0">
                <a:solidFill>
                  <a:prstClr val="black"/>
                </a:solidFill>
                <a:latin typeface="Calibri" panose="020F0502020204030204"/>
                <a:ea typeface="MS PGothic" panose="020B0600070205080204" pitchFamily="34" charset="-128"/>
              </a:rPr>
              <a:t>Registered dietitian</a:t>
            </a:r>
          </a:p>
          <a:p>
            <a:pPr marL="914377" lvl="1" indent="-609585" defTabSz="1219170" fontAlgn="base">
              <a:lnSpc>
                <a:spcPct val="90000"/>
              </a:lnSpc>
              <a:spcBef>
                <a:spcPct val="0"/>
              </a:spcBef>
              <a:spcAft>
                <a:spcPts val="800"/>
              </a:spcAft>
              <a:buFont typeface="Courier New" panose="02070309020205020404" pitchFamily="49" charset="0"/>
              <a:buChar char="o"/>
              <a:defRPr/>
            </a:pPr>
            <a:r>
              <a:rPr lang="en-US" sz="3733" dirty="0">
                <a:solidFill>
                  <a:prstClr val="black"/>
                </a:solidFill>
                <a:latin typeface="Calibri" panose="020F0502020204030204"/>
                <a:ea typeface="MS PGothic" panose="020B0600070205080204" pitchFamily="34" charset="-128"/>
              </a:rPr>
              <a:t>Nutrition professional</a:t>
            </a:r>
          </a:p>
          <a:p>
            <a:pPr marL="914377" lvl="1" indent="-609585" defTabSz="1219170" fontAlgn="base">
              <a:lnSpc>
                <a:spcPct val="90000"/>
              </a:lnSpc>
              <a:spcBef>
                <a:spcPct val="0"/>
              </a:spcBef>
              <a:spcAft>
                <a:spcPts val="800"/>
              </a:spcAft>
              <a:buFont typeface="Courier New" panose="02070309020205020404" pitchFamily="49" charset="0"/>
              <a:buChar char="o"/>
              <a:defRPr/>
            </a:pPr>
            <a:r>
              <a:rPr lang="en-US" sz="3733" dirty="0">
                <a:solidFill>
                  <a:prstClr val="black"/>
                </a:solidFill>
                <a:latin typeface="Calibri" panose="020F0502020204030204"/>
                <a:ea typeface="MS PGothic" panose="020B0600070205080204" pitchFamily="34" charset="-128"/>
              </a:rPr>
              <a:t>Other licensed practitioner (e.g., pharmacist)</a:t>
            </a:r>
          </a:p>
          <a:p>
            <a:pPr indent="-304792" defTabSz="1219170" fontAlgn="base">
              <a:lnSpc>
                <a:spcPct val="90000"/>
              </a:lnSpc>
              <a:spcBef>
                <a:spcPct val="0"/>
              </a:spcBef>
              <a:spcAft>
                <a:spcPts val="800"/>
              </a:spcAft>
              <a:buFont typeface="Arial" panose="020B0604020202020204" pitchFamily="34" charset="0"/>
              <a:buChar char="•"/>
              <a:defRPr/>
            </a:pPr>
            <a:endParaRPr lang="en-US" sz="2267" dirty="0">
              <a:solidFill>
                <a:prstClr val="black"/>
              </a:solidFill>
              <a:latin typeface="Calibri" panose="020F0502020204030204"/>
              <a:ea typeface="MS PGothic" panose="020B0600070205080204" pitchFamily="34" charset="-128"/>
            </a:endParaRPr>
          </a:p>
        </p:txBody>
      </p:sp>
    </p:spTree>
    <p:extLst>
      <p:ext uri="{BB962C8B-B14F-4D97-AF65-F5344CB8AC3E}">
        <p14:creationId xmlns:p14="http://schemas.microsoft.com/office/powerpoint/2010/main" val="1304975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
        <p:nvSpPr>
          <p:cNvPr id="2" name="Title 1">
            <a:extLst>
              <a:ext uri="{FF2B5EF4-FFF2-40B4-BE49-F238E27FC236}">
                <a16:creationId xmlns:a16="http://schemas.microsoft.com/office/drawing/2014/main" id="{6775EB3F-2693-1ED6-2F7F-808411455446}"/>
              </a:ext>
            </a:extLst>
          </p:cNvPr>
          <p:cNvSpPr>
            <a:spLocks noGrp="1"/>
          </p:cNvSpPr>
          <p:nvPr>
            <p:ph type="title"/>
          </p:nvPr>
        </p:nvSpPr>
        <p:spPr>
          <a:xfrm>
            <a:off x="5297762" y="640080"/>
            <a:ext cx="6251111" cy="3566160"/>
          </a:xfrm>
        </p:spPr>
        <p:txBody>
          <a:bodyPr vert="horz" lIns="121920" tIns="60960" rIns="121920" bIns="60960" rtlCol="0" anchor="b">
            <a:normAutofit/>
          </a:bodyPr>
          <a:lstStyle/>
          <a:p>
            <a:pPr defTabSz="1219170"/>
            <a:r>
              <a:rPr lang="en-US" sz="5467" dirty="0"/>
              <a:t>The AWV Does Not Require a Physical Examination</a:t>
            </a:r>
          </a:p>
        </p:txBody>
      </p:sp>
      <p:pic>
        <p:nvPicPr>
          <p:cNvPr id="4" name="Picture 3" descr="People holding hands">
            <a:extLst>
              <a:ext uri="{FF2B5EF4-FFF2-40B4-BE49-F238E27FC236}">
                <a16:creationId xmlns:a16="http://schemas.microsoft.com/office/drawing/2014/main" id="{E1DAC3DA-C87D-B968-9A01-BB70EB7F536E}"/>
              </a:ext>
            </a:extLst>
          </p:cNvPr>
          <p:cNvPicPr>
            <a:picLocks noChangeAspect="1"/>
          </p:cNvPicPr>
          <p:nvPr/>
        </p:nvPicPr>
        <p:blipFill rotWithShape="1">
          <a:blip r:embed="rId3"/>
          <a:srcRect l="33234" r="21435"/>
          <a:stretch/>
        </p:blipFill>
        <p:spPr>
          <a:xfrm>
            <a:off x="27" y="13"/>
            <a:ext cx="4657317" cy="6857987"/>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806281 w 4243589"/>
              <a:gd name="connsiteY1" fmla="*/ 0 h 18288"/>
              <a:gd name="connsiteX2" fmla="*/ 1654999 w 4243589"/>
              <a:gd name="connsiteY2" fmla="*/ 0 h 18288"/>
              <a:gd name="connsiteX3" fmla="*/ 2546153 w 4243589"/>
              <a:gd name="connsiteY3" fmla="*/ 0 h 18288"/>
              <a:gd name="connsiteX4" fmla="*/ 3437307 w 4243589"/>
              <a:gd name="connsiteY4" fmla="*/ 0 h 18288"/>
              <a:gd name="connsiteX5" fmla="*/ 4243589 w 4243589"/>
              <a:gd name="connsiteY5" fmla="*/ 0 h 18288"/>
              <a:gd name="connsiteX6" fmla="*/ 4243589 w 4243589"/>
              <a:gd name="connsiteY6" fmla="*/ 18288 h 18288"/>
              <a:gd name="connsiteX7" fmla="*/ 3309999 w 4243589"/>
              <a:gd name="connsiteY7" fmla="*/ 18288 h 18288"/>
              <a:gd name="connsiteX8" fmla="*/ 2376410 w 4243589"/>
              <a:gd name="connsiteY8" fmla="*/ 18288 h 18288"/>
              <a:gd name="connsiteX9" fmla="*/ 1527691 w 4243589"/>
              <a:gd name="connsiteY9" fmla="*/ 18288 h 18288"/>
              <a:gd name="connsiteX10" fmla="*/ 0 w 4243589"/>
              <a:gd name="connsiteY10" fmla="*/ 18288 h 18288"/>
              <a:gd name="connsiteX11" fmla="*/ 0 w 4243589"/>
              <a:gd name="connsiteY11" fmla="*/ 0 h 18288"/>
              <a:gd name="connsiteX0" fmla="*/ 0 w 4243589"/>
              <a:gd name="connsiteY0" fmla="*/ 0 h 18288"/>
              <a:gd name="connsiteX1" fmla="*/ 806281 w 4243589"/>
              <a:gd name="connsiteY1" fmla="*/ 0 h 18288"/>
              <a:gd name="connsiteX2" fmla="*/ 1527691 w 4243589"/>
              <a:gd name="connsiteY2" fmla="*/ 0 h 18288"/>
              <a:gd name="connsiteX3" fmla="*/ 2461281 w 4243589"/>
              <a:gd name="connsiteY3" fmla="*/ 0 h 18288"/>
              <a:gd name="connsiteX4" fmla="*/ 3267563 w 4243589"/>
              <a:gd name="connsiteY4" fmla="*/ 0 h 18288"/>
              <a:gd name="connsiteX5" fmla="*/ 4243589 w 4243589"/>
              <a:gd name="connsiteY5" fmla="*/ 0 h 18288"/>
              <a:gd name="connsiteX6" fmla="*/ 4243589 w 4243589"/>
              <a:gd name="connsiteY6" fmla="*/ 18288 h 18288"/>
              <a:gd name="connsiteX7" fmla="*/ 3394871 w 4243589"/>
              <a:gd name="connsiteY7" fmla="*/ 18288 h 18288"/>
              <a:gd name="connsiteX8" fmla="*/ 2461281 w 4243589"/>
              <a:gd name="connsiteY8" fmla="*/ 18288 h 18288"/>
              <a:gd name="connsiteX9" fmla="*/ 1739871 w 4243589"/>
              <a:gd name="connsiteY9" fmla="*/ 18288 h 18288"/>
              <a:gd name="connsiteX10" fmla="*/ 891153 w 4243589"/>
              <a:gd name="connsiteY10" fmla="*/ 18288 h 18288"/>
              <a:gd name="connsiteX11" fmla="*/ 0 w 4243589"/>
              <a:gd name="connsiteY11" fmla="*/ 18288 h 18288"/>
              <a:gd name="connsiteX12" fmla="*/ 0 w 4243589"/>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3589" h="18288" fill="none" extrusionOk="0">
                <a:moveTo>
                  <a:pt x="0" y="0"/>
                </a:moveTo>
                <a:cubicBezTo>
                  <a:pt x="187158" y="-44462"/>
                  <a:pt x="626383" y="-506"/>
                  <a:pt x="806281" y="0"/>
                </a:cubicBezTo>
                <a:cubicBezTo>
                  <a:pt x="947642" y="-5268"/>
                  <a:pt x="1389329" y="-8968"/>
                  <a:pt x="1654999" y="0"/>
                </a:cubicBezTo>
                <a:cubicBezTo>
                  <a:pt x="1834041" y="-13378"/>
                  <a:pt x="2280674" y="8964"/>
                  <a:pt x="2546153" y="0"/>
                </a:cubicBezTo>
                <a:cubicBezTo>
                  <a:pt x="2809859" y="-52800"/>
                  <a:pt x="2976755" y="37311"/>
                  <a:pt x="3437307" y="0"/>
                </a:cubicBezTo>
                <a:cubicBezTo>
                  <a:pt x="3847206" y="13621"/>
                  <a:pt x="4052005" y="21259"/>
                  <a:pt x="4243589" y="0"/>
                </a:cubicBezTo>
                <a:cubicBezTo>
                  <a:pt x="4242914" y="4808"/>
                  <a:pt x="4243264" y="13239"/>
                  <a:pt x="4243589" y="18288"/>
                </a:cubicBezTo>
                <a:cubicBezTo>
                  <a:pt x="3974488" y="60052"/>
                  <a:pt x="3528158" y="21312"/>
                  <a:pt x="3309999" y="18288"/>
                </a:cubicBezTo>
                <a:cubicBezTo>
                  <a:pt x="3059428" y="29488"/>
                  <a:pt x="2559793" y="10609"/>
                  <a:pt x="2376410" y="18288"/>
                </a:cubicBezTo>
                <a:cubicBezTo>
                  <a:pt x="2182767" y="9899"/>
                  <a:pt x="1676334" y="-11026"/>
                  <a:pt x="1527691" y="18288"/>
                </a:cubicBezTo>
                <a:cubicBezTo>
                  <a:pt x="1362673" y="65824"/>
                  <a:pt x="329185" y="-17816"/>
                  <a:pt x="0" y="18288"/>
                </a:cubicBezTo>
                <a:cubicBezTo>
                  <a:pt x="-106" y="13121"/>
                  <a:pt x="453" y="6795"/>
                  <a:pt x="0" y="0"/>
                </a:cubicBezTo>
                <a:close/>
              </a:path>
              <a:path w="4243589" h="18288" stroke="0" extrusionOk="0">
                <a:moveTo>
                  <a:pt x="0" y="0"/>
                </a:moveTo>
                <a:cubicBezTo>
                  <a:pt x="415973" y="36188"/>
                  <a:pt x="576808" y="4025"/>
                  <a:pt x="806281" y="0"/>
                </a:cubicBezTo>
                <a:cubicBezTo>
                  <a:pt x="1054316" y="2147"/>
                  <a:pt x="1259841" y="31572"/>
                  <a:pt x="1527691" y="0"/>
                </a:cubicBezTo>
                <a:cubicBezTo>
                  <a:pt x="1733702" y="16809"/>
                  <a:pt x="2003516" y="-82772"/>
                  <a:pt x="2461281" y="0"/>
                </a:cubicBezTo>
                <a:cubicBezTo>
                  <a:pt x="2912380" y="27406"/>
                  <a:pt x="3080341" y="-7132"/>
                  <a:pt x="3267563" y="0"/>
                </a:cubicBezTo>
                <a:cubicBezTo>
                  <a:pt x="3441286" y="-33846"/>
                  <a:pt x="4060741" y="-57773"/>
                  <a:pt x="4243589" y="0"/>
                </a:cubicBezTo>
                <a:cubicBezTo>
                  <a:pt x="4242707" y="3812"/>
                  <a:pt x="4243537" y="12612"/>
                  <a:pt x="4243589" y="18288"/>
                </a:cubicBezTo>
                <a:cubicBezTo>
                  <a:pt x="4118766" y="-36252"/>
                  <a:pt x="3749216" y="71978"/>
                  <a:pt x="3394871" y="18288"/>
                </a:cubicBezTo>
                <a:cubicBezTo>
                  <a:pt x="3035591" y="27361"/>
                  <a:pt x="2783947" y="-45611"/>
                  <a:pt x="2461281" y="18288"/>
                </a:cubicBezTo>
                <a:cubicBezTo>
                  <a:pt x="2147363" y="36349"/>
                  <a:pt x="1965821" y="54998"/>
                  <a:pt x="1739871" y="18288"/>
                </a:cubicBezTo>
                <a:cubicBezTo>
                  <a:pt x="1569174" y="36333"/>
                  <a:pt x="1280191" y="50909"/>
                  <a:pt x="891153" y="18288"/>
                </a:cubicBezTo>
                <a:cubicBezTo>
                  <a:pt x="522841" y="31273"/>
                  <a:pt x="369370" y="-32266"/>
                  <a:pt x="0" y="18288"/>
                </a:cubicBezTo>
                <a:cubicBezTo>
                  <a:pt x="-113" y="14232"/>
                  <a:pt x="1688" y="7402"/>
                  <a:pt x="0" y="0"/>
                </a:cubicBezTo>
                <a:close/>
              </a:path>
              <a:path w="4243589" h="18288" fill="none" stroke="0" extrusionOk="0">
                <a:moveTo>
                  <a:pt x="0" y="0"/>
                </a:moveTo>
                <a:cubicBezTo>
                  <a:pt x="164873" y="-30981"/>
                  <a:pt x="582700" y="27427"/>
                  <a:pt x="806281" y="0"/>
                </a:cubicBezTo>
                <a:cubicBezTo>
                  <a:pt x="1025658" y="-4284"/>
                  <a:pt x="1377728" y="10286"/>
                  <a:pt x="1654999" y="0"/>
                </a:cubicBezTo>
                <a:cubicBezTo>
                  <a:pt x="1855614" y="28894"/>
                  <a:pt x="2282927" y="29468"/>
                  <a:pt x="2546153" y="0"/>
                </a:cubicBezTo>
                <a:cubicBezTo>
                  <a:pt x="2769345" y="-38597"/>
                  <a:pt x="3027735" y="26719"/>
                  <a:pt x="3437307" y="0"/>
                </a:cubicBezTo>
                <a:cubicBezTo>
                  <a:pt x="3898549" y="-14103"/>
                  <a:pt x="4037627" y="2516"/>
                  <a:pt x="4243589" y="0"/>
                </a:cubicBezTo>
                <a:cubicBezTo>
                  <a:pt x="4242750" y="3955"/>
                  <a:pt x="4242257" y="14004"/>
                  <a:pt x="4243589" y="18288"/>
                </a:cubicBezTo>
                <a:cubicBezTo>
                  <a:pt x="3991521" y="-37880"/>
                  <a:pt x="3541253" y="54644"/>
                  <a:pt x="3309999" y="18288"/>
                </a:cubicBezTo>
                <a:cubicBezTo>
                  <a:pt x="3066869" y="24926"/>
                  <a:pt x="2589363" y="6664"/>
                  <a:pt x="2376410" y="18288"/>
                </a:cubicBezTo>
                <a:cubicBezTo>
                  <a:pt x="2137150" y="26851"/>
                  <a:pt x="1732252" y="4116"/>
                  <a:pt x="1527691" y="18288"/>
                </a:cubicBezTo>
                <a:cubicBezTo>
                  <a:pt x="1377909" y="103448"/>
                  <a:pt x="345344" y="-19672"/>
                  <a:pt x="0" y="18288"/>
                </a:cubicBezTo>
                <a:cubicBezTo>
                  <a:pt x="573" y="12931"/>
                  <a:pt x="838" y="728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custGeom>
                    <a:avLst/>
                    <a:gdLst>
                      <a:gd name="connsiteX0" fmla="*/ 0 w 3182692"/>
                      <a:gd name="connsiteY0" fmla="*/ 0 h 13716"/>
                      <a:gd name="connsiteX1" fmla="*/ 604711 w 3182692"/>
                      <a:gd name="connsiteY1" fmla="*/ 0 h 13716"/>
                      <a:gd name="connsiteX2" fmla="*/ 1241250 w 3182692"/>
                      <a:gd name="connsiteY2" fmla="*/ 0 h 13716"/>
                      <a:gd name="connsiteX3" fmla="*/ 1909615 w 3182692"/>
                      <a:gd name="connsiteY3" fmla="*/ 0 h 13716"/>
                      <a:gd name="connsiteX4" fmla="*/ 2577981 w 3182692"/>
                      <a:gd name="connsiteY4" fmla="*/ 0 h 13716"/>
                      <a:gd name="connsiteX5" fmla="*/ 3182692 w 3182692"/>
                      <a:gd name="connsiteY5" fmla="*/ 0 h 13716"/>
                      <a:gd name="connsiteX6" fmla="*/ 3182692 w 3182692"/>
                      <a:gd name="connsiteY6" fmla="*/ 13716 h 13716"/>
                      <a:gd name="connsiteX7" fmla="*/ 2482500 w 3182692"/>
                      <a:gd name="connsiteY7" fmla="*/ 13716 h 13716"/>
                      <a:gd name="connsiteX8" fmla="*/ 1782308 w 3182692"/>
                      <a:gd name="connsiteY8" fmla="*/ 13716 h 13716"/>
                      <a:gd name="connsiteX9" fmla="*/ 1145769 w 3182692"/>
                      <a:gd name="connsiteY9" fmla="*/ 13716 h 13716"/>
                      <a:gd name="connsiteX10" fmla="*/ 0 w 3182692"/>
                      <a:gd name="connsiteY10" fmla="*/ 13716 h 13716"/>
                      <a:gd name="connsiteX11" fmla="*/ 0 w 3182692"/>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3716"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2212" y="2989"/>
                          <a:pt x="3182051" y="10166"/>
                          <a:pt x="3182692" y="13716"/>
                        </a:cubicBezTo>
                        <a:cubicBezTo>
                          <a:pt x="2998421" y="17170"/>
                          <a:pt x="2675038" y="14442"/>
                          <a:pt x="2482500" y="13716"/>
                        </a:cubicBezTo>
                        <a:cubicBezTo>
                          <a:pt x="2289962" y="12990"/>
                          <a:pt x="1930644" y="2262"/>
                          <a:pt x="1782308" y="13716"/>
                        </a:cubicBezTo>
                        <a:cubicBezTo>
                          <a:pt x="1633972" y="25170"/>
                          <a:pt x="1287388" y="-6564"/>
                          <a:pt x="1145769" y="13716"/>
                        </a:cubicBezTo>
                        <a:cubicBezTo>
                          <a:pt x="1004150" y="33996"/>
                          <a:pt x="256377" y="-42010"/>
                          <a:pt x="0" y="13716"/>
                        </a:cubicBezTo>
                        <a:cubicBezTo>
                          <a:pt x="182" y="9317"/>
                          <a:pt x="482" y="5285"/>
                          <a:pt x="0" y="0"/>
                        </a:cubicBezTo>
                        <a:close/>
                      </a:path>
                      <a:path w="3182692" h="13716"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200" y="2764"/>
                          <a:pt x="3182390" y="8747"/>
                          <a:pt x="3182692" y="13716"/>
                        </a:cubicBezTo>
                        <a:cubicBezTo>
                          <a:pt x="3039109" y="-17273"/>
                          <a:pt x="2823860" y="9276"/>
                          <a:pt x="2546154" y="13716"/>
                        </a:cubicBezTo>
                        <a:cubicBezTo>
                          <a:pt x="2268448" y="18156"/>
                          <a:pt x="2098674" y="719"/>
                          <a:pt x="1845961" y="13716"/>
                        </a:cubicBezTo>
                        <a:cubicBezTo>
                          <a:pt x="1593248" y="26713"/>
                          <a:pt x="1456743" y="22988"/>
                          <a:pt x="1304904" y="13716"/>
                        </a:cubicBezTo>
                        <a:cubicBezTo>
                          <a:pt x="1153065" y="4444"/>
                          <a:pt x="947204" y="6554"/>
                          <a:pt x="668365" y="13716"/>
                        </a:cubicBezTo>
                        <a:cubicBezTo>
                          <a:pt x="389526" y="20878"/>
                          <a:pt x="288244" y="-9200"/>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Tree>
    <p:extLst>
      <p:ext uri="{BB962C8B-B14F-4D97-AF65-F5344CB8AC3E}">
        <p14:creationId xmlns:p14="http://schemas.microsoft.com/office/powerpoint/2010/main" val="3490277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
        <p:nvSpPr>
          <p:cNvPr id="2" name="Title 1">
            <a:extLst>
              <a:ext uri="{FF2B5EF4-FFF2-40B4-BE49-F238E27FC236}">
                <a16:creationId xmlns:a16="http://schemas.microsoft.com/office/drawing/2014/main" id="{3644A419-02E6-2537-748B-6461E736C215}"/>
              </a:ext>
            </a:extLst>
          </p:cNvPr>
          <p:cNvSpPr>
            <a:spLocks noGrp="1"/>
          </p:cNvSpPr>
          <p:nvPr>
            <p:ph type="title"/>
          </p:nvPr>
        </p:nvSpPr>
        <p:spPr>
          <a:xfrm>
            <a:off x="841248" y="334645"/>
            <a:ext cx="10509504" cy="1076913"/>
          </a:xfrm>
        </p:spPr>
        <p:txBody>
          <a:bodyPr anchor="ctr">
            <a:normAutofit/>
          </a:bodyPr>
          <a:lstStyle/>
          <a:p>
            <a:r>
              <a:rPr lang="en-US" sz="4000" b="1">
                <a:latin typeface="Arial" panose="020B0604020202020204" pitchFamily="34" charset="0"/>
                <a:cs typeface="Arial" panose="020B0604020202020204" pitchFamily="34" charset="0"/>
              </a:rPr>
              <a:t>AWV Components (Summary)</a:t>
            </a:r>
            <a:endParaRPr lang="en-US" sz="4000"/>
          </a:p>
        </p:txBody>
      </p:sp>
      <p:sp>
        <p:nvSpPr>
          <p:cNvPr id="24" name="Rectangle 2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1"/>
            <a:ext cx="10506456" cy="191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
        <p:nvSpPr>
          <p:cNvPr id="26" name="Rectangle 2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3"/>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graphicFrame>
        <p:nvGraphicFramePr>
          <p:cNvPr id="4" name="Content Placeholder 2">
            <a:extLst>
              <a:ext uri="{FF2B5EF4-FFF2-40B4-BE49-F238E27FC236}">
                <a16:creationId xmlns:a16="http://schemas.microsoft.com/office/drawing/2014/main" id="{C2384248-B91C-580D-2566-874D5E58F757}"/>
              </a:ext>
            </a:extLst>
          </p:cNvPr>
          <p:cNvGraphicFramePr>
            <a:graphicFrameLocks noGrp="1"/>
          </p:cNvGraphicFramePr>
          <p:nvPr>
            <p:ph idx="1"/>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9308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2E0032E-6D69-4992-8122-E22E2307C4C4}"/>
              </a:ext>
            </a:extLst>
          </p:cNvPr>
          <p:cNvSpPr>
            <a:spLocks noGrp="1"/>
          </p:cNvSpPr>
          <p:nvPr>
            <p:ph type="title"/>
          </p:nvPr>
        </p:nvSpPr>
        <p:spPr>
          <a:xfrm>
            <a:off x="841249" y="334644"/>
            <a:ext cx="10822668" cy="1076915"/>
          </a:xfrm>
        </p:spPr>
        <p:txBody>
          <a:bodyPr anchor="ctr">
            <a:normAutofit/>
          </a:bodyPr>
          <a:lstStyle/>
          <a:p>
            <a:r>
              <a:rPr lang="en-US" sz="4267" b="1">
                <a:latin typeface="Arial" panose="020B0604020202020204" pitchFamily="34" charset="0"/>
                <a:cs typeface="Arial" panose="020B0604020202020204" pitchFamily="34" charset="0"/>
              </a:rPr>
              <a:t>AWV Components</a:t>
            </a:r>
            <a:endParaRPr lang="en-US" sz="4267"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5"/>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0" name="Content Placeholder 2"/>
          <p:cNvSpPr txBox="1">
            <a:spLocks/>
          </p:cNvSpPr>
          <p:nvPr/>
        </p:nvSpPr>
        <p:spPr bwMode="auto">
          <a:xfrm>
            <a:off x="603239" y="1632719"/>
            <a:ext cx="11456763" cy="4459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176213" indent="-176213" algn="l" rtl="0" eaLnBrk="0" fontAlgn="base" hangingPunct="0">
              <a:lnSpc>
                <a:spcPts val="2800"/>
              </a:lnSpc>
              <a:spcBef>
                <a:spcPct val="0"/>
              </a:spcBef>
              <a:spcAft>
                <a:spcPct val="30000"/>
              </a:spcAft>
              <a:buChar char="•"/>
              <a:defRPr sz="2400">
                <a:solidFill>
                  <a:schemeClr val="accent1"/>
                </a:solidFill>
                <a:latin typeface="+mn-lt"/>
                <a:ea typeface="MS PGothic" panose="020B0600070205080204" pitchFamily="34" charset="-128"/>
                <a:cs typeface="ＭＳ Ｐゴシック" charset="0"/>
              </a:defRPr>
            </a:lvl1pPr>
            <a:lvl2pPr marL="514350" indent="-114300" algn="l" rtl="0" eaLnBrk="0" fontAlgn="base" hangingPunct="0">
              <a:lnSpc>
                <a:spcPts val="2200"/>
              </a:lnSpc>
              <a:spcBef>
                <a:spcPct val="10000"/>
              </a:spcBef>
              <a:spcAft>
                <a:spcPct val="30000"/>
              </a:spcAft>
              <a:buSzPct val="80000"/>
              <a:buChar char="•"/>
              <a:defRPr sz="2000">
                <a:solidFill>
                  <a:schemeClr val="tx1"/>
                </a:solidFill>
                <a:latin typeface="+mn-lt"/>
                <a:ea typeface="MS PGothic" panose="020B0600070205080204" pitchFamily="34" charset="-128"/>
                <a:cs typeface="ＭＳ Ｐゴシック" charset="0"/>
              </a:defRPr>
            </a:lvl2pPr>
            <a:lvl3pPr marL="855663" indent="-117475" algn="l" rtl="0" eaLnBrk="0" fontAlgn="base" hangingPunct="0">
              <a:lnSpc>
                <a:spcPts val="2000"/>
              </a:lnSpc>
              <a:spcBef>
                <a:spcPct val="10000"/>
              </a:spcBef>
              <a:spcAft>
                <a:spcPct val="30000"/>
              </a:spcAft>
              <a:buSzPct val="80000"/>
              <a:buChar char="•"/>
              <a:defRPr>
                <a:solidFill>
                  <a:schemeClr val="accent2"/>
                </a:solidFill>
                <a:latin typeface="+mn-lt"/>
                <a:ea typeface="MS PGothic" panose="020B0600070205080204" pitchFamily="34" charset="-128"/>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600">
                <a:solidFill>
                  <a:schemeClr val="accent2"/>
                </a:solidFill>
                <a:latin typeface="+mn-lt"/>
                <a:ea typeface="MS PGothic" panose="020B0600070205080204" pitchFamily="34" charset="-128"/>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400">
                <a:solidFill>
                  <a:schemeClr val="accent2"/>
                </a:solidFill>
                <a:latin typeface="+mn-lt"/>
                <a:ea typeface="MS PGothic" panose="020B0600070205080204" pitchFamily="34" charset="-128"/>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a:lstStyle>
          <a:p>
            <a:pPr marL="685783" lvl="1" indent="-234945" defTabSz="1219170">
              <a:lnSpc>
                <a:spcPts val="3733"/>
              </a:lnSpc>
              <a:spcBef>
                <a:spcPct val="0"/>
              </a:spcBef>
              <a:buSzTx/>
              <a:defRPr/>
            </a:pPr>
            <a:endParaRPr lang="en-US" sz="2667" kern="0">
              <a:solidFill>
                <a:srgbClr val="536895"/>
              </a:solidFill>
              <a:latin typeface="Arial"/>
            </a:endParaRPr>
          </a:p>
        </p:txBody>
      </p:sp>
      <p:graphicFrame>
        <p:nvGraphicFramePr>
          <p:cNvPr id="19" name="Content Placeholder 2">
            <a:extLst>
              <a:ext uri="{FF2B5EF4-FFF2-40B4-BE49-F238E27FC236}">
                <a16:creationId xmlns:a16="http://schemas.microsoft.com/office/drawing/2014/main" id="{36902110-438F-B820-08AB-A35CDCA343D1}"/>
              </a:ext>
            </a:extLst>
          </p:cNvPr>
          <p:cNvGraphicFramePr>
            <a:graphicFrameLocks noGrp="1"/>
          </p:cNvGraphicFramePr>
          <p:nvPr>
            <p:ph idx="1"/>
          </p:nvPr>
        </p:nvGraphicFramePr>
        <p:xfrm>
          <a:off x="914839" y="1411559"/>
          <a:ext cx="6174707" cy="5012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FA58B101-6C1D-52F6-3C9A-0FFCC3971203}"/>
              </a:ext>
            </a:extLst>
          </p:cNvPr>
          <p:cNvPicPr>
            <a:picLocks noChangeAspect="1"/>
          </p:cNvPicPr>
          <p:nvPr/>
        </p:nvPicPr>
        <p:blipFill>
          <a:blip r:embed="rId8"/>
          <a:stretch>
            <a:fillRect/>
          </a:stretch>
        </p:blipFill>
        <p:spPr>
          <a:xfrm>
            <a:off x="7617630" y="1851268"/>
            <a:ext cx="4046287" cy="4022717"/>
          </a:xfrm>
          <a:prstGeom prst="rect">
            <a:avLst/>
          </a:prstGeom>
        </p:spPr>
      </p:pic>
    </p:spTree>
    <p:extLst>
      <p:ext uri="{BB962C8B-B14F-4D97-AF65-F5344CB8AC3E}">
        <p14:creationId xmlns:p14="http://schemas.microsoft.com/office/powerpoint/2010/main" val="378383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D068E-CC2D-0984-CCFC-0DFA6485FC60}"/>
              </a:ext>
            </a:extLst>
          </p:cNvPr>
          <p:cNvSpPr>
            <a:spLocks noGrp="1"/>
          </p:cNvSpPr>
          <p:nvPr>
            <p:ph type="title"/>
          </p:nvPr>
        </p:nvSpPr>
        <p:spPr>
          <a:xfrm>
            <a:off x="5297762" y="329184"/>
            <a:ext cx="6251110" cy="1783080"/>
          </a:xfrm>
        </p:spPr>
        <p:txBody>
          <a:bodyPr anchor="b">
            <a:normAutofit/>
          </a:bodyPr>
          <a:lstStyle/>
          <a:p>
            <a:r>
              <a:rPr lang="en-US" sz="5400"/>
              <a:t>What IS Preventive Healthcare?</a:t>
            </a:r>
            <a:endParaRPr lang="en-US" sz="5400" dirty="0"/>
          </a:p>
        </p:txBody>
      </p:sp>
      <p:pic>
        <p:nvPicPr>
          <p:cNvPr id="5" name="Picture 4" descr="Close-up unopened pill packets">
            <a:extLst>
              <a:ext uri="{FF2B5EF4-FFF2-40B4-BE49-F238E27FC236}">
                <a16:creationId xmlns:a16="http://schemas.microsoft.com/office/drawing/2014/main" id="{E86AA2C9-F5A8-64F6-1A18-D498FFF170A1}"/>
              </a:ext>
            </a:extLst>
          </p:cNvPr>
          <p:cNvPicPr>
            <a:picLocks noChangeAspect="1"/>
          </p:cNvPicPr>
          <p:nvPr/>
        </p:nvPicPr>
        <p:blipFill>
          <a:blip r:embed="rId3"/>
          <a:srcRect l="30700" r="24648"/>
          <a:stretch/>
        </p:blipFill>
        <p:spPr>
          <a:xfrm>
            <a:off x="0" y="-88222"/>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C7302D1F-D31B-9BCF-CF6F-F51169B084AC}"/>
              </a:ext>
            </a:extLst>
          </p:cNvPr>
          <p:cNvGraphicFramePr>
            <a:graphicFrameLocks noGrp="1"/>
          </p:cNvGraphicFramePr>
          <p:nvPr>
            <p:ph idx="1"/>
            <p:extLst>
              <p:ext uri="{D42A27DB-BD31-4B8C-83A1-F6EECF244321}">
                <p14:modId xmlns:p14="http://schemas.microsoft.com/office/powerpoint/2010/main" val="3271840324"/>
              </p:ext>
            </p:extLst>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CD319DAD-A57D-693D-AAAC-68F537F57279}"/>
              </a:ext>
            </a:extLst>
          </p:cNvPr>
          <p:cNvPicPr>
            <a:picLocks noChangeAspect="1"/>
          </p:cNvPicPr>
          <p:nvPr/>
        </p:nvPicPr>
        <p:blipFill rotWithShape="1">
          <a:blip r:embed="rId9"/>
          <a:srcRect r="1283"/>
          <a:stretch/>
        </p:blipFill>
        <p:spPr>
          <a:xfrm>
            <a:off x="0" y="0"/>
            <a:ext cx="5229225" cy="6858000"/>
          </a:xfrm>
          <a:prstGeom prst="rect">
            <a:avLst/>
          </a:prstGeom>
        </p:spPr>
      </p:pic>
    </p:spTree>
    <p:extLst>
      <p:ext uri="{BB962C8B-B14F-4D97-AF65-F5344CB8AC3E}">
        <p14:creationId xmlns:p14="http://schemas.microsoft.com/office/powerpoint/2010/main" val="4011983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2E0032E-6D69-4992-8122-E22E2307C4C4}"/>
              </a:ext>
            </a:extLst>
          </p:cNvPr>
          <p:cNvSpPr>
            <a:spLocks noGrp="1"/>
          </p:cNvSpPr>
          <p:nvPr>
            <p:ph type="title"/>
          </p:nvPr>
        </p:nvSpPr>
        <p:spPr>
          <a:xfrm>
            <a:off x="841249" y="334644"/>
            <a:ext cx="10822668" cy="1076915"/>
          </a:xfrm>
        </p:spPr>
        <p:txBody>
          <a:bodyPr anchor="ctr">
            <a:normAutofit/>
          </a:bodyPr>
          <a:lstStyle/>
          <a:p>
            <a:r>
              <a:rPr lang="en-US" sz="4267" b="1">
                <a:latin typeface="Arial" panose="020B0604020202020204" pitchFamily="34" charset="0"/>
                <a:cs typeface="Arial" panose="020B0604020202020204" pitchFamily="34" charset="0"/>
              </a:rPr>
              <a:t>AWV Components</a:t>
            </a:r>
            <a:endParaRPr lang="en-US" sz="4267"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5"/>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0" name="Content Placeholder 2"/>
          <p:cNvSpPr txBox="1">
            <a:spLocks/>
          </p:cNvSpPr>
          <p:nvPr/>
        </p:nvSpPr>
        <p:spPr bwMode="auto">
          <a:xfrm>
            <a:off x="603239" y="1632719"/>
            <a:ext cx="11456763" cy="4459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176213" indent="-176213" algn="l" rtl="0" eaLnBrk="0" fontAlgn="base" hangingPunct="0">
              <a:lnSpc>
                <a:spcPts val="2800"/>
              </a:lnSpc>
              <a:spcBef>
                <a:spcPct val="0"/>
              </a:spcBef>
              <a:spcAft>
                <a:spcPct val="30000"/>
              </a:spcAft>
              <a:buChar char="•"/>
              <a:defRPr sz="2400">
                <a:solidFill>
                  <a:schemeClr val="accent1"/>
                </a:solidFill>
                <a:latin typeface="+mn-lt"/>
                <a:ea typeface="MS PGothic" panose="020B0600070205080204" pitchFamily="34" charset="-128"/>
                <a:cs typeface="ＭＳ Ｐゴシック" charset="0"/>
              </a:defRPr>
            </a:lvl1pPr>
            <a:lvl2pPr marL="514350" indent="-114300" algn="l" rtl="0" eaLnBrk="0" fontAlgn="base" hangingPunct="0">
              <a:lnSpc>
                <a:spcPts val="2200"/>
              </a:lnSpc>
              <a:spcBef>
                <a:spcPct val="10000"/>
              </a:spcBef>
              <a:spcAft>
                <a:spcPct val="30000"/>
              </a:spcAft>
              <a:buSzPct val="80000"/>
              <a:buChar char="•"/>
              <a:defRPr sz="2000">
                <a:solidFill>
                  <a:schemeClr val="tx1"/>
                </a:solidFill>
                <a:latin typeface="+mn-lt"/>
                <a:ea typeface="MS PGothic" panose="020B0600070205080204" pitchFamily="34" charset="-128"/>
                <a:cs typeface="ＭＳ Ｐゴシック" charset="0"/>
              </a:defRPr>
            </a:lvl2pPr>
            <a:lvl3pPr marL="855663" indent="-117475" algn="l" rtl="0" eaLnBrk="0" fontAlgn="base" hangingPunct="0">
              <a:lnSpc>
                <a:spcPts val="2000"/>
              </a:lnSpc>
              <a:spcBef>
                <a:spcPct val="10000"/>
              </a:spcBef>
              <a:spcAft>
                <a:spcPct val="30000"/>
              </a:spcAft>
              <a:buSzPct val="80000"/>
              <a:buChar char="•"/>
              <a:defRPr>
                <a:solidFill>
                  <a:schemeClr val="accent2"/>
                </a:solidFill>
                <a:latin typeface="+mn-lt"/>
                <a:ea typeface="MS PGothic" panose="020B0600070205080204" pitchFamily="34" charset="-128"/>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600">
                <a:solidFill>
                  <a:schemeClr val="accent2"/>
                </a:solidFill>
                <a:latin typeface="+mn-lt"/>
                <a:ea typeface="MS PGothic" panose="020B0600070205080204" pitchFamily="34" charset="-128"/>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400">
                <a:solidFill>
                  <a:schemeClr val="accent2"/>
                </a:solidFill>
                <a:latin typeface="+mn-lt"/>
                <a:ea typeface="MS PGothic" panose="020B0600070205080204" pitchFamily="34" charset="-128"/>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a:lstStyle>
          <a:p>
            <a:pPr marL="685783" lvl="1" indent="-234945" defTabSz="1219170">
              <a:lnSpc>
                <a:spcPts val="3733"/>
              </a:lnSpc>
              <a:spcBef>
                <a:spcPct val="0"/>
              </a:spcBef>
              <a:buSzTx/>
              <a:defRPr/>
            </a:pPr>
            <a:endParaRPr lang="en-US" sz="2667" kern="0">
              <a:solidFill>
                <a:srgbClr val="536895"/>
              </a:solidFill>
              <a:latin typeface="Arial"/>
            </a:endParaRPr>
          </a:p>
        </p:txBody>
      </p:sp>
      <p:graphicFrame>
        <p:nvGraphicFramePr>
          <p:cNvPr id="19" name="Content Placeholder 2">
            <a:extLst>
              <a:ext uri="{FF2B5EF4-FFF2-40B4-BE49-F238E27FC236}">
                <a16:creationId xmlns:a16="http://schemas.microsoft.com/office/drawing/2014/main" id="{36902110-438F-B820-08AB-A35CDCA343D1}"/>
              </a:ext>
            </a:extLst>
          </p:cNvPr>
          <p:cNvGraphicFramePr>
            <a:graphicFrameLocks noGrp="1"/>
          </p:cNvGraphicFramePr>
          <p:nvPr>
            <p:ph idx="1"/>
          </p:nvPr>
        </p:nvGraphicFramePr>
        <p:xfrm>
          <a:off x="914839" y="1411559"/>
          <a:ext cx="6174707" cy="5012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FA58B101-6C1D-52F6-3C9A-0FFCC3971203}"/>
              </a:ext>
            </a:extLst>
          </p:cNvPr>
          <p:cNvPicPr>
            <a:picLocks noChangeAspect="1"/>
          </p:cNvPicPr>
          <p:nvPr/>
        </p:nvPicPr>
        <p:blipFill>
          <a:blip r:embed="rId8"/>
          <a:stretch>
            <a:fillRect/>
          </a:stretch>
        </p:blipFill>
        <p:spPr>
          <a:xfrm>
            <a:off x="7617630" y="1851268"/>
            <a:ext cx="4046287" cy="4022717"/>
          </a:xfrm>
          <a:prstGeom prst="rect">
            <a:avLst/>
          </a:prstGeom>
        </p:spPr>
      </p:pic>
    </p:spTree>
    <p:extLst>
      <p:ext uri="{BB962C8B-B14F-4D97-AF65-F5344CB8AC3E}">
        <p14:creationId xmlns:p14="http://schemas.microsoft.com/office/powerpoint/2010/main" val="4292832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2E0032E-6D69-4992-8122-E22E2307C4C4}"/>
              </a:ext>
            </a:extLst>
          </p:cNvPr>
          <p:cNvSpPr>
            <a:spLocks noGrp="1"/>
          </p:cNvSpPr>
          <p:nvPr>
            <p:ph type="title"/>
          </p:nvPr>
        </p:nvSpPr>
        <p:spPr>
          <a:xfrm>
            <a:off x="841249" y="334644"/>
            <a:ext cx="10822668" cy="1076915"/>
          </a:xfrm>
        </p:spPr>
        <p:txBody>
          <a:bodyPr anchor="ctr">
            <a:normAutofit/>
          </a:bodyPr>
          <a:lstStyle/>
          <a:p>
            <a:r>
              <a:rPr lang="en-US" sz="4267" b="1" dirty="0">
                <a:latin typeface="Arial" panose="020B0604020202020204" pitchFamily="34" charset="0"/>
                <a:cs typeface="Arial" panose="020B0604020202020204" pitchFamily="34" charset="0"/>
              </a:rPr>
              <a:t>AWV Components</a:t>
            </a: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5"/>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0" name="Content Placeholder 2"/>
          <p:cNvSpPr txBox="1">
            <a:spLocks/>
          </p:cNvSpPr>
          <p:nvPr/>
        </p:nvSpPr>
        <p:spPr bwMode="auto">
          <a:xfrm>
            <a:off x="603239" y="1632719"/>
            <a:ext cx="11456763" cy="4459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176213" indent="-176213" algn="l" rtl="0" eaLnBrk="0" fontAlgn="base" hangingPunct="0">
              <a:lnSpc>
                <a:spcPts val="2800"/>
              </a:lnSpc>
              <a:spcBef>
                <a:spcPct val="0"/>
              </a:spcBef>
              <a:spcAft>
                <a:spcPct val="30000"/>
              </a:spcAft>
              <a:buChar char="•"/>
              <a:defRPr sz="2400">
                <a:solidFill>
                  <a:schemeClr val="accent1"/>
                </a:solidFill>
                <a:latin typeface="+mn-lt"/>
                <a:ea typeface="MS PGothic" panose="020B0600070205080204" pitchFamily="34" charset="-128"/>
                <a:cs typeface="ＭＳ Ｐゴシック" charset="0"/>
              </a:defRPr>
            </a:lvl1pPr>
            <a:lvl2pPr marL="514350" indent="-114300" algn="l" rtl="0" eaLnBrk="0" fontAlgn="base" hangingPunct="0">
              <a:lnSpc>
                <a:spcPts val="2200"/>
              </a:lnSpc>
              <a:spcBef>
                <a:spcPct val="10000"/>
              </a:spcBef>
              <a:spcAft>
                <a:spcPct val="30000"/>
              </a:spcAft>
              <a:buSzPct val="80000"/>
              <a:buChar char="•"/>
              <a:defRPr sz="2000">
                <a:solidFill>
                  <a:schemeClr val="tx1"/>
                </a:solidFill>
                <a:latin typeface="+mn-lt"/>
                <a:ea typeface="MS PGothic" panose="020B0600070205080204" pitchFamily="34" charset="-128"/>
                <a:cs typeface="ＭＳ Ｐゴシック" charset="0"/>
              </a:defRPr>
            </a:lvl2pPr>
            <a:lvl3pPr marL="855663" indent="-117475" algn="l" rtl="0" eaLnBrk="0" fontAlgn="base" hangingPunct="0">
              <a:lnSpc>
                <a:spcPts val="2000"/>
              </a:lnSpc>
              <a:spcBef>
                <a:spcPct val="10000"/>
              </a:spcBef>
              <a:spcAft>
                <a:spcPct val="30000"/>
              </a:spcAft>
              <a:buSzPct val="80000"/>
              <a:buChar char="•"/>
              <a:defRPr>
                <a:solidFill>
                  <a:schemeClr val="accent2"/>
                </a:solidFill>
                <a:latin typeface="+mn-lt"/>
                <a:ea typeface="MS PGothic" panose="020B0600070205080204" pitchFamily="34" charset="-128"/>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600">
                <a:solidFill>
                  <a:schemeClr val="accent2"/>
                </a:solidFill>
                <a:latin typeface="+mn-lt"/>
                <a:ea typeface="MS PGothic" panose="020B0600070205080204" pitchFamily="34" charset="-128"/>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400">
                <a:solidFill>
                  <a:schemeClr val="accent2"/>
                </a:solidFill>
                <a:latin typeface="+mn-lt"/>
                <a:ea typeface="MS PGothic" panose="020B0600070205080204" pitchFamily="34" charset="-128"/>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a:lstStyle>
          <a:p>
            <a:pPr marL="685783" lvl="1" indent="-234945" defTabSz="1219170">
              <a:lnSpc>
                <a:spcPts val="3733"/>
              </a:lnSpc>
              <a:spcBef>
                <a:spcPct val="0"/>
              </a:spcBef>
              <a:buSzTx/>
              <a:defRPr/>
            </a:pPr>
            <a:endParaRPr lang="en-US" sz="2667" kern="0">
              <a:solidFill>
                <a:srgbClr val="536895"/>
              </a:solidFill>
              <a:latin typeface="Arial"/>
            </a:endParaRPr>
          </a:p>
        </p:txBody>
      </p:sp>
      <p:graphicFrame>
        <p:nvGraphicFramePr>
          <p:cNvPr id="19" name="Content Placeholder 2">
            <a:extLst>
              <a:ext uri="{FF2B5EF4-FFF2-40B4-BE49-F238E27FC236}">
                <a16:creationId xmlns:a16="http://schemas.microsoft.com/office/drawing/2014/main" id="{36902110-438F-B820-08AB-A35CDCA343D1}"/>
              </a:ext>
            </a:extLst>
          </p:cNvPr>
          <p:cNvGraphicFramePr>
            <a:graphicFrameLocks noGrp="1"/>
          </p:cNvGraphicFramePr>
          <p:nvPr>
            <p:ph idx="1"/>
          </p:nvPr>
        </p:nvGraphicFramePr>
        <p:xfrm>
          <a:off x="705394" y="1598615"/>
          <a:ext cx="6912236" cy="5012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FA58B101-6C1D-52F6-3C9A-0FFCC3971203}"/>
              </a:ext>
            </a:extLst>
          </p:cNvPr>
          <p:cNvPicPr>
            <a:picLocks noChangeAspect="1"/>
          </p:cNvPicPr>
          <p:nvPr/>
        </p:nvPicPr>
        <p:blipFill>
          <a:blip r:embed="rId8"/>
          <a:stretch>
            <a:fillRect/>
          </a:stretch>
        </p:blipFill>
        <p:spPr>
          <a:xfrm>
            <a:off x="7617630" y="1851268"/>
            <a:ext cx="4046287" cy="4022717"/>
          </a:xfrm>
          <a:prstGeom prst="rect">
            <a:avLst/>
          </a:prstGeom>
        </p:spPr>
      </p:pic>
    </p:spTree>
    <p:extLst>
      <p:ext uri="{BB962C8B-B14F-4D97-AF65-F5344CB8AC3E}">
        <p14:creationId xmlns:p14="http://schemas.microsoft.com/office/powerpoint/2010/main" val="4206743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
        <p:nvSpPr>
          <p:cNvPr id="2" name="Title 1">
            <a:extLst>
              <a:ext uri="{FF2B5EF4-FFF2-40B4-BE49-F238E27FC236}">
                <a16:creationId xmlns:a16="http://schemas.microsoft.com/office/drawing/2014/main" id="{C4E4177F-207F-ACF3-FA72-A6593C91DD40}"/>
              </a:ext>
            </a:extLst>
          </p:cNvPr>
          <p:cNvSpPr>
            <a:spLocks noGrp="1"/>
          </p:cNvSpPr>
          <p:nvPr>
            <p:ph type="ctrTitle"/>
          </p:nvPr>
        </p:nvSpPr>
        <p:spPr>
          <a:xfrm>
            <a:off x="5297762" y="640080"/>
            <a:ext cx="6565585" cy="3566160"/>
          </a:xfrm>
        </p:spPr>
        <p:txBody>
          <a:bodyPr anchor="b">
            <a:normAutofit/>
          </a:bodyPr>
          <a:lstStyle/>
          <a:p>
            <a:pPr algn="l"/>
            <a:r>
              <a:rPr lang="en-US" sz="7200" b="1" dirty="0"/>
              <a:t>What are barriers to AWV adoption?</a:t>
            </a:r>
          </a:p>
        </p:txBody>
      </p:sp>
      <p:pic>
        <p:nvPicPr>
          <p:cNvPr id="4" name="Picture 3" descr="Magnifying glass and question mark">
            <a:extLst>
              <a:ext uri="{FF2B5EF4-FFF2-40B4-BE49-F238E27FC236}">
                <a16:creationId xmlns:a16="http://schemas.microsoft.com/office/drawing/2014/main" id="{7F59C3CC-4C58-248D-CF9F-5A9E9CDA089D}"/>
              </a:ext>
            </a:extLst>
          </p:cNvPr>
          <p:cNvPicPr>
            <a:picLocks noChangeAspect="1"/>
          </p:cNvPicPr>
          <p:nvPr/>
        </p:nvPicPr>
        <p:blipFill rotWithShape="1">
          <a:blip r:embed="rId2"/>
          <a:srcRect l="32724" r="29076"/>
          <a:stretch/>
        </p:blipFill>
        <p:spPr>
          <a:xfrm>
            <a:off x="27" y="13"/>
            <a:ext cx="4657317" cy="6857987"/>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806281 w 4243589"/>
              <a:gd name="connsiteY1" fmla="*/ 0 h 18288"/>
              <a:gd name="connsiteX2" fmla="*/ 1654999 w 4243589"/>
              <a:gd name="connsiteY2" fmla="*/ 0 h 18288"/>
              <a:gd name="connsiteX3" fmla="*/ 2546153 w 4243589"/>
              <a:gd name="connsiteY3" fmla="*/ 0 h 18288"/>
              <a:gd name="connsiteX4" fmla="*/ 3437307 w 4243589"/>
              <a:gd name="connsiteY4" fmla="*/ 0 h 18288"/>
              <a:gd name="connsiteX5" fmla="*/ 4243589 w 4243589"/>
              <a:gd name="connsiteY5" fmla="*/ 0 h 18288"/>
              <a:gd name="connsiteX6" fmla="*/ 4243589 w 4243589"/>
              <a:gd name="connsiteY6" fmla="*/ 18288 h 18288"/>
              <a:gd name="connsiteX7" fmla="*/ 3309999 w 4243589"/>
              <a:gd name="connsiteY7" fmla="*/ 18288 h 18288"/>
              <a:gd name="connsiteX8" fmla="*/ 2376410 w 4243589"/>
              <a:gd name="connsiteY8" fmla="*/ 18288 h 18288"/>
              <a:gd name="connsiteX9" fmla="*/ 1527691 w 4243589"/>
              <a:gd name="connsiteY9" fmla="*/ 18288 h 18288"/>
              <a:gd name="connsiteX10" fmla="*/ 0 w 4243589"/>
              <a:gd name="connsiteY10" fmla="*/ 18288 h 18288"/>
              <a:gd name="connsiteX11" fmla="*/ 0 w 4243589"/>
              <a:gd name="connsiteY11" fmla="*/ 0 h 18288"/>
              <a:gd name="connsiteX0" fmla="*/ 0 w 4243589"/>
              <a:gd name="connsiteY0" fmla="*/ 0 h 18288"/>
              <a:gd name="connsiteX1" fmla="*/ 806281 w 4243589"/>
              <a:gd name="connsiteY1" fmla="*/ 0 h 18288"/>
              <a:gd name="connsiteX2" fmla="*/ 1527691 w 4243589"/>
              <a:gd name="connsiteY2" fmla="*/ 0 h 18288"/>
              <a:gd name="connsiteX3" fmla="*/ 2461281 w 4243589"/>
              <a:gd name="connsiteY3" fmla="*/ 0 h 18288"/>
              <a:gd name="connsiteX4" fmla="*/ 3267563 w 4243589"/>
              <a:gd name="connsiteY4" fmla="*/ 0 h 18288"/>
              <a:gd name="connsiteX5" fmla="*/ 4243589 w 4243589"/>
              <a:gd name="connsiteY5" fmla="*/ 0 h 18288"/>
              <a:gd name="connsiteX6" fmla="*/ 4243589 w 4243589"/>
              <a:gd name="connsiteY6" fmla="*/ 18288 h 18288"/>
              <a:gd name="connsiteX7" fmla="*/ 3394871 w 4243589"/>
              <a:gd name="connsiteY7" fmla="*/ 18288 h 18288"/>
              <a:gd name="connsiteX8" fmla="*/ 2461281 w 4243589"/>
              <a:gd name="connsiteY8" fmla="*/ 18288 h 18288"/>
              <a:gd name="connsiteX9" fmla="*/ 1739871 w 4243589"/>
              <a:gd name="connsiteY9" fmla="*/ 18288 h 18288"/>
              <a:gd name="connsiteX10" fmla="*/ 891153 w 4243589"/>
              <a:gd name="connsiteY10" fmla="*/ 18288 h 18288"/>
              <a:gd name="connsiteX11" fmla="*/ 0 w 4243589"/>
              <a:gd name="connsiteY11" fmla="*/ 18288 h 18288"/>
              <a:gd name="connsiteX12" fmla="*/ 0 w 4243589"/>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3589" h="18288" fill="none" extrusionOk="0">
                <a:moveTo>
                  <a:pt x="0" y="0"/>
                </a:moveTo>
                <a:cubicBezTo>
                  <a:pt x="187158" y="-44462"/>
                  <a:pt x="626383" y="-506"/>
                  <a:pt x="806281" y="0"/>
                </a:cubicBezTo>
                <a:cubicBezTo>
                  <a:pt x="947642" y="-5268"/>
                  <a:pt x="1389329" y="-8968"/>
                  <a:pt x="1654999" y="0"/>
                </a:cubicBezTo>
                <a:cubicBezTo>
                  <a:pt x="1834041" y="-13378"/>
                  <a:pt x="2280674" y="8964"/>
                  <a:pt x="2546153" y="0"/>
                </a:cubicBezTo>
                <a:cubicBezTo>
                  <a:pt x="2809859" y="-52800"/>
                  <a:pt x="2976755" y="37311"/>
                  <a:pt x="3437307" y="0"/>
                </a:cubicBezTo>
                <a:cubicBezTo>
                  <a:pt x="3847206" y="13621"/>
                  <a:pt x="4052005" y="21259"/>
                  <a:pt x="4243589" y="0"/>
                </a:cubicBezTo>
                <a:cubicBezTo>
                  <a:pt x="4242914" y="4808"/>
                  <a:pt x="4243264" y="13239"/>
                  <a:pt x="4243589" y="18288"/>
                </a:cubicBezTo>
                <a:cubicBezTo>
                  <a:pt x="3974488" y="60052"/>
                  <a:pt x="3528158" y="21312"/>
                  <a:pt x="3309999" y="18288"/>
                </a:cubicBezTo>
                <a:cubicBezTo>
                  <a:pt x="3059428" y="29488"/>
                  <a:pt x="2559793" y="10609"/>
                  <a:pt x="2376410" y="18288"/>
                </a:cubicBezTo>
                <a:cubicBezTo>
                  <a:pt x="2182767" y="9899"/>
                  <a:pt x="1676334" y="-11026"/>
                  <a:pt x="1527691" y="18288"/>
                </a:cubicBezTo>
                <a:cubicBezTo>
                  <a:pt x="1362673" y="65824"/>
                  <a:pt x="329185" y="-17816"/>
                  <a:pt x="0" y="18288"/>
                </a:cubicBezTo>
                <a:cubicBezTo>
                  <a:pt x="-106" y="13121"/>
                  <a:pt x="453" y="6795"/>
                  <a:pt x="0" y="0"/>
                </a:cubicBezTo>
                <a:close/>
              </a:path>
              <a:path w="4243589" h="18288" stroke="0" extrusionOk="0">
                <a:moveTo>
                  <a:pt x="0" y="0"/>
                </a:moveTo>
                <a:cubicBezTo>
                  <a:pt x="415973" y="36188"/>
                  <a:pt x="576808" y="4025"/>
                  <a:pt x="806281" y="0"/>
                </a:cubicBezTo>
                <a:cubicBezTo>
                  <a:pt x="1054316" y="2147"/>
                  <a:pt x="1259841" y="31572"/>
                  <a:pt x="1527691" y="0"/>
                </a:cubicBezTo>
                <a:cubicBezTo>
                  <a:pt x="1733702" y="16809"/>
                  <a:pt x="2003516" y="-82772"/>
                  <a:pt x="2461281" y="0"/>
                </a:cubicBezTo>
                <a:cubicBezTo>
                  <a:pt x="2912380" y="27406"/>
                  <a:pt x="3080341" y="-7132"/>
                  <a:pt x="3267563" y="0"/>
                </a:cubicBezTo>
                <a:cubicBezTo>
                  <a:pt x="3441286" y="-33846"/>
                  <a:pt x="4060741" y="-57773"/>
                  <a:pt x="4243589" y="0"/>
                </a:cubicBezTo>
                <a:cubicBezTo>
                  <a:pt x="4242707" y="3812"/>
                  <a:pt x="4243537" y="12612"/>
                  <a:pt x="4243589" y="18288"/>
                </a:cubicBezTo>
                <a:cubicBezTo>
                  <a:pt x="4118766" y="-36252"/>
                  <a:pt x="3749216" y="71978"/>
                  <a:pt x="3394871" y="18288"/>
                </a:cubicBezTo>
                <a:cubicBezTo>
                  <a:pt x="3035591" y="27361"/>
                  <a:pt x="2783947" y="-45611"/>
                  <a:pt x="2461281" y="18288"/>
                </a:cubicBezTo>
                <a:cubicBezTo>
                  <a:pt x="2147363" y="36349"/>
                  <a:pt x="1965821" y="54998"/>
                  <a:pt x="1739871" y="18288"/>
                </a:cubicBezTo>
                <a:cubicBezTo>
                  <a:pt x="1569174" y="36333"/>
                  <a:pt x="1280191" y="50909"/>
                  <a:pt x="891153" y="18288"/>
                </a:cubicBezTo>
                <a:cubicBezTo>
                  <a:pt x="522841" y="31273"/>
                  <a:pt x="369370" y="-32266"/>
                  <a:pt x="0" y="18288"/>
                </a:cubicBezTo>
                <a:cubicBezTo>
                  <a:pt x="-113" y="14232"/>
                  <a:pt x="1688" y="7402"/>
                  <a:pt x="0" y="0"/>
                </a:cubicBezTo>
                <a:close/>
              </a:path>
              <a:path w="4243589" h="18288" fill="none" stroke="0" extrusionOk="0">
                <a:moveTo>
                  <a:pt x="0" y="0"/>
                </a:moveTo>
                <a:cubicBezTo>
                  <a:pt x="164873" y="-30981"/>
                  <a:pt x="582700" y="27427"/>
                  <a:pt x="806281" y="0"/>
                </a:cubicBezTo>
                <a:cubicBezTo>
                  <a:pt x="1025658" y="-4284"/>
                  <a:pt x="1377728" y="10286"/>
                  <a:pt x="1654999" y="0"/>
                </a:cubicBezTo>
                <a:cubicBezTo>
                  <a:pt x="1855614" y="28894"/>
                  <a:pt x="2282927" y="29468"/>
                  <a:pt x="2546153" y="0"/>
                </a:cubicBezTo>
                <a:cubicBezTo>
                  <a:pt x="2769345" y="-38597"/>
                  <a:pt x="3027735" y="26719"/>
                  <a:pt x="3437307" y="0"/>
                </a:cubicBezTo>
                <a:cubicBezTo>
                  <a:pt x="3898549" y="-14103"/>
                  <a:pt x="4037627" y="2516"/>
                  <a:pt x="4243589" y="0"/>
                </a:cubicBezTo>
                <a:cubicBezTo>
                  <a:pt x="4242750" y="3955"/>
                  <a:pt x="4242257" y="14004"/>
                  <a:pt x="4243589" y="18288"/>
                </a:cubicBezTo>
                <a:cubicBezTo>
                  <a:pt x="3991521" y="-37880"/>
                  <a:pt x="3541253" y="54644"/>
                  <a:pt x="3309999" y="18288"/>
                </a:cubicBezTo>
                <a:cubicBezTo>
                  <a:pt x="3066869" y="24926"/>
                  <a:pt x="2589363" y="6664"/>
                  <a:pt x="2376410" y="18288"/>
                </a:cubicBezTo>
                <a:cubicBezTo>
                  <a:pt x="2137150" y="26851"/>
                  <a:pt x="1732252" y="4116"/>
                  <a:pt x="1527691" y="18288"/>
                </a:cubicBezTo>
                <a:cubicBezTo>
                  <a:pt x="1377909" y="103448"/>
                  <a:pt x="345344" y="-19672"/>
                  <a:pt x="0" y="18288"/>
                </a:cubicBezTo>
                <a:cubicBezTo>
                  <a:pt x="573" y="12931"/>
                  <a:pt x="838" y="728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custGeom>
                    <a:avLst/>
                    <a:gdLst>
                      <a:gd name="connsiteX0" fmla="*/ 0 w 3182692"/>
                      <a:gd name="connsiteY0" fmla="*/ 0 h 13716"/>
                      <a:gd name="connsiteX1" fmla="*/ 604711 w 3182692"/>
                      <a:gd name="connsiteY1" fmla="*/ 0 h 13716"/>
                      <a:gd name="connsiteX2" fmla="*/ 1241250 w 3182692"/>
                      <a:gd name="connsiteY2" fmla="*/ 0 h 13716"/>
                      <a:gd name="connsiteX3" fmla="*/ 1909615 w 3182692"/>
                      <a:gd name="connsiteY3" fmla="*/ 0 h 13716"/>
                      <a:gd name="connsiteX4" fmla="*/ 2577981 w 3182692"/>
                      <a:gd name="connsiteY4" fmla="*/ 0 h 13716"/>
                      <a:gd name="connsiteX5" fmla="*/ 3182692 w 3182692"/>
                      <a:gd name="connsiteY5" fmla="*/ 0 h 13716"/>
                      <a:gd name="connsiteX6" fmla="*/ 3182692 w 3182692"/>
                      <a:gd name="connsiteY6" fmla="*/ 13716 h 13716"/>
                      <a:gd name="connsiteX7" fmla="*/ 2482500 w 3182692"/>
                      <a:gd name="connsiteY7" fmla="*/ 13716 h 13716"/>
                      <a:gd name="connsiteX8" fmla="*/ 1782308 w 3182692"/>
                      <a:gd name="connsiteY8" fmla="*/ 13716 h 13716"/>
                      <a:gd name="connsiteX9" fmla="*/ 1145769 w 3182692"/>
                      <a:gd name="connsiteY9" fmla="*/ 13716 h 13716"/>
                      <a:gd name="connsiteX10" fmla="*/ 0 w 3182692"/>
                      <a:gd name="connsiteY10" fmla="*/ 13716 h 13716"/>
                      <a:gd name="connsiteX11" fmla="*/ 0 w 3182692"/>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3716"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2212" y="2989"/>
                          <a:pt x="3182051" y="10166"/>
                          <a:pt x="3182692" y="13716"/>
                        </a:cubicBezTo>
                        <a:cubicBezTo>
                          <a:pt x="2998421" y="17170"/>
                          <a:pt x="2675038" y="14442"/>
                          <a:pt x="2482500" y="13716"/>
                        </a:cubicBezTo>
                        <a:cubicBezTo>
                          <a:pt x="2289962" y="12990"/>
                          <a:pt x="1930644" y="2262"/>
                          <a:pt x="1782308" y="13716"/>
                        </a:cubicBezTo>
                        <a:cubicBezTo>
                          <a:pt x="1633972" y="25170"/>
                          <a:pt x="1287388" y="-6564"/>
                          <a:pt x="1145769" y="13716"/>
                        </a:cubicBezTo>
                        <a:cubicBezTo>
                          <a:pt x="1004150" y="33996"/>
                          <a:pt x="256377" y="-42010"/>
                          <a:pt x="0" y="13716"/>
                        </a:cubicBezTo>
                        <a:cubicBezTo>
                          <a:pt x="182" y="9317"/>
                          <a:pt x="482" y="5285"/>
                          <a:pt x="0" y="0"/>
                        </a:cubicBezTo>
                        <a:close/>
                      </a:path>
                      <a:path w="3182692" h="13716"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200" y="2764"/>
                          <a:pt x="3182390" y="8747"/>
                          <a:pt x="3182692" y="13716"/>
                        </a:cubicBezTo>
                        <a:cubicBezTo>
                          <a:pt x="3039109" y="-17273"/>
                          <a:pt x="2823860" y="9276"/>
                          <a:pt x="2546154" y="13716"/>
                        </a:cubicBezTo>
                        <a:cubicBezTo>
                          <a:pt x="2268448" y="18156"/>
                          <a:pt x="2098674" y="719"/>
                          <a:pt x="1845961" y="13716"/>
                        </a:cubicBezTo>
                        <a:cubicBezTo>
                          <a:pt x="1593248" y="26713"/>
                          <a:pt x="1456743" y="22988"/>
                          <a:pt x="1304904" y="13716"/>
                        </a:cubicBezTo>
                        <a:cubicBezTo>
                          <a:pt x="1153065" y="4444"/>
                          <a:pt x="947204" y="6554"/>
                          <a:pt x="668365" y="13716"/>
                        </a:cubicBezTo>
                        <a:cubicBezTo>
                          <a:pt x="389526" y="20878"/>
                          <a:pt x="288244" y="-9200"/>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Tree>
    <p:extLst>
      <p:ext uri="{BB962C8B-B14F-4D97-AF65-F5344CB8AC3E}">
        <p14:creationId xmlns:p14="http://schemas.microsoft.com/office/powerpoint/2010/main" val="405707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
        <p:nvSpPr>
          <p:cNvPr id="2" name="Title 1">
            <a:extLst>
              <a:ext uri="{FF2B5EF4-FFF2-40B4-BE49-F238E27FC236}">
                <a16:creationId xmlns:a16="http://schemas.microsoft.com/office/drawing/2014/main" id="{D48D06C6-A2E4-4896-8708-EA4735099606}"/>
              </a:ext>
            </a:extLst>
          </p:cNvPr>
          <p:cNvSpPr>
            <a:spLocks noGrp="1"/>
          </p:cNvSpPr>
          <p:nvPr>
            <p:ph type="title"/>
          </p:nvPr>
        </p:nvSpPr>
        <p:spPr>
          <a:xfrm>
            <a:off x="838200" y="365125"/>
            <a:ext cx="10515600" cy="1325564"/>
          </a:xfrm>
        </p:spPr>
        <p:txBody>
          <a:bodyPr>
            <a:normAutofit/>
          </a:bodyPr>
          <a:lstStyle/>
          <a:p>
            <a:r>
              <a:rPr lang="en-US" sz="5467" dirty="0"/>
              <a:t>Organizational / Practice Barriers</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2"/>
            <a:ext cx="10853928" cy="18288"/>
          </a:xfrm>
          <a:custGeom>
            <a:avLst/>
            <a:gdLst>
              <a:gd name="connsiteX0" fmla="*/ 0 w 10853928"/>
              <a:gd name="connsiteY0" fmla="*/ 0 h 18288"/>
              <a:gd name="connsiteX1" fmla="*/ 578876 w 10853928"/>
              <a:gd name="connsiteY1" fmla="*/ 0 h 18288"/>
              <a:gd name="connsiteX2" fmla="*/ 1591909 w 10853928"/>
              <a:gd name="connsiteY2" fmla="*/ 0 h 18288"/>
              <a:gd name="connsiteX3" fmla="*/ 2170785 w 10853928"/>
              <a:gd name="connsiteY3" fmla="*/ 0 h 18288"/>
              <a:gd name="connsiteX4" fmla="*/ 2966740 w 10853928"/>
              <a:gd name="connsiteY4" fmla="*/ 0 h 18288"/>
              <a:gd name="connsiteX5" fmla="*/ 4088313 w 10853928"/>
              <a:gd name="connsiteY5" fmla="*/ 0 h 18288"/>
              <a:gd name="connsiteX6" fmla="*/ 4992806 w 10853928"/>
              <a:gd name="connsiteY6" fmla="*/ 0 h 18288"/>
              <a:gd name="connsiteX7" fmla="*/ 6005840 w 10853928"/>
              <a:gd name="connsiteY7" fmla="*/ 0 h 18288"/>
              <a:gd name="connsiteX8" fmla="*/ 6801794 w 10853928"/>
              <a:gd name="connsiteY8" fmla="*/ 0 h 18288"/>
              <a:gd name="connsiteX9" fmla="*/ 7706289 w 10853928"/>
              <a:gd name="connsiteY9" fmla="*/ 0 h 18288"/>
              <a:gd name="connsiteX10" fmla="*/ 8827861 w 10853928"/>
              <a:gd name="connsiteY10" fmla="*/ 0 h 18288"/>
              <a:gd name="connsiteX11" fmla="*/ 9515277 w 10853928"/>
              <a:gd name="connsiteY11" fmla="*/ 0 h 18288"/>
              <a:gd name="connsiteX12" fmla="*/ 10853928 w 10853928"/>
              <a:gd name="connsiteY12" fmla="*/ 0 h 18288"/>
              <a:gd name="connsiteX13" fmla="*/ 10853928 w 10853928"/>
              <a:gd name="connsiteY13" fmla="*/ 18288 h 18288"/>
              <a:gd name="connsiteX14" fmla="*/ 10057973 w 10853928"/>
              <a:gd name="connsiteY14" fmla="*/ 18288 h 18288"/>
              <a:gd name="connsiteX15" fmla="*/ 9479097 w 10853928"/>
              <a:gd name="connsiteY15" fmla="*/ 18288 h 18288"/>
              <a:gd name="connsiteX16" fmla="*/ 8574602 w 10853928"/>
              <a:gd name="connsiteY16" fmla="*/ 18288 h 18288"/>
              <a:gd name="connsiteX17" fmla="*/ 7887188 w 10853928"/>
              <a:gd name="connsiteY17" fmla="*/ 18288 h 18288"/>
              <a:gd name="connsiteX18" fmla="*/ 6982693 w 10853928"/>
              <a:gd name="connsiteY18" fmla="*/ 18288 h 18288"/>
              <a:gd name="connsiteX19" fmla="*/ 6078200 w 10853928"/>
              <a:gd name="connsiteY19" fmla="*/ 18288 h 18288"/>
              <a:gd name="connsiteX20" fmla="*/ 5173705 w 10853928"/>
              <a:gd name="connsiteY20" fmla="*/ 18288 h 18288"/>
              <a:gd name="connsiteX21" fmla="*/ 4269212 w 10853928"/>
              <a:gd name="connsiteY21" fmla="*/ 18288 h 18288"/>
              <a:gd name="connsiteX22" fmla="*/ 3473257 w 10853928"/>
              <a:gd name="connsiteY22" fmla="*/ 18288 h 18288"/>
              <a:gd name="connsiteX23" fmla="*/ 2460224 w 10853928"/>
              <a:gd name="connsiteY23" fmla="*/ 18288 h 18288"/>
              <a:gd name="connsiteX24" fmla="*/ 1555729 w 10853928"/>
              <a:gd name="connsiteY24" fmla="*/ 18288 h 18288"/>
              <a:gd name="connsiteX25" fmla="*/ 0 w 10853928"/>
              <a:gd name="connsiteY25" fmla="*/ 18288 h 18288"/>
              <a:gd name="connsiteX26" fmla="*/ 0 w 10853928"/>
              <a:gd name="connsiteY26" fmla="*/ 0 h 18288"/>
              <a:gd name="connsiteX0" fmla="*/ 0 w 10853928"/>
              <a:gd name="connsiteY0" fmla="*/ 0 h 18288"/>
              <a:gd name="connsiteX1" fmla="*/ 795954 w 10853928"/>
              <a:gd name="connsiteY1" fmla="*/ 0 h 18288"/>
              <a:gd name="connsiteX2" fmla="*/ 1374830 w 10853928"/>
              <a:gd name="connsiteY2" fmla="*/ 0 h 18288"/>
              <a:gd name="connsiteX3" fmla="*/ 2496404 w 10853928"/>
              <a:gd name="connsiteY3" fmla="*/ 0 h 18288"/>
              <a:gd name="connsiteX4" fmla="*/ 3292358 w 10853928"/>
              <a:gd name="connsiteY4" fmla="*/ 0 h 18288"/>
              <a:gd name="connsiteX5" fmla="*/ 4088313 w 10853928"/>
              <a:gd name="connsiteY5" fmla="*/ 0 h 18288"/>
              <a:gd name="connsiteX6" fmla="*/ 5209885 w 10853928"/>
              <a:gd name="connsiteY6" fmla="*/ 0 h 18288"/>
              <a:gd name="connsiteX7" fmla="*/ 5897301 w 10853928"/>
              <a:gd name="connsiteY7" fmla="*/ 0 h 18288"/>
              <a:gd name="connsiteX8" fmla="*/ 7018873 w 10853928"/>
              <a:gd name="connsiteY8" fmla="*/ 0 h 18288"/>
              <a:gd name="connsiteX9" fmla="*/ 8140446 w 10853928"/>
              <a:gd name="connsiteY9" fmla="*/ 0 h 18288"/>
              <a:gd name="connsiteX10" fmla="*/ 9044940 w 10853928"/>
              <a:gd name="connsiteY10" fmla="*/ 0 h 18288"/>
              <a:gd name="connsiteX11" fmla="*/ 10853928 w 10853928"/>
              <a:gd name="connsiteY11" fmla="*/ 0 h 18288"/>
              <a:gd name="connsiteX12" fmla="*/ 10853928 w 10853928"/>
              <a:gd name="connsiteY12" fmla="*/ 18288 h 18288"/>
              <a:gd name="connsiteX13" fmla="*/ 10275052 w 10853928"/>
              <a:gd name="connsiteY13" fmla="*/ 18288 h 18288"/>
              <a:gd name="connsiteX14" fmla="*/ 9153478 w 10853928"/>
              <a:gd name="connsiteY14" fmla="*/ 18288 h 18288"/>
              <a:gd name="connsiteX15" fmla="*/ 8466064 w 10853928"/>
              <a:gd name="connsiteY15" fmla="*/ 18288 h 18288"/>
              <a:gd name="connsiteX16" fmla="*/ 7561569 w 10853928"/>
              <a:gd name="connsiteY16" fmla="*/ 18288 h 18288"/>
              <a:gd name="connsiteX17" fmla="*/ 6439997 w 10853928"/>
              <a:gd name="connsiteY17" fmla="*/ 18288 h 18288"/>
              <a:gd name="connsiteX18" fmla="*/ 5535502 w 10853928"/>
              <a:gd name="connsiteY18" fmla="*/ 18288 h 18288"/>
              <a:gd name="connsiteX19" fmla="*/ 4956626 w 10853928"/>
              <a:gd name="connsiteY19" fmla="*/ 18288 h 18288"/>
              <a:gd name="connsiteX20" fmla="*/ 4269212 w 10853928"/>
              <a:gd name="connsiteY20" fmla="*/ 18288 h 18288"/>
              <a:gd name="connsiteX21" fmla="*/ 3147638 w 10853928"/>
              <a:gd name="connsiteY21" fmla="*/ 18288 h 18288"/>
              <a:gd name="connsiteX22" fmla="*/ 2243145 w 10853928"/>
              <a:gd name="connsiteY22" fmla="*/ 18288 h 18288"/>
              <a:gd name="connsiteX23" fmla="*/ 1555729 w 10853928"/>
              <a:gd name="connsiteY23" fmla="*/ 18288 h 18288"/>
              <a:gd name="connsiteX24" fmla="*/ 0 w 10853928"/>
              <a:gd name="connsiteY24" fmla="*/ 18288 h 18288"/>
              <a:gd name="connsiteX25" fmla="*/ 0 w 10853928"/>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53928" h="18288" fill="none" extrusionOk="0">
                <a:moveTo>
                  <a:pt x="0" y="0"/>
                </a:moveTo>
                <a:cubicBezTo>
                  <a:pt x="91120" y="-1449"/>
                  <a:pt x="399046" y="-21558"/>
                  <a:pt x="578876" y="0"/>
                </a:cubicBezTo>
                <a:cubicBezTo>
                  <a:pt x="703029" y="46358"/>
                  <a:pt x="1285087" y="54142"/>
                  <a:pt x="1591909" y="0"/>
                </a:cubicBezTo>
                <a:cubicBezTo>
                  <a:pt x="1930206" y="18013"/>
                  <a:pt x="1961461" y="12515"/>
                  <a:pt x="2170785" y="0"/>
                </a:cubicBezTo>
                <a:cubicBezTo>
                  <a:pt x="2404653" y="71"/>
                  <a:pt x="2613972" y="-31526"/>
                  <a:pt x="2966740" y="0"/>
                </a:cubicBezTo>
                <a:cubicBezTo>
                  <a:pt x="3328927" y="23478"/>
                  <a:pt x="3611470" y="12692"/>
                  <a:pt x="4088313" y="0"/>
                </a:cubicBezTo>
                <a:cubicBezTo>
                  <a:pt x="4583809" y="5999"/>
                  <a:pt x="4542506" y="37410"/>
                  <a:pt x="4992806" y="0"/>
                </a:cubicBezTo>
                <a:cubicBezTo>
                  <a:pt x="5471012" y="-7442"/>
                  <a:pt x="5653544" y="-60417"/>
                  <a:pt x="6005840" y="0"/>
                </a:cubicBezTo>
                <a:cubicBezTo>
                  <a:pt x="6315963" y="24763"/>
                  <a:pt x="6491966" y="-1208"/>
                  <a:pt x="6801794" y="0"/>
                </a:cubicBezTo>
                <a:cubicBezTo>
                  <a:pt x="7129608" y="-3212"/>
                  <a:pt x="7272430" y="26652"/>
                  <a:pt x="7706289" y="0"/>
                </a:cubicBezTo>
                <a:cubicBezTo>
                  <a:pt x="8090310" y="-9685"/>
                  <a:pt x="8361050" y="-41545"/>
                  <a:pt x="8827861" y="0"/>
                </a:cubicBezTo>
                <a:cubicBezTo>
                  <a:pt x="9290642" y="44486"/>
                  <a:pt x="9322286" y="29080"/>
                  <a:pt x="9515277" y="0"/>
                </a:cubicBezTo>
                <a:cubicBezTo>
                  <a:pt x="9735491" y="-3768"/>
                  <a:pt x="10354797" y="-26814"/>
                  <a:pt x="10853928" y="0"/>
                </a:cubicBezTo>
                <a:cubicBezTo>
                  <a:pt x="10852921" y="4128"/>
                  <a:pt x="10853941" y="12483"/>
                  <a:pt x="10853928" y="18288"/>
                </a:cubicBezTo>
                <a:cubicBezTo>
                  <a:pt x="10543560" y="-28233"/>
                  <a:pt x="10247239" y="13772"/>
                  <a:pt x="10057973" y="18288"/>
                </a:cubicBezTo>
                <a:cubicBezTo>
                  <a:pt x="9863998" y="6862"/>
                  <a:pt x="9627928" y="-10225"/>
                  <a:pt x="9479097" y="18288"/>
                </a:cubicBezTo>
                <a:cubicBezTo>
                  <a:pt x="9371779" y="9678"/>
                  <a:pt x="8808673" y="47693"/>
                  <a:pt x="8574602" y="18288"/>
                </a:cubicBezTo>
                <a:cubicBezTo>
                  <a:pt x="8387209" y="-38683"/>
                  <a:pt x="8192927" y="10608"/>
                  <a:pt x="7887188" y="18288"/>
                </a:cubicBezTo>
                <a:cubicBezTo>
                  <a:pt x="7575675" y="64113"/>
                  <a:pt x="7234248" y="14538"/>
                  <a:pt x="6982693" y="18288"/>
                </a:cubicBezTo>
                <a:cubicBezTo>
                  <a:pt x="6690876" y="-22375"/>
                  <a:pt x="6316142" y="51776"/>
                  <a:pt x="6078200" y="18288"/>
                </a:cubicBezTo>
                <a:cubicBezTo>
                  <a:pt x="5776834" y="6045"/>
                  <a:pt x="5527272" y="-29721"/>
                  <a:pt x="5173705" y="18288"/>
                </a:cubicBezTo>
                <a:cubicBezTo>
                  <a:pt x="4812900" y="28299"/>
                  <a:pt x="4630309" y="-1597"/>
                  <a:pt x="4269212" y="18288"/>
                </a:cubicBezTo>
                <a:cubicBezTo>
                  <a:pt x="3895637" y="50203"/>
                  <a:pt x="3664928" y="-8187"/>
                  <a:pt x="3473257" y="18288"/>
                </a:cubicBezTo>
                <a:cubicBezTo>
                  <a:pt x="3262061" y="42766"/>
                  <a:pt x="2643279" y="42616"/>
                  <a:pt x="2460224" y="18288"/>
                </a:cubicBezTo>
                <a:cubicBezTo>
                  <a:pt x="2207326" y="-40643"/>
                  <a:pt x="1837010" y="-1389"/>
                  <a:pt x="1555729" y="18288"/>
                </a:cubicBezTo>
                <a:cubicBezTo>
                  <a:pt x="1249398" y="34153"/>
                  <a:pt x="440131" y="48176"/>
                  <a:pt x="0" y="18288"/>
                </a:cubicBezTo>
                <a:cubicBezTo>
                  <a:pt x="-473" y="12867"/>
                  <a:pt x="664" y="4087"/>
                  <a:pt x="0" y="0"/>
                </a:cubicBezTo>
                <a:close/>
              </a:path>
              <a:path w="10853928" h="18288" stroke="0" extrusionOk="0">
                <a:moveTo>
                  <a:pt x="0" y="0"/>
                </a:moveTo>
                <a:cubicBezTo>
                  <a:pt x="123306" y="-44270"/>
                  <a:pt x="505580" y="-5785"/>
                  <a:pt x="795954" y="0"/>
                </a:cubicBezTo>
                <a:cubicBezTo>
                  <a:pt x="1086833" y="-26373"/>
                  <a:pt x="1115323" y="9680"/>
                  <a:pt x="1374830" y="0"/>
                </a:cubicBezTo>
                <a:cubicBezTo>
                  <a:pt x="1661327" y="-31063"/>
                  <a:pt x="2212585" y="-28648"/>
                  <a:pt x="2496404" y="0"/>
                </a:cubicBezTo>
                <a:cubicBezTo>
                  <a:pt x="2820479" y="36066"/>
                  <a:pt x="3022945" y="-40888"/>
                  <a:pt x="3292358" y="0"/>
                </a:cubicBezTo>
                <a:cubicBezTo>
                  <a:pt x="3589494" y="35574"/>
                  <a:pt x="3718889" y="674"/>
                  <a:pt x="4088313" y="0"/>
                </a:cubicBezTo>
                <a:cubicBezTo>
                  <a:pt x="4404558" y="-16059"/>
                  <a:pt x="4958538" y="110079"/>
                  <a:pt x="5209885" y="0"/>
                </a:cubicBezTo>
                <a:cubicBezTo>
                  <a:pt x="5500428" y="-43285"/>
                  <a:pt x="5578231" y="-13061"/>
                  <a:pt x="5897301" y="0"/>
                </a:cubicBezTo>
                <a:cubicBezTo>
                  <a:pt x="6233578" y="-11139"/>
                  <a:pt x="6766778" y="-7052"/>
                  <a:pt x="7018873" y="0"/>
                </a:cubicBezTo>
                <a:cubicBezTo>
                  <a:pt x="7363727" y="-234"/>
                  <a:pt x="7629151" y="9629"/>
                  <a:pt x="8140446" y="0"/>
                </a:cubicBezTo>
                <a:cubicBezTo>
                  <a:pt x="8690932" y="-15045"/>
                  <a:pt x="8608138" y="3185"/>
                  <a:pt x="9044940" y="0"/>
                </a:cubicBezTo>
                <a:cubicBezTo>
                  <a:pt x="9420482" y="-16476"/>
                  <a:pt x="10106372" y="8257"/>
                  <a:pt x="10853928" y="0"/>
                </a:cubicBezTo>
                <a:cubicBezTo>
                  <a:pt x="10853022" y="7273"/>
                  <a:pt x="10853377" y="12402"/>
                  <a:pt x="10853928" y="18288"/>
                </a:cubicBezTo>
                <a:cubicBezTo>
                  <a:pt x="10617025" y="7618"/>
                  <a:pt x="10512797" y="7399"/>
                  <a:pt x="10275052" y="18288"/>
                </a:cubicBezTo>
                <a:cubicBezTo>
                  <a:pt x="10102639" y="-18431"/>
                  <a:pt x="9567824" y="-38749"/>
                  <a:pt x="9153478" y="18288"/>
                </a:cubicBezTo>
                <a:cubicBezTo>
                  <a:pt x="8771931" y="23385"/>
                  <a:pt x="8700748" y="43131"/>
                  <a:pt x="8466064" y="18288"/>
                </a:cubicBezTo>
                <a:cubicBezTo>
                  <a:pt x="8277093" y="7410"/>
                  <a:pt x="7942272" y="-46092"/>
                  <a:pt x="7561569" y="18288"/>
                </a:cubicBezTo>
                <a:cubicBezTo>
                  <a:pt x="7181523" y="28936"/>
                  <a:pt x="6966083" y="89696"/>
                  <a:pt x="6439997" y="18288"/>
                </a:cubicBezTo>
                <a:cubicBezTo>
                  <a:pt x="5889512" y="-43749"/>
                  <a:pt x="5791946" y="37991"/>
                  <a:pt x="5535502" y="18288"/>
                </a:cubicBezTo>
                <a:cubicBezTo>
                  <a:pt x="5261818" y="-24141"/>
                  <a:pt x="5177991" y="43194"/>
                  <a:pt x="4956626" y="18288"/>
                </a:cubicBezTo>
                <a:cubicBezTo>
                  <a:pt x="4738777" y="3724"/>
                  <a:pt x="4607306" y="35640"/>
                  <a:pt x="4269212" y="18288"/>
                </a:cubicBezTo>
                <a:cubicBezTo>
                  <a:pt x="3966813" y="13367"/>
                  <a:pt x="3414061" y="16692"/>
                  <a:pt x="3147638" y="18288"/>
                </a:cubicBezTo>
                <a:cubicBezTo>
                  <a:pt x="2888508" y="81583"/>
                  <a:pt x="2554650" y="20801"/>
                  <a:pt x="2243145" y="18288"/>
                </a:cubicBezTo>
                <a:cubicBezTo>
                  <a:pt x="1910742" y="-7793"/>
                  <a:pt x="1760375" y="-16780"/>
                  <a:pt x="1555729" y="18288"/>
                </a:cubicBezTo>
                <a:cubicBezTo>
                  <a:pt x="1334771" y="52696"/>
                  <a:pt x="399768" y="44039"/>
                  <a:pt x="0" y="18288"/>
                </a:cubicBezTo>
                <a:cubicBezTo>
                  <a:pt x="472" y="10345"/>
                  <a:pt x="441" y="6577"/>
                  <a:pt x="0" y="0"/>
                </a:cubicBezTo>
                <a:close/>
              </a:path>
              <a:path w="10853928" h="18288" fill="none" stroke="0" extrusionOk="0">
                <a:moveTo>
                  <a:pt x="0" y="0"/>
                </a:moveTo>
                <a:cubicBezTo>
                  <a:pt x="106935" y="32"/>
                  <a:pt x="349855" y="6139"/>
                  <a:pt x="578876" y="0"/>
                </a:cubicBezTo>
                <a:cubicBezTo>
                  <a:pt x="821450" y="16632"/>
                  <a:pt x="1224887" y="-17853"/>
                  <a:pt x="1591909" y="0"/>
                </a:cubicBezTo>
                <a:cubicBezTo>
                  <a:pt x="1923201" y="21343"/>
                  <a:pt x="1961840" y="12878"/>
                  <a:pt x="2170785" y="0"/>
                </a:cubicBezTo>
                <a:cubicBezTo>
                  <a:pt x="2344844" y="-25905"/>
                  <a:pt x="2663271" y="-776"/>
                  <a:pt x="2966740" y="0"/>
                </a:cubicBezTo>
                <a:cubicBezTo>
                  <a:pt x="3360073" y="28215"/>
                  <a:pt x="3629434" y="-56959"/>
                  <a:pt x="4088313" y="0"/>
                </a:cubicBezTo>
                <a:cubicBezTo>
                  <a:pt x="4570021" y="-2620"/>
                  <a:pt x="4535665" y="38353"/>
                  <a:pt x="4992806" y="0"/>
                </a:cubicBezTo>
                <a:cubicBezTo>
                  <a:pt x="5439926" y="-79256"/>
                  <a:pt x="5659865" y="21524"/>
                  <a:pt x="6005840" y="0"/>
                </a:cubicBezTo>
                <a:cubicBezTo>
                  <a:pt x="6348513" y="29165"/>
                  <a:pt x="6500878" y="1118"/>
                  <a:pt x="6801794" y="0"/>
                </a:cubicBezTo>
                <a:cubicBezTo>
                  <a:pt x="7103720" y="647"/>
                  <a:pt x="7300108" y="51953"/>
                  <a:pt x="7706289" y="0"/>
                </a:cubicBezTo>
                <a:cubicBezTo>
                  <a:pt x="8150195" y="-12516"/>
                  <a:pt x="8364863" y="-4590"/>
                  <a:pt x="8827861" y="0"/>
                </a:cubicBezTo>
                <a:cubicBezTo>
                  <a:pt x="9297064" y="52566"/>
                  <a:pt x="9320554" y="35099"/>
                  <a:pt x="9515277" y="0"/>
                </a:cubicBezTo>
                <a:cubicBezTo>
                  <a:pt x="9779615" y="-92277"/>
                  <a:pt x="10359071" y="-135100"/>
                  <a:pt x="10853928" y="0"/>
                </a:cubicBezTo>
                <a:cubicBezTo>
                  <a:pt x="10853051" y="3877"/>
                  <a:pt x="10853361" y="12338"/>
                  <a:pt x="10853928" y="18288"/>
                </a:cubicBezTo>
                <a:cubicBezTo>
                  <a:pt x="10500305" y="-13097"/>
                  <a:pt x="10239719" y="26745"/>
                  <a:pt x="10057973" y="18288"/>
                </a:cubicBezTo>
                <a:cubicBezTo>
                  <a:pt x="9875311" y="-6631"/>
                  <a:pt x="9614647" y="3161"/>
                  <a:pt x="9479097" y="18288"/>
                </a:cubicBezTo>
                <a:cubicBezTo>
                  <a:pt x="9331887" y="45239"/>
                  <a:pt x="8771905" y="53499"/>
                  <a:pt x="8574602" y="18288"/>
                </a:cubicBezTo>
                <a:cubicBezTo>
                  <a:pt x="8380157" y="3345"/>
                  <a:pt x="8212286" y="23818"/>
                  <a:pt x="7887188" y="18288"/>
                </a:cubicBezTo>
                <a:cubicBezTo>
                  <a:pt x="7571806" y="24347"/>
                  <a:pt x="7223167" y="65784"/>
                  <a:pt x="6982693" y="18288"/>
                </a:cubicBezTo>
                <a:cubicBezTo>
                  <a:pt x="6688730" y="-21021"/>
                  <a:pt x="6321452" y="52468"/>
                  <a:pt x="6078200" y="18288"/>
                </a:cubicBezTo>
                <a:cubicBezTo>
                  <a:pt x="5835390" y="-64019"/>
                  <a:pt x="5474642" y="7637"/>
                  <a:pt x="5173705" y="18288"/>
                </a:cubicBezTo>
                <a:cubicBezTo>
                  <a:pt x="4854042" y="55800"/>
                  <a:pt x="4616514" y="22681"/>
                  <a:pt x="4269212" y="18288"/>
                </a:cubicBezTo>
                <a:cubicBezTo>
                  <a:pt x="3900990" y="71304"/>
                  <a:pt x="3623110" y="-29851"/>
                  <a:pt x="3473257" y="18288"/>
                </a:cubicBezTo>
                <a:cubicBezTo>
                  <a:pt x="3317762" y="50007"/>
                  <a:pt x="2671606" y="12430"/>
                  <a:pt x="2460224" y="18288"/>
                </a:cubicBezTo>
                <a:cubicBezTo>
                  <a:pt x="2260656" y="14707"/>
                  <a:pt x="1819630" y="47037"/>
                  <a:pt x="1555729" y="18288"/>
                </a:cubicBezTo>
                <a:cubicBezTo>
                  <a:pt x="1260966" y="45770"/>
                  <a:pt x="446802" y="-26774"/>
                  <a:pt x="0" y="18288"/>
                </a:cubicBezTo>
                <a:cubicBezTo>
                  <a:pt x="578" y="12250"/>
                  <a:pt x="1001" y="3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
        <p:nvSpPr>
          <p:cNvPr id="30" name="Content Placeholder 2">
            <a:extLst>
              <a:ext uri="{FF2B5EF4-FFF2-40B4-BE49-F238E27FC236}">
                <a16:creationId xmlns:a16="http://schemas.microsoft.com/office/drawing/2014/main" id="{B4B8CE6B-C1F1-4ED4-1B8D-2EC8A105A084}"/>
              </a:ext>
            </a:extLst>
          </p:cNvPr>
          <p:cNvSpPr>
            <a:spLocks noGrp="1"/>
          </p:cNvSpPr>
          <p:nvPr>
            <p:ph idx="1"/>
          </p:nvPr>
        </p:nvSpPr>
        <p:spPr>
          <a:xfrm>
            <a:off x="838199" y="1929384"/>
            <a:ext cx="10684765" cy="4251960"/>
          </a:xfrm>
        </p:spPr>
        <p:txBody>
          <a:bodyPr>
            <a:normAutofit/>
          </a:bodyPr>
          <a:lstStyle/>
          <a:p>
            <a:r>
              <a:rPr lang="en-US" sz="3200" dirty="0"/>
              <a:t>No workflows for administering HRA </a:t>
            </a:r>
          </a:p>
          <a:p>
            <a:pPr lvl="1"/>
            <a:r>
              <a:rPr lang="en-US" sz="2800" dirty="0">
                <a:ea typeface="Arial" panose="020B0604020202020204" pitchFamily="34" charset="0"/>
              </a:rPr>
              <a:t>No way to send forms via patient portal: “We're working on trying to have in the future, forms digitally… instead of having to…put [the HRA] in manually, which is what happens now.” (clinician, AZ)</a:t>
            </a:r>
            <a:endParaRPr lang="en-US" sz="3600" dirty="0"/>
          </a:p>
          <a:p>
            <a:pPr lvl="1"/>
            <a:r>
              <a:rPr lang="en-US" sz="2800" dirty="0"/>
              <a:t>Limited ability of patients to complete forms online</a:t>
            </a:r>
          </a:p>
          <a:p>
            <a:pPr lvl="2"/>
            <a:r>
              <a:rPr lang="en-US" sz="2400" dirty="0"/>
              <a:t>Patient language limitations</a:t>
            </a:r>
          </a:p>
          <a:p>
            <a:r>
              <a:rPr lang="en-US" sz="3200" dirty="0"/>
              <a:t>Staffing shortages</a:t>
            </a:r>
          </a:p>
          <a:p>
            <a:pPr lvl="1"/>
            <a:r>
              <a:rPr lang="en-US" sz="2800" dirty="0"/>
              <a:t>“</a:t>
            </a:r>
            <a:r>
              <a:rPr lang="en-US" dirty="0">
                <a:latin typeface="Arial" panose="020B0604020202020204" pitchFamily="34" charset="0"/>
                <a:ea typeface="Arial" panose="020B0604020202020204" pitchFamily="34" charset="0"/>
              </a:rPr>
              <a:t>Honestly, at this point in time, we're short-staffed.” (MA, OH)</a:t>
            </a:r>
            <a:endParaRPr lang="en-US" dirty="0"/>
          </a:p>
          <a:p>
            <a:r>
              <a:rPr lang="en-US" sz="3200" dirty="0"/>
              <a:t>Poor staff / medical assistant (MA) training on AWVs</a:t>
            </a:r>
          </a:p>
        </p:txBody>
      </p:sp>
    </p:spTree>
    <p:extLst>
      <p:ext uri="{BB962C8B-B14F-4D97-AF65-F5344CB8AC3E}">
        <p14:creationId xmlns:p14="http://schemas.microsoft.com/office/powerpoint/2010/main" val="952679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3200">
              <a:solidFill>
                <a:prstClr val="white"/>
              </a:solidFill>
              <a:latin typeface="Calibri" panose="020F0502020204030204"/>
            </a:endParaRPr>
          </a:p>
        </p:txBody>
      </p:sp>
      <p:sp>
        <p:nvSpPr>
          <p:cNvPr id="2" name="Title 1">
            <a:extLst>
              <a:ext uri="{FF2B5EF4-FFF2-40B4-BE49-F238E27FC236}">
                <a16:creationId xmlns:a16="http://schemas.microsoft.com/office/drawing/2014/main" id="{D48D06C6-A2E4-4896-8708-EA4735099606}"/>
              </a:ext>
            </a:extLst>
          </p:cNvPr>
          <p:cNvSpPr>
            <a:spLocks noGrp="1"/>
          </p:cNvSpPr>
          <p:nvPr>
            <p:ph type="title"/>
          </p:nvPr>
        </p:nvSpPr>
        <p:spPr>
          <a:xfrm>
            <a:off x="838200" y="365125"/>
            <a:ext cx="10515600" cy="1325564"/>
          </a:xfrm>
        </p:spPr>
        <p:txBody>
          <a:bodyPr>
            <a:normAutofit/>
          </a:bodyPr>
          <a:lstStyle/>
          <a:p>
            <a:r>
              <a:rPr lang="en-US" sz="5467" dirty="0"/>
              <a:t>Provider Barriers</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2"/>
            <a:ext cx="10853928" cy="18288"/>
          </a:xfrm>
          <a:custGeom>
            <a:avLst/>
            <a:gdLst>
              <a:gd name="connsiteX0" fmla="*/ 0 w 10853928"/>
              <a:gd name="connsiteY0" fmla="*/ 0 h 18288"/>
              <a:gd name="connsiteX1" fmla="*/ 578876 w 10853928"/>
              <a:gd name="connsiteY1" fmla="*/ 0 h 18288"/>
              <a:gd name="connsiteX2" fmla="*/ 1591909 w 10853928"/>
              <a:gd name="connsiteY2" fmla="*/ 0 h 18288"/>
              <a:gd name="connsiteX3" fmla="*/ 2170785 w 10853928"/>
              <a:gd name="connsiteY3" fmla="*/ 0 h 18288"/>
              <a:gd name="connsiteX4" fmla="*/ 2966740 w 10853928"/>
              <a:gd name="connsiteY4" fmla="*/ 0 h 18288"/>
              <a:gd name="connsiteX5" fmla="*/ 4088313 w 10853928"/>
              <a:gd name="connsiteY5" fmla="*/ 0 h 18288"/>
              <a:gd name="connsiteX6" fmla="*/ 4992806 w 10853928"/>
              <a:gd name="connsiteY6" fmla="*/ 0 h 18288"/>
              <a:gd name="connsiteX7" fmla="*/ 6005840 w 10853928"/>
              <a:gd name="connsiteY7" fmla="*/ 0 h 18288"/>
              <a:gd name="connsiteX8" fmla="*/ 6801794 w 10853928"/>
              <a:gd name="connsiteY8" fmla="*/ 0 h 18288"/>
              <a:gd name="connsiteX9" fmla="*/ 7706289 w 10853928"/>
              <a:gd name="connsiteY9" fmla="*/ 0 h 18288"/>
              <a:gd name="connsiteX10" fmla="*/ 8827861 w 10853928"/>
              <a:gd name="connsiteY10" fmla="*/ 0 h 18288"/>
              <a:gd name="connsiteX11" fmla="*/ 9515277 w 10853928"/>
              <a:gd name="connsiteY11" fmla="*/ 0 h 18288"/>
              <a:gd name="connsiteX12" fmla="*/ 10853928 w 10853928"/>
              <a:gd name="connsiteY12" fmla="*/ 0 h 18288"/>
              <a:gd name="connsiteX13" fmla="*/ 10853928 w 10853928"/>
              <a:gd name="connsiteY13" fmla="*/ 18288 h 18288"/>
              <a:gd name="connsiteX14" fmla="*/ 10057973 w 10853928"/>
              <a:gd name="connsiteY14" fmla="*/ 18288 h 18288"/>
              <a:gd name="connsiteX15" fmla="*/ 9479097 w 10853928"/>
              <a:gd name="connsiteY15" fmla="*/ 18288 h 18288"/>
              <a:gd name="connsiteX16" fmla="*/ 8574602 w 10853928"/>
              <a:gd name="connsiteY16" fmla="*/ 18288 h 18288"/>
              <a:gd name="connsiteX17" fmla="*/ 7887188 w 10853928"/>
              <a:gd name="connsiteY17" fmla="*/ 18288 h 18288"/>
              <a:gd name="connsiteX18" fmla="*/ 6982693 w 10853928"/>
              <a:gd name="connsiteY18" fmla="*/ 18288 h 18288"/>
              <a:gd name="connsiteX19" fmla="*/ 6078200 w 10853928"/>
              <a:gd name="connsiteY19" fmla="*/ 18288 h 18288"/>
              <a:gd name="connsiteX20" fmla="*/ 5173705 w 10853928"/>
              <a:gd name="connsiteY20" fmla="*/ 18288 h 18288"/>
              <a:gd name="connsiteX21" fmla="*/ 4269212 w 10853928"/>
              <a:gd name="connsiteY21" fmla="*/ 18288 h 18288"/>
              <a:gd name="connsiteX22" fmla="*/ 3473257 w 10853928"/>
              <a:gd name="connsiteY22" fmla="*/ 18288 h 18288"/>
              <a:gd name="connsiteX23" fmla="*/ 2460224 w 10853928"/>
              <a:gd name="connsiteY23" fmla="*/ 18288 h 18288"/>
              <a:gd name="connsiteX24" fmla="*/ 1555729 w 10853928"/>
              <a:gd name="connsiteY24" fmla="*/ 18288 h 18288"/>
              <a:gd name="connsiteX25" fmla="*/ 0 w 10853928"/>
              <a:gd name="connsiteY25" fmla="*/ 18288 h 18288"/>
              <a:gd name="connsiteX26" fmla="*/ 0 w 10853928"/>
              <a:gd name="connsiteY26" fmla="*/ 0 h 18288"/>
              <a:gd name="connsiteX0" fmla="*/ 0 w 10853928"/>
              <a:gd name="connsiteY0" fmla="*/ 0 h 18288"/>
              <a:gd name="connsiteX1" fmla="*/ 795954 w 10853928"/>
              <a:gd name="connsiteY1" fmla="*/ 0 h 18288"/>
              <a:gd name="connsiteX2" fmla="*/ 1374830 w 10853928"/>
              <a:gd name="connsiteY2" fmla="*/ 0 h 18288"/>
              <a:gd name="connsiteX3" fmla="*/ 2496404 w 10853928"/>
              <a:gd name="connsiteY3" fmla="*/ 0 h 18288"/>
              <a:gd name="connsiteX4" fmla="*/ 3292358 w 10853928"/>
              <a:gd name="connsiteY4" fmla="*/ 0 h 18288"/>
              <a:gd name="connsiteX5" fmla="*/ 4088313 w 10853928"/>
              <a:gd name="connsiteY5" fmla="*/ 0 h 18288"/>
              <a:gd name="connsiteX6" fmla="*/ 5209885 w 10853928"/>
              <a:gd name="connsiteY6" fmla="*/ 0 h 18288"/>
              <a:gd name="connsiteX7" fmla="*/ 5897301 w 10853928"/>
              <a:gd name="connsiteY7" fmla="*/ 0 h 18288"/>
              <a:gd name="connsiteX8" fmla="*/ 7018873 w 10853928"/>
              <a:gd name="connsiteY8" fmla="*/ 0 h 18288"/>
              <a:gd name="connsiteX9" fmla="*/ 8140446 w 10853928"/>
              <a:gd name="connsiteY9" fmla="*/ 0 h 18288"/>
              <a:gd name="connsiteX10" fmla="*/ 9044940 w 10853928"/>
              <a:gd name="connsiteY10" fmla="*/ 0 h 18288"/>
              <a:gd name="connsiteX11" fmla="*/ 10853928 w 10853928"/>
              <a:gd name="connsiteY11" fmla="*/ 0 h 18288"/>
              <a:gd name="connsiteX12" fmla="*/ 10853928 w 10853928"/>
              <a:gd name="connsiteY12" fmla="*/ 18288 h 18288"/>
              <a:gd name="connsiteX13" fmla="*/ 10275052 w 10853928"/>
              <a:gd name="connsiteY13" fmla="*/ 18288 h 18288"/>
              <a:gd name="connsiteX14" fmla="*/ 9153478 w 10853928"/>
              <a:gd name="connsiteY14" fmla="*/ 18288 h 18288"/>
              <a:gd name="connsiteX15" fmla="*/ 8466064 w 10853928"/>
              <a:gd name="connsiteY15" fmla="*/ 18288 h 18288"/>
              <a:gd name="connsiteX16" fmla="*/ 7561569 w 10853928"/>
              <a:gd name="connsiteY16" fmla="*/ 18288 h 18288"/>
              <a:gd name="connsiteX17" fmla="*/ 6439997 w 10853928"/>
              <a:gd name="connsiteY17" fmla="*/ 18288 h 18288"/>
              <a:gd name="connsiteX18" fmla="*/ 5535502 w 10853928"/>
              <a:gd name="connsiteY18" fmla="*/ 18288 h 18288"/>
              <a:gd name="connsiteX19" fmla="*/ 4956626 w 10853928"/>
              <a:gd name="connsiteY19" fmla="*/ 18288 h 18288"/>
              <a:gd name="connsiteX20" fmla="*/ 4269212 w 10853928"/>
              <a:gd name="connsiteY20" fmla="*/ 18288 h 18288"/>
              <a:gd name="connsiteX21" fmla="*/ 3147638 w 10853928"/>
              <a:gd name="connsiteY21" fmla="*/ 18288 h 18288"/>
              <a:gd name="connsiteX22" fmla="*/ 2243145 w 10853928"/>
              <a:gd name="connsiteY22" fmla="*/ 18288 h 18288"/>
              <a:gd name="connsiteX23" fmla="*/ 1555729 w 10853928"/>
              <a:gd name="connsiteY23" fmla="*/ 18288 h 18288"/>
              <a:gd name="connsiteX24" fmla="*/ 0 w 10853928"/>
              <a:gd name="connsiteY24" fmla="*/ 18288 h 18288"/>
              <a:gd name="connsiteX25" fmla="*/ 0 w 10853928"/>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53928" h="18288" fill="none" extrusionOk="0">
                <a:moveTo>
                  <a:pt x="0" y="0"/>
                </a:moveTo>
                <a:cubicBezTo>
                  <a:pt x="91120" y="-1449"/>
                  <a:pt x="399046" y="-21558"/>
                  <a:pt x="578876" y="0"/>
                </a:cubicBezTo>
                <a:cubicBezTo>
                  <a:pt x="703029" y="46358"/>
                  <a:pt x="1285087" y="54142"/>
                  <a:pt x="1591909" y="0"/>
                </a:cubicBezTo>
                <a:cubicBezTo>
                  <a:pt x="1930206" y="18013"/>
                  <a:pt x="1961461" y="12515"/>
                  <a:pt x="2170785" y="0"/>
                </a:cubicBezTo>
                <a:cubicBezTo>
                  <a:pt x="2404653" y="71"/>
                  <a:pt x="2613972" y="-31526"/>
                  <a:pt x="2966740" y="0"/>
                </a:cubicBezTo>
                <a:cubicBezTo>
                  <a:pt x="3328927" y="23478"/>
                  <a:pt x="3611470" y="12692"/>
                  <a:pt x="4088313" y="0"/>
                </a:cubicBezTo>
                <a:cubicBezTo>
                  <a:pt x="4583809" y="5999"/>
                  <a:pt x="4542506" y="37410"/>
                  <a:pt x="4992806" y="0"/>
                </a:cubicBezTo>
                <a:cubicBezTo>
                  <a:pt x="5471012" y="-7442"/>
                  <a:pt x="5653544" y="-60417"/>
                  <a:pt x="6005840" y="0"/>
                </a:cubicBezTo>
                <a:cubicBezTo>
                  <a:pt x="6315963" y="24763"/>
                  <a:pt x="6491966" y="-1208"/>
                  <a:pt x="6801794" y="0"/>
                </a:cubicBezTo>
                <a:cubicBezTo>
                  <a:pt x="7129608" y="-3212"/>
                  <a:pt x="7272430" y="26652"/>
                  <a:pt x="7706289" y="0"/>
                </a:cubicBezTo>
                <a:cubicBezTo>
                  <a:pt x="8090310" y="-9685"/>
                  <a:pt x="8361050" y="-41545"/>
                  <a:pt x="8827861" y="0"/>
                </a:cubicBezTo>
                <a:cubicBezTo>
                  <a:pt x="9290642" y="44486"/>
                  <a:pt x="9322286" y="29080"/>
                  <a:pt x="9515277" y="0"/>
                </a:cubicBezTo>
                <a:cubicBezTo>
                  <a:pt x="9735491" y="-3768"/>
                  <a:pt x="10354797" y="-26814"/>
                  <a:pt x="10853928" y="0"/>
                </a:cubicBezTo>
                <a:cubicBezTo>
                  <a:pt x="10852921" y="4128"/>
                  <a:pt x="10853941" y="12483"/>
                  <a:pt x="10853928" y="18288"/>
                </a:cubicBezTo>
                <a:cubicBezTo>
                  <a:pt x="10543560" y="-28233"/>
                  <a:pt x="10247239" y="13772"/>
                  <a:pt x="10057973" y="18288"/>
                </a:cubicBezTo>
                <a:cubicBezTo>
                  <a:pt x="9863998" y="6862"/>
                  <a:pt x="9627928" y="-10225"/>
                  <a:pt x="9479097" y="18288"/>
                </a:cubicBezTo>
                <a:cubicBezTo>
                  <a:pt x="9371779" y="9678"/>
                  <a:pt x="8808673" y="47693"/>
                  <a:pt x="8574602" y="18288"/>
                </a:cubicBezTo>
                <a:cubicBezTo>
                  <a:pt x="8387209" y="-38683"/>
                  <a:pt x="8192927" y="10608"/>
                  <a:pt x="7887188" y="18288"/>
                </a:cubicBezTo>
                <a:cubicBezTo>
                  <a:pt x="7575675" y="64113"/>
                  <a:pt x="7234248" y="14538"/>
                  <a:pt x="6982693" y="18288"/>
                </a:cubicBezTo>
                <a:cubicBezTo>
                  <a:pt x="6690876" y="-22375"/>
                  <a:pt x="6316142" y="51776"/>
                  <a:pt x="6078200" y="18288"/>
                </a:cubicBezTo>
                <a:cubicBezTo>
                  <a:pt x="5776834" y="6045"/>
                  <a:pt x="5527272" y="-29721"/>
                  <a:pt x="5173705" y="18288"/>
                </a:cubicBezTo>
                <a:cubicBezTo>
                  <a:pt x="4812900" y="28299"/>
                  <a:pt x="4630309" y="-1597"/>
                  <a:pt x="4269212" y="18288"/>
                </a:cubicBezTo>
                <a:cubicBezTo>
                  <a:pt x="3895637" y="50203"/>
                  <a:pt x="3664928" y="-8187"/>
                  <a:pt x="3473257" y="18288"/>
                </a:cubicBezTo>
                <a:cubicBezTo>
                  <a:pt x="3262061" y="42766"/>
                  <a:pt x="2643279" y="42616"/>
                  <a:pt x="2460224" y="18288"/>
                </a:cubicBezTo>
                <a:cubicBezTo>
                  <a:pt x="2207326" y="-40643"/>
                  <a:pt x="1837010" y="-1389"/>
                  <a:pt x="1555729" y="18288"/>
                </a:cubicBezTo>
                <a:cubicBezTo>
                  <a:pt x="1249398" y="34153"/>
                  <a:pt x="440131" y="48176"/>
                  <a:pt x="0" y="18288"/>
                </a:cubicBezTo>
                <a:cubicBezTo>
                  <a:pt x="-473" y="12867"/>
                  <a:pt x="664" y="4087"/>
                  <a:pt x="0" y="0"/>
                </a:cubicBezTo>
                <a:close/>
              </a:path>
              <a:path w="10853928" h="18288" stroke="0" extrusionOk="0">
                <a:moveTo>
                  <a:pt x="0" y="0"/>
                </a:moveTo>
                <a:cubicBezTo>
                  <a:pt x="123306" y="-44270"/>
                  <a:pt x="505580" y="-5785"/>
                  <a:pt x="795954" y="0"/>
                </a:cubicBezTo>
                <a:cubicBezTo>
                  <a:pt x="1086833" y="-26373"/>
                  <a:pt x="1115323" y="9680"/>
                  <a:pt x="1374830" y="0"/>
                </a:cubicBezTo>
                <a:cubicBezTo>
                  <a:pt x="1661327" y="-31063"/>
                  <a:pt x="2212585" y="-28648"/>
                  <a:pt x="2496404" y="0"/>
                </a:cubicBezTo>
                <a:cubicBezTo>
                  <a:pt x="2820479" y="36066"/>
                  <a:pt x="3022945" y="-40888"/>
                  <a:pt x="3292358" y="0"/>
                </a:cubicBezTo>
                <a:cubicBezTo>
                  <a:pt x="3589494" y="35574"/>
                  <a:pt x="3718889" y="674"/>
                  <a:pt x="4088313" y="0"/>
                </a:cubicBezTo>
                <a:cubicBezTo>
                  <a:pt x="4404558" y="-16059"/>
                  <a:pt x="4958538" y="110079"/>
                  <a:pt x="5209885" y="0"/>
                </a:cubicBezTo>
                <a:cubicBezTo>
                  <a:pt x="5500428" y="-43285"/>
                  <a:pt x="5578231" y="-13061"/>
                  <a:pt x="5897301" y="0"/>
                </a:cubicBezTo>
                <a:cubicBezTo>
                  <a:pt x="6233578" y="-11139"/>
                  <a:pt x="6766778" y="-7052"/>
                  <a:pt x="7018873" y="0"/>
                </a:cubicBezTo>
                <a:cubicBezTo>
                  <a:pt x="7363727" y="-234"/>
                  <a:pt x="7629151" y="9629"/>
                  <a:pt x="8140446" y="0"/>
                </a:cubicBezTo>
                <a:cubicBezTo>
                  <a:pt x="8690932" y="-15045"/>
                  <a:pt x="8608138" y="3185"/>
                  <a:pt x="9044940" y="0"/>
                </a:cubicBezTo>
                <a:cubicBezTo>
                  <a:pt x="9420482" y="-16476"/>
                  <a:pt x="10106372" y="8257"/>
                  <a:pt x="10853928" y="0"/>
                </a:cubicBezTo>
                <a:cubicBezTo>
                  <a:pt x="10853022" y="7273"/>
                  <a:pt x="10853377" y="12402"/>
                  <a:pt x="10853928" y="18288"/>
                </a:cubicBezTo>
                <a:cubicBezTo>
                  <a:pt x="10617025" y="7618"/>
                  <a:pt x="10512797" y="7399"/>
                  <a:pt x="10275052" y="18288"/>
                </a:cubicBezTo>
                <a:cubicBezTo>
                  <a:pt x="10102639" y="-18431"/>
                  <a:pt x="9567824" y="-38749"/>
                  <a:pt x="9153478" y="18288"/>
                </a:cubicBezTo>
                <a:cubicBezTo>
                  <a:pt x="8771931" y="23385"/>
                  <a:pt x="8700748" y="43131"/>
                  <a:pt x="8466064" y="18288"/>
                </a:cubicBezTo>
                <a:cubicBezTo>
                  <a:pt x="8277093" y="7410"/>
                  <a:pt x="7942272" y="-46092"/>
                  <a:pt x="7561569" y="18288"/>
                </a:cubicBezTo>
                <a:cubicBezTo>
                  <a:pt x="7181523" y="28936"/>
                  <a:pt x="6966083" y="89696"/>
                  <a:pt x="6439997" y="18288"/>
                </a:cubicBezTo>
                <a:cubicBezTo>
                  <a:pt x="5889512" y="-43749"/>
                  <a:pt x="5791946" y="37991"/>
                  <a:pt x="5535502" y="18288"/>
                </a:cubicBezTo>
                <a:cubicBezTo>
                  <a:pt x="5261818" y="-24141"/>
                  <a:pt x="5177991" y="43194"/>
                  <a:pt x="4956626" y="18288"/>
                </a:cubicBezTo>
                <a:cubicBezTo>
                  <a:pt x="4738777" y="3724"/>
                  <a:pt x="4607306" y="35640"/>
                  <a:pt x="4269212" y="18288"/>
                </a:cubicBezTo>
                <a:cubicBezTo>
                  <a:pt x="3966813" y="13367"/>
                  <a:pt x="3414061" y="16692"/>
                  <a:pt x="3147638" y="18288"/>
                </a:cubicBezTo>
                <a:cubicBezTo>
                  <a:pt x="2888508" y="81583"/>
                  <a:pt x="2554650" y="20801"/>
                  <a:pt x="2243145" y="18288"/>
                </a:cubicBezTo>
                <a:cubicBezTo>
                  <a:pt x="1910742" y="-7793"/>
                  <a:pt x="1760375" y="-16780"/>
                  <a:pt x="1555729" y="18288"/>
                </a:cubicBezTo>
                <a:cubicBezTo>
                  <a:pt x="1334771" y="52696"/>
                  <a:pt x="399768" y="44039"/>
                  <a:pt x="0" y="18288"/>
                </a:cubicBezTo>
                <a:cubicBezTo>
                  <a:pt x="472" y="10345"/>
                  <a:pt x="441" y="6577"/>
                  <a:pt x="0" y="0"/>
                </a:cubicBezTo>
                <a:close/>
              </a:path>
              <a:path w="10853928" h="18288" fill="none" stroke="0" extrusionOk="0">
                <a:moveTo>
                  <a:pt x="0" y="0"/>
                </a:moveTo>
                <a:cubicBezTo>
                  <a:pt x="106935" y="32"/>
                  <a:pt x="349855" y="6139"/>
                  <a:pt x="578876" y="0"/>
                </a:cubicBezTo>
                <a:cubicBezTo>
                  <a:pt x="821450" y="16632"/>
                  <a:pt x="1224887" y="-17853"/>
                  <a:pt x="1591909" y="0"/>
                </a:cubicBezTo>
                <a:cubicBezTo>
                  <a:pt x="1923201" y="21343"/>
                  <a:pt x="1961840" y="12878"/>
                  <a:pt x="2170785" y="0"/>
                </a:cubicBezTo>
                <a:cubicBezTo>
                  <a:pt x="2344844" y="-25905"/>
                  <a:pt x="2663271" y="-776"/>
                  <a:pt x="2966740" y="0"/>
                </a:cubicBezTo>
                <a:cubicBezTo>
                  <a:pt x="3360073" y="28215"/>
                  <a:pt x="3629434" y="-56959"/>
                  <a:pt x="4088313" y="0"/>
                </a:cubicBezTo>
                <a:cubicBezTo>
                  <a:pt x="4570021" y="-2620"/>
                  <a:pt x="4535665" y="38353"/>
                  <a:pt x="4992806" y="0"/>
                </a:cubicBezTo>
                <a:cubicBezTo>
                  <a:pt x="5439926" y="-79256"/>
                  <a:pt x="5659865" y="21524"/>
                  <a:pt x="6005840" y="0"/>
                </a:cubicBezTo>
                <a:cubicBezTo>
                  <a:pt x="6348513" y="29165"/>
                  <a:pt x="6500878" y="1118"/>
                  <a:pt x="6801794" y="0"/>
                </a:cubicBezTo>
                <a:cubicBezTo>
                  <a:pt x="7103720" y="647"/>
                  <a:pt x="7300108" y="51953"/>
                  <a:pt x="7706289" y="0"/>
                </a:cubicBezTo>
                <a:cubicBezTo>
                  <a:pt x="8150195" y="-12516"/>
                  <a:pt x="8364863" y="-4590"/>
                  <a:pt x="8827861" y="0"/>
                </a:cubicBezTo>
                <a:cubicBezTo>
                  <a:pt x="9297064" y="52566"/>
                  <a:pt x="9320554" y="35099"/>
                  <a:pt x="9515277" y="0"/>
                </a:cubicBezTo>
                <a:cubicBezTo>
                  <a:pt x="9779615" y="-92277"/>
                  <a:pt x="10359071" y="-135100"/>
                  <a:pt x="10853928" y="0"/>
                </a:cubicBezTo>
                <a:cubicBezTo>
                  <a:pt x="10853051" y="3877"/>
                  <a:pt x="10853361" y="12338"/>
                  <a:pt x="10853928" y="18288"/>
                </a:cubicBezTo>
                <a:cubicBezTo>
                  <a:pt x="10500305" y="-13097"/>
                  <a:pt x="10239719" y="26745"/>
                  <a:pt x="10057973" y="18288"/>
                </a:cubicBezTo>
                <a:cubicBezTo>
                  <a:pt x="9875311" y="-6631"/>
                  <a:pt x="9614647" y="3161"/>
                  <a:pt x="9479097" y="18288"/>
                </a:cubicBezTo>
                <a:cubicBezTo>
                  <a:pt x="9331887" y="45239"/>
                  <a:pt x="8771905" y="53499"/>
                  <a:pt x="8574602" y="18288"/>
                </a:cubicBezTo>
                <a:cubicBezTo>
                  <a:pt x="8380157" y="3345"/>
                  <a:pt x="8212286" y="23818"/>
                  <a:pt x="7887188" y="18288"/>
                </a:cubicBezTo>
                <a:cubicBezTo>
                  <a:pt x="7571806" y="24347"/>
                  <a:pt x="7223167" y="65784"/>
                  <a:pt x="6982693" y="18288"/>
                </a:cubicBezTo>
                <a:cubicBezTo>
                  <a:pt x="6688730" y="-21021"/>
                  <a:pt x="6321452" y="52468"/>
                  <a:pt x="6078200" y="18288"/>
                </a:cubicBezTo>
                <a:cubicBezTo>
                  <a:pt x="5835390" y="-64019"/>
                  <a:pt x="5474642" y="7637"/>
                  <a:pt x="5173705" y="18288"/>
                </a:cubicBezTo>
                <a:cubicBezTo>
                  <a:pt x="4854042" y="55800"/>
                  <a:pt x="4616514" y="22681"/>
                  <a:pt x="4269212" y="18288"/>
                </a:cubicBezTo>
                <a:cubicBezTo>
                  <a:pt x="3900990" y="71304"/>
                  <a:pt x="3623110" y="-29851"/>
                  <a:pt x="3473257" y="18288"/>
                </a:cubicBezTo>
                <a:cubicBezTo>
                  <a:pt x="3317762" y="50007"/>
                  <a:pt x="2671606" y="12430"/>
                  <a:pt x="2460224" y="18288"/>
                </a:cubicBezTo>
                <a:cubicBezTo>
                  <a:pt x="2260656" y="14707"/>
                  <a:pt x="1819630" y="47037"/>
                  <a:pt x="1555729" y="18288"/>
                </a:cubicBezTo>
                <a:cubicBezTo>
                  <a:pt x="1260966" y="45770"/>
                  <a:pt x="446802" y="-26774"/>
                  <a:pt x="0" y="18288"/>
                </a:cubicBezTo>
                <a:cubicBezTo>
                  <a:pt x="578" y="12250"/>
                  <a:pt x="1001" y="3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3200">
              <a:solidFill>
                <a:prstClr val="white"/>
              </a:solidFill>
              <a:latin typeface="Calibri" panose="020F0502020204030204"/>
            </a:endParaRPr>
          </a:p>
        </p:txBody>
      </p:sp>
      <p:sp>
        <p:nvSpPr>
          <p:cNvPr id="30" name="Content Placeholder 2">
            <a:extLst>
              <a:ext uri="{FF2B5EF4-FFF2-40B4-BE49-F238E27FC236}">
                <a16:creationId xmlns:a16="http://schemas.microsoft.com/office/drawing/2014/main" id="{B4B8CE6B-C1F1-4ED4-1B8D-2EC8A105A084}"/>
              </a:ext>
            </a:extLst>
          </p:cNvPr>
          <p:cNvSpPr>
            <a:spLocks noGrp="1"/>
          </p:cNvSpPr>
          <p:nvPr>
            <p:ph idx="1"/>
          </p:nvPr>
        </p:nvSpPr>
        <p:spPr>
          <a:xfrm>
            <a:off x="838200" y="1929384"/>
            <a:ext cx="10515600" cy="4251960"/>
          </a:xfrm>
        </p:spPr>
        <p:txBody>
          <a:bodyPr>
            <a:normAutofit/>
          </a:bodyPr>
          <a:lstStyle/>
          <a:p>
            <a:r>
              <a:rPr lang="en-US" sz="3200" dirty="0"/>
              <a:t>Poor knowledge about AWV components</a:t>
            </a:r>
          </a:p>
          <a:p>
            <a:pPr lvl="1"/>
            <a:r>
              <a:rPr lang="en-US" sz="2800" dirty="0"/>
              <a:t>Fear of being noncompliant with documentation requirements</a:t>
            </a:r>
          </a:p>
          <a:p>
            <a:pPr lvl="1"/>
            <a:r>
              <a:rPr lang="en-US" sz="2800" dirty="0"/>
              <a:t>Difficulty identifying which type of AWV patient needs</a:t>
            </a:r>
          </a:p>
          <a:p>
            <a:r>
              <a:rPr lang="en-US" sz="3200" dirty="0"/>
              <a:t>AWV is “overwhelming”</a:t>
            </a:r>
          </a:p>
          <a:p>
            <a:r>
              <a:rPr lang="en-US" sz="3200" dirty="0"/>
              <a:t>Belief that AWVs are not important</a:t>
            </a:r>
          </a:p>
          <a:p>
            <a:pPr lvl="1"/>
            <a:r>
              <a:rPr lang="en-US" sz="3200" dirty="0"/>
              <a:t>Do not believe in “well” visits</a:t>
            </a:r>
          </a:p>
          <a:p>
            <a:pPr lvl="1"/>
            <a:r>
              <a:rPr lang="en-US" sz="3200" dirty="0"/>
              <a:t>Fulfilling metrics during other visits</a:t>
            </a:r>
          </a:p>
          <a:p>
            <a:r>
              <a:rPr lang="en-US" sz="3200" dirty="0"/>
              <a:t>Access issues</a:t>
            </a:r>
          </a:p>
          <a:p>
            <a:endParaRPr lang="en-US" sz="2267" dirty="0"/>
          </a:p>
        </p:txBody>
      </p:sp>
    </p:spTree>
    <p:extLst>
      <p:ext uri="{BB962C8B-B14F-4D97-AF65-F5344CB8AC3E}">
        <p14:creationId xmlns:p14="http://schemas.microsoft.com/office/powerpoint/2010/main" val="598237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
        <p:nvSpPr>
          <p:cNvPr id="2" name="Title 1">
            <a:extLst>
              <a:ext uri="{FF2B5EF4-FFF2-40B4-BE49-F238E27FC236}">
                <a16:creationId xmlns:a16="http://schemas.microsoft.com/office/drawing/2014/main" id="{D48D06C6-A2E4-4896-8708-EA4735099606}"/>
              </a:ext>
            </a:extLst>
          </p:cNvPr>
          <p:cNvSpPr>
            <a:spLocks noGrp="1"/>
          </p:cNvSpPr>
          <p:nvPr>
            <p:ph type="title"/>
          </p:nvPr>
        </p:nvSpPr>
        <p:spPr>
          <a:xfrm>
            <a:off x="838200" y="365125"/>
            <a:ext cx="10515600" cy="1325564"/>
          </a:xfrm>
        </p:spPr>
        <p:txBody>
          <a:bodyPr>
            <a:normAutofit/>
          </a:bodyPr>
          <a:lstStyle/>
          <a:p>
            <a:r>
              <a:rPr lang="en-US" sz="5467" dirty="0"/>
              <a:t>Patient Barriers</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2"/>
            <a:ext cx="10853928" cy="18288"/>
          </a:xfrm>
          <a:custGeom>
            <a:avLst/>
            <a:gdLst>
              <a:gd name="connsiteX0" fmla="*/ 0 w 10853928"/>
              <a:gd name="connsiteY0" fmla="*/ 0 h 18288"/>
              <a:gd name="connsiteX1" fmla="*/ 578876 w 10853928"/>
              <a:gd name="connsiteY1" fmla="*/ 0 h 18288"/>
              <a:gd name="connsiteX2" fmla="*/ 1591909 w 10853928"/>
              <a:gd name="connsiteY2" fmla="*/ 0 h 18288"/>
              <a:gd name="connsiteX3" fmla="*/ 2170785 w 10853928"/>
              <a:gd name="connsiteY3" fmla="*/ 0 h 18288"/>
              <a:gd name="connsiteX4" fmla="*/ 2966740 w 10853928"/>
              <a:gd name="connsiteY4" fmla="*/ 0 h 18288"/>
              <a:gd name="connsiteX5" fmla="*/ 4088313 w 10853928"/>
              <a:gd name="connsiteY5" fmla="*/ 0 h 18288"/>
              <a:gd name="connsiteX6" fmla="*/ 4992806 w 10853928"/>
              <a:gd name="connsiteY6" fmla="*/ 0 h 18288"/>
              <a:gd name="connsiteX7" fmla="*/ 6005840 w 10853928"/>
              <a:gd name="connsiteY7" fmla="*/ 0 h 18288"/>
              <a:gd name="connsiteX8" fmla="*/ 6801794 w 10853928"/>
              <a:gd name="connsiteY8" fmla="*/ 0 h 18288"/>
              <a:gd name="connsiteX9" fmla="*/ 7706289 w 10853928"/>
              <a:gd name="connsiteY9" fmla="*/ 0 h 18288"/>
              <a:gd name="connsiteX10" fmla="*/ 8827861 w 10853928"/>
              <a:gd name="connsiteY10" fmla="*/ 0 h 18288"/>
              <a:gd name="connsiteX11" fmla="*/ 9515277 w 10853928"/>
              <a:gd name="connsiteY11" fmla="*/ 0 h 18288"/>
              <a:gd name="connsiteX12" fmla="*/ 10853928 w 10853928"/>
              <a:gd name="connsiteY12" fmla="*/ 0 h 18288"/>
              <a:gd name="connsiteX13" fmla="*/ 10853928 w 10853928"/>
              <a:gd name="connsiteY13" fmla="*/ 18288 h 18288"/>
              <a:gd name="connsiteX14" fmla="*/ 10057973 w 10853928"/>
              <a:gd name="connsiteY14" fmla="*/ 18288 h 18288"/>
              <a:gd name="connsiteX15" fmla="*/ 9479097 w 10853928"/>
              <a:gd name="connsiteY15" fmla="*/ 18288 h 18288"/>
              <a:gd name="connsiteX16" fmla="*/ 8574602 w 10853928"/>
              <a:gd name="connsiteY16" fmla="*/ 18288 h 18288"/>
              <a:gd name="connsiteX17" fmla="*/ 7887188 w 10853928"/>
              <a:gd name="connsiteY17" fmla="*/ 18288 h 18288"/>
              <a:gd name="connsiteX18" fmla="*/ 6982693 w 10853928"/>
              <a:gd name="connsiteY18" fmla="*/ 18288 h 18288"/>
              <a:gd name="connsiteX19" fmla="*/ 6078200 w 10853928"/>
              <a:gd name="connsiteY19" fmla="*/ 18288 h 18288"/>
              <a:gd name="connsiteX20" fmla="*/ 5173705 w 10853928"/>
              <a:gd name="connsiteY20" fmla="*/ 18288 h 18288"/>
              <a:gd name="connsiteX21" fmla="*/ 4269212 w 10853928"/>
              <a:gd name="connsiteY21" fmla="*/ 18288 h 18288"/>
              <a:gd name="connsiteX22" fmla="*/ 3473257 w 10853928"/>
              <a:gd name="connsiteY22" fmla="*/ 18288 h 18288"/>
              <a:gd name="connsiteX23" fmla="*/ 2460224 w 10853928"/>
              <a:gd name="connsiteY23" fmla="*/ 18288 h 18288"/>
              <a:gd name="connsiteX24" fmla="*/ 1555729 w 10853928"/>
              <a:gd name="connsiteY24" fmla="*/ 18288 h 18288"/>
              <a:gd name="connsiteX25" fmla="*/ 0 w 10853928"/>
              <a:gd name="connsiteY25" fmla="*/ 18288 h 18288"/>
              <a:gd name="connsiteX26" fmla="*/ 0 w 10853928"/>
              <a:gd name="connsiteY26" fmla="*/ 0 h 18288"/>
              <a:gd name="connsiteX0" fmla="*/ 0 w 10853928"/>
              <a:gd name="connsiteY0" fmla="*/ 0 h 18288"/>
              <a:gd name="connsiteX1" fmla="*/ 795954 w 10853928"/>
              <a:gd name="connsiteY1" fmla="*/ 0 h 18288"/>
              <a:gd name="connsiteX2" fmla="*/ 1374830 w 10853928"/>
              <a:gd name="connsiteY2" fmla="*/ 0 h 18288"/>
              <a:gd name="connsiteX3" fmla="*/ 2496404 w 10853928"/>
              <a:gd name="connsiteY3" fmla="*/ 0 h 18288"/>
              <a:gd name="connsiteX4" fmla="*/ 3292358 w 10853928"/>
              <a:gd name="connsiteY4" fmla="*/ 0 h 18288"/>
              <a:gd name="connsiteX5" fmla="*/ 4088313 w 10853928"/>
              <a:gd name="connsiteY5" fmla="*/ 0 h 18288"/>
              <a:gd name="connsiteX6" fmla="*/ 5209885 w 10853928"/>
              <a:gd name="connsiteY6" fmla="*/ 0 h 18288"/>
              <a:gd name="connsiteX7" fmla="*/ 5897301 w 10853928"/>
              <a:gd name="connsiteY7" fmla="*/ 0 h 18288"/>
              <a:gd name="connsiteX8" fmla="*/ 7018873 w 10853928"/>
              <a:gd name="connsiteY8" fmla="*/ 0 h 18288"/>
              <a:gd name="connsiteX9" fmla="*/ 8140446 w 10853928"/>
              <a:gd name="connsiteY9" fmla="*/ 0 h 18288"/>
              <a:gd name="connsiteX10" fmla="*/ 9044940 w 10853928"/>
              <a:gd name="connsiteY10" fmla="*/ 0 h 18288"/>
              <a:gd name="connsiteX11" fmla="*/ 10853928 w 10853928"/>
              <a:gd name="connsiteY11" fmla="*/ 0 h 18288"/>
              <a:gd name="connsiteX12" fmla="*/ 10853928 w 10853928"/>
              <a:gd name="connsiteY12" fmla="*/ 18288 h 18288"/>
              <a:gd name="connsiteX13" fmla="*/ 10275052 w 10853928"/>
              <a:gd name="connsiteY13" fmla="*/ 18288 h 18288"/>
              <a:gd name="connsiteX14" fmla="*/ 9153478 w 10853928"/>
              <a:gd name="connsiteY14" fmla="*/ 18288 h 18288"/>
              <a:gd name="connsiteX15" fmla="*/ 8466064 w 10853928"/>
              <a:gd name="connsiteY15" fmla="*/ 18288 h 18288"/>
              <a:gd name="connsiteX16" fmla="*/ 7561569 w 10853928"/>
              <a:gd name="connsiteY16" fmla="*/ 18288 h 18288"/>
              <a:gd name="connsiteX17" fmla="*/ 6439997 w 10853928"/>
              <a:gd name="connsiteY17" fmla="*/ 18288 h 18288"/>
              <a:gd name="connsiteX18" fmla="*/ 5535502 w 10853928"/>
              <a:gd name="connsiteY18" fmla="*/ 18288 h 18288"/>
              <a:gd name="connsiteX19" fmla="*/ 4956626 w 10853928"/>
              <a:gd name="connsiteY19" fmla="*/ 18288 h 18288"/>
              <a:gd name="connsiteX20" fmla="*/ 4269212 w 10853928"/>
              <a:gd name="connsiteY20" fmla="*/ 18288 h 18288"/>
              <a:gd name="connsiteX21" fmla="*/ 3147638 w 10853928"/>
              <a:gd name="connsiteY21" fmla="*/ 18288 h 18288"/>
              <a:gd name="connsiteX22" fmla="*/ 2243145 w 10853928"/>
              <a:gd name="connsiteY22" fmla="*/ 18288 h 18288"/>
              <a:gd name="connsiteX23" fmla="*/ 1555729 w 10853928"/>
              <a:gd name="connsiteY23" fmla="*/ 18288 h 18288"/>
              <a:gd name="connsiteX24" fmla="*/ 0 w 10853928"/>
              <a:gd name="connsiteY24" fmla="*/ 18288 h 18288"/>
              <a:gd name="connsiteX25" fmla="*/ 0 w 10853928"/>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53928" h="18288" fill="none" extrusionOk="0">
                <a:moveTo>
                  <a:pt x="0" y="0"/>
                </a:moveTo>
                <a:cubicBezTo>
                  <a:pt x="91120" y="-1449"/>
                  <a:pt x="399046" y="-21558"/>
                  <a:pt x="578876" y="0"/>
                </a:cubicBezTo>
                <a:cubicBezTo>
                  <a:pt x="703029" y="46358"/>
                  <a:pt x="1285087" y="54142"/>
                  <a:pt x="1591909" y="0"/>
                </a:cubicBezTo>
                <a:cubicBezTo>
                  <a:pt x="1930206" y="18013"/>
                  <a:pt x="1961461" y="12515"/>
                  <a:pt x="2170785" y="0"/>
                </a:cubicBezTo>
                <a:cubicBezTo>
                  <a:pt x="2404653" y="71"/>
                  <a:pt x="2613972" y="-31526"/>
                  <a:pt x="2966740" y="0"/>
                </a:cubicBezTo>
                <a:cubicBezTo>
                  <a:pt x="3328927" y="23478"/>
                  <a:pt x="3611470" y="12692"/>
                  <a:pt x="4088313" y="0"/>
                </a:cubicBezTo>
                <a:cubicBezTo>
                  <a:pt x="4583809" y="5999"/>
                  <a:pt x="4542506" y="37410"/>
                  <a:pt x="4992806" y="0"/>
                </a:cubicBezTo>
                <a:cubicBezTo>
                  <a:pt x="5471012" y="-7442"/>
                  <a:pt x="5653544" y="-60417"/>
                  <a:pt x="6005840" y="0"/>
                </a:cubicBezTo>
                <a:cubicBezTo>
                  <a:pt x="6315963" y="24763"/>
                  <a:pt x="6491966" y="-1208"/>
                  <a:pt x="6801794" y="0"/>
                </a:cubicBezTo>
                <a:cubicBezTo>
                  <a:pt x="7129608" y="-3212"/>
                  <a:pt x="7272430" y="26652"/>
                  <a:pt x="7706289" y="0"/>
                </a:cubicBezTo>
                <a:cubicBezTo>
                  <a:pt x="8090310" y="-9685"/>
                  <a:pt x="8361050" y="-41545"/>
                  <a:pt x="8827861" y="0"/>
                </a:cubicBezTo>
                <a:cubicBezTo>
                  <a:pt x="9290642" y="44486"/>
                  <a:pt x="9322286" y="29080"/>
                  <a:pt x="9515277" y="0"/>
                </a:cubicBezTo>
                <a:cubicBezTo>
                  <a:pt x="9735491" y="-3768"/>
                  <a:pt x="10354797" y="-26814"/>
                  <a:pt x="10853928" y="0"/>
                </a:cubicBezTo>
                <a:cubicBezTo>
                  <a:pt x="10852921" y="4128"/>
                  <a:pt x="10853941" y="12483"/>
                  <a:pt x="10853928" y="18288"/>
                </a:cubicBezTo>
                <a:cubicBezTo>
                  <a:pt x="10543560" y="-28233"/>
                  <a:pt x="10247239" y="13772"/>
                  <a:pt x="10057973" y="18288"/>
                </a:cubicBezTo>
                <a:cubicBezTo>
                  <a:pt x="9863998" y="6862"/>
                  <a:pt x="9627928" y="-10225"/>
                  <a:pt x="9479097" y="18288"/>
                </a:cubicBezTo>
                <a:cubicBezTo>
                  <a:pt x="9371779" y="9678"/>
                  <a:pt x="8808673" y="47693"/>
                  <a:pt x="8574602" y="18288"/>
                </a:cubicBezTo>
                <a:cubicBezTo>
                  <a:pt x="8387209" y="-38683"/>
                  <a:pt x="8192927" y="10608"/>
                  <a:pt x="7887188" y="18288"/>
                </a:cubicBezTo>
                <a:cubicBezTo>
                  <a:pt x="7575675" y="64113"/>
                  <a:pt x="7234248" y="14538"/>
                  <a:pt x="6982693" y="18288"/>
                </a:cubicBezTo>
                <a:cubicBezTo>
                  <a:pt x="6690876" y="-22375"/>
                  <a:pt x="6316142" y="51776"/>
                  <a:pt x="6078200" y="18288"/>
                </a:cubicBezTo>
                <a:cubicBezTo>
                  <a:pt x="5776834" y="6045"/>
                  <a:pt x="5527272" y="-29721"/>
                  <a:pt x="5173705" y="18288"/>
                </a:cubicBezTo>
                <a:cubicBezTo>
                  <a:pt x="4812900" y="28299"/>
                  <a:pt x="4630309" y="-1597"/>
                  <a:pt x="4269212" y="18288"/>
                </a:cubicBezTo>
                <a:cubicBezTo>
                  <a:pt x="3895637" y="50203"/>
                  <a:pt x="3664928" y="-8187"/>
                  <a:pt x="3473257" y="18288"/>
                </a:cubicBezTo>
                <a:cubicBezTo>
                  <a:pt x="3262061" y="42766"/>
                  <a:pt x="2643279" y="42616"/>
                  <a:pt x="2460224" y="18288"/>
                </a:cubicBezTo>
                <a:cubicBezTo>
                  <a:pt x="2207326" y="-40643"/>
                  <a:pt x="1837010" y="-1389"/>
                  <a:pt x="1555729" y="18288"/>
                </a:cubicBezTo>
                <a:cubicBezTo>
                  <a:pt x="1249398" y="34153"/>
                  <a:pt x="440131" y="48176"/>
                  <a:pt x="0" y="18288"/>
                </a:cubicBezTo>
                <a:cubicBezTo>
                  <a:pt x="-473" y="12867"/>
                  <a:pt x="664" y="4087"/>
                  <a:pt x="0" y="0"/>
                </a:cubicBezTo>
                <a:close/>
              </a:path>
              <a:path w="10853928" h="18288" stroke="0" extrusionOk="0">
                <a:moveTo>
                  <a:pt x="0" y="0"/>
                </a:moveTo>
                <a:cubicBezTo>
                  <a:pt x="123306" y="-44270"/>
                  <a:pt x="505580" y="-5785"/>
                  <a:pt x="795954" y="0"/>
                </a:cubicBezTo>
                <a:cubicBezTo>
                  <a:pt x="1086833" y="-26373"/>
                  <a:pt x="1115323" y="9680"/>
                  <a:pt x="1374830" y="0"/>
                </a:cubicBezTo>
                <a:cubicBezTo>
                  <a:pt x="1661327" y="-31063"/>
                  <a:pt x="2212585" y="-28648"/>
                  <a:pt x="2496404" y="0"/>
                </a:cubicBezTo>
                <a:cubicBezTo>
                  <a:pt x="2820479" y="36066"/>
                  <a:pt x="3022945" y="-40888"/>
                  <a:pt x="3292358" y="0"/>
                </a:cubicBezTo>
                <a:cubicBezTo>
                  <a:pt x="3589494" y="35574"/>
                  <a:pt x="3718889" y="674"/>
                  <a:pt x="4088313" y="0"/>
                </a:cubicBezTo>
                <a:cubicBezTo>
                  <a:pt x="4404558" y="-16059"/>
                  <a:pt x="4958538" y="110079"/>
                  <a:pt x="5209885" y="0"/>
                </a:cubicBezTo>
                <a:cubicBezTo>
                  <a:pt x="5500428" y="-43285"/>
                  <a:pt x="5578231" y="-13061"/>
                  <a:pt x="5897301" y="0"/>
                </a:cubicBezTo>
                <a:cubicBezTo>
                  <a:pt x="6233578" y="-11139"/>
                  <a:pt x="6766778" y="-7052"/>
                  <a:pt x="7018873" y="0"/>
                </a:cubicBezTo>
                <a:cubicBezTo>
                  <a:pt x="7363727" y="-234"/>
                  <a:pt x="7629151" y="9629"/>
                  <a:pt x="8140446" y="0"/>
                </a:cubicBezTo>
                <a:cubicBezTo>
                  <a:pt x="8690932" y="-15045"/>
                  <a:pt x="8608138" y="3185"/>
                  <a:pt x="9044940" y="0"/>
                </a:cubicBezTo>
                <a:cubicBezTo>
                  <a:pt x="9420482" y="-16476"/>
                  <a:pt x="10106372" y="8257"/>
                  <a:pt x="10853928" y="0"/>
                </a:cubicBezTo>
                <a:cubicBezTo>
                  <a:pt x="10853022" y="7273"/>
                  <a:pt x="10853377" y="12402"/>
                  <a:pt x="10853928" y="18288"/>
                </a:cubicBezTo>
                <a:cubicBezTo>
                  <a:pt x="10617025" y="7618"/>
                  <a:pt x="10512797" y="7399"/>
                  <a:pt x="10275052" y="18288"/>
                </a:cubicBezTo>
                <a:cubicBezTo>
                  <a:pt x="10102639" y="-18431"/>
                  <a:pt x="9567824" y="-38749"/>
                  <a:pt x="9153478" y="18288"/>
                </a:cubicBezTo>
                <a:cubicBezTo>
                  <a:pt x="8771931" y="23385"/>
                  <a:pt x="8700748" y="43131"/>
                  <a:pt x="8466064" y="18288"/>
                </a:cubicBezTo>
                <a:cubicBezTo>
                  <a:pt x="8277093" y="7410"/>
                  <a:pt x="7942272" y="-46092"/>
                  <a:pt x="7561569" y="18288"/>
                </a:cubicBezTo>
                <a:cubicBezTo>
                  <a:pt x="7181523" y="28936"/>
                  <a:pt x="6966083" y="89696"/>
                  <a:pt x="6439997" y="18288"/>
                </a:cubicBezTo>
                <a:cubicBezTo>
                  <a:pt x="5889512" y="-43749"/>
                  <a:pt x="5791946" y="37991"/>
                  <a:pt x="5535502" y="18288"/>
                </a:cubicBezTo>
                <a:cubicBezTo>
                  <a:pt x="5261818" y="-24141"/>
                  <a:pt x="5177991" y="43194"/>
                  <a:pt x="4956626" y="18288"/>
                </a:cubicBezTo>
                <a:cubicBezTo>
                  <a:pt x="4738777" y="3724"/>
                  <a:pt x="4607306" y="35640"/>
                  <a:pt x="4269212" y="18288"/>
                </a:cubicBezTo>
                <a:cubicBezTo>
                  <a:pt x="3966813" y="13367"/>
                  <a:pt x="3414061" y="16692"/>
                  <a:pt x="3147638" y="18288"/>
                </a:cubicBezTo>
                <a:cubicBezTo>
                  <a:pt x="2888508" y="81583"/>
                  <a:pt x="2554650" y="20801"/>
                  <a:pt x="2243145" y="18288"/>
                </a:cubicBezTo>
                <a:cubicBezTo>
                  <a:pt x="1910742" y="-7793"/>
                  <a:pt x="1760375" y="-16780"/>
                  <a:pt x="1555729" y="18288"/>
                </a:cubicBezTo>
                <a:cubicBezTo>
                  <a:pt x="1334771" y="52696"/>
                  <a:pt x="399768" y="44039"/>
                  <a:pt x="0" y="18288"/>
                </a:cubicBezTo>
                <a:cubicBezTo>
                  <a:pt x="472" y="10345"/>
                  <a:pt x="441" y="6577"/>
                  <a:pt x="0" y="0"/>
                </a:cubicBezTo>
                <a:close/>
              </a:path>
              <a:path w="10853928" h="18288" fill="none" stroke="0" extrusionOk="0">
                <a:moveTo>
                  <a:pt x="0" y="0"/>
                </a:moveTo>
                <a:cubicBezTo>
                  <a:pt x="106935" y="32"/>
                  <a:pt x="349855" y="6139"/>
                  <a:pt x="578876" y="0"/>
                </a:cubicBezTo>
                <a:cubicBezTo>
                  <a:pt x="821450" y="16632"/>
                  <a:pt x="1224887" y="-17853"/>
                  <a:pt x="1591909" y="0"/>
                </a:cubicBezTo>
                <a:cubicBezTo>
                  <a:pt x="1923201" y="21343"/>
                  <a:pt x="1961840" y="12878"/>
                  <a:pt x="2170785" y="0"/>
                </a:cubicBezTo>
                <a:cubicBezTo>
                  <a:pt x="2344844" y="-25905"/>
                  <a:pt x="2663271" y="-776"/>
                  <a:pt x="2966740" y="0"/>
                </a:cubicBezTo>
                <a:cubicBezTo>
                  <a:pt x="3360073" y="28215"/>
                  <a:pt x="3629434" y="-56959"/>
                  <a:pt x="4088313" y="0"/>
                </a:cubicBezTo>
                <a:cubicBezTo>
                  <a:pt x="4570021" y="-2620"/>
                  <a:pt x="4535665" y="38353"/>
                  <a:pt x="4992806" y="0"/>
                </a:cubicBezTo>
                <a:cubicBezTo>
                  <a:pt x="5439926" y="-79256"/>
                  <a:pt x="5659865" y="21524"/>
                  <a:pt x="6005840" y="0"/>
                </a:cubicBezTo>
                <a:cubicBezTo>
                  <a:pt x="6348513" y="29165"/>
                  <a:pt x="6500878" y="1118"/>
                  <a:pt x="6801794" y="0"/>
                </a:cubicBezTo>
                <a:cubicBezTo>
                  <a:pt x="7103720" y="647"/>
                  <a:pt x="7300108" y="51953"/>
                  <a:pt x="7706289" y="0"/>
                </a:cubicBezTo>
                <a:cubicBezTo>
                  <a:pt x="8150195" y="-12516"/>
                  <a:pt x="8364863" y="-4590"/>
                  <a:pt x="8827861" y="0"/>
                </a:cubicBezTo>
                <a:cubicBezTo>
                  <a:pt x="9297064" y="52566"/>
                  <a:pt x="9320554" y="35099"/>
                  <a:pt x="9515277" y="0"/>
                </a:cubicBezTo>
                <a:cubicBezTo>
                  <a:pt x="9779615" y="-92277"/>
                  <a:pt x="10359071" y="-135100"/>
                  <a:pt x="10853928" y="0"/>
                </a:cubicBezTo>
                <a:cubicBezTo>
                  <a:pt x="10853051" y="3877"/>
                  <a:pt x="10853361" y="12338"/>
                  <a:pt x="10853928" y="18288"/>
                </a:cubicBezTo>
                <a:cubicBezTo>
                  <a:pt x="10500305" y="-13097"/>
                  <a:pt x="10239719" y="26745"/>
                  <a:pt x="10057973" y="18288"/>
                </a:cubicBezTo>
                <a:cubicBezTo>
                  <a:pt x="9875311" y="-6631"/>
                  <a:pt x="9614647" y="3161"/>
                  <a:pt x="9479097" y="18288"/>
                </a:cubicBezTo>
                <a:cubicBezTo>
                  <a:pt x="9331887" y="45239"/>
                  <a:pt x="8771905" y="53499"/>
                  <a:pt x="8574602" y="18288"/>
                </a:cubicBezTo>
                <a:cubicBezTo>
                  <a:pt x="8380157" y="3345"/>
                  <a:pt x="8212286" y="23818"/>
                  <a:pt x="7887188" y="18288"/>
                </a:cubicBezTo>
                <a:cubicBezTo>
                  <a:pt x="7571806" y="24347"/>
                  <a:pt x="7223167" y="65784"/>
                  <a:pt x="6982693" y="18288"/>
                </a:cubicBezTo>
                <a:cubicBezTo>
                  <a:pt x="6688730" y="-21021"/>
                  <a:pt x="6321452" y="52468"/>
                  <a:pt x="6078200" y="18288"/>
                </a:cubicBezTo>
                <a:cubicBezTo>
                  <a:pt x="5835390" y="-64019"/>
                  <a:pt x="5474642" y="7637"/>
                  <a:pt x="5173705" y="18288"/>
                </a:cubicBezTo>
                <a:cubicBezTo>
                  <a:pt x="4854042" y="55800"/>
                  <a:pt x="4616514" y="22681"/>
                  <a:pt x="4269212" y="18288"/>
                </a:cubicBezTo>
                <a:cubicBezTo>
                  <a:pt x="3900990" y="71304"/>
                  <a:pt x="3623110" y="-29851"/>
                  <a:pt x="3473257" y="18288"/>
                </a:cubicBezTo>
                <a:cubicBezTo>
                  <a:pt x="3317762" y="50007"/>
                  <a:pt x="2671606" y="12430"/>
                  <a:pt x="2460224" y="18288"/>
                </a:cubicBezTo>
                <a:cubicBezTo>
                  <a:pt x="2260656" y="14707"/>
                  <a:pt x="1819630" y="47037"/>
                  <a:pt x="1555729" y="18288"/>
                </a:cubicBezTo>
                <a:cubicBezTo>
                  <a:pt x="1260966" y="45770"/>
                  <a:pt x="446802" y="-26774"/>
                  <a:pt x="0" y="18288"/>
                </a:cubicBezTo>
                <a:cubicBezTo>
                  <a:pt x="578" y="12250"/>
                  <a:pt x="1001" y="3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prstClr val="white"/>
              </a:solidFill>
              <a:latin typeface="Calibri" panose="020F0502020204030204"/>
            </a:endParaRPr>
          </a:p>
        </p:txBody>
      </p:sp>
      <p:sp>
        <p:nvSpPr>
          <p:cNvPr id="30" name="Content Placeholder 2">
            <a:extLst>
              <a:ext uri="{FF2B5EF4-FFF2-40B4-BE49-F238E27FC236}">
                <a16:creationId xmlns:a16="http://schemas.microsoft.com/office/drawing/2014/main" id="{B4B8CE6B-C1F1-4ED4-1B8D-2EC8A105A084}"/>
              </a:ext>
            </a:extLst>
          </p:cNvPr>
          <p:cNvSpPr>
            <a:spLocks noGrp="1"/>
          </p:cNvSpPr>
          <p:nvPr>
            <p:ph idx="1"/>
          </p:nvPr>
        </p:nvSpPr>
        <p:spPr>
          <a:xfrm>
            <a:off x="669036" y="1908032"/>
            <a:ext cx="10853928" cy="4483716"/>
          </a:xfrm>
        </p:spPr>
        <p:txBody>
          <a:bodyPr>
            <a:normAutofit fontScale="25000" lnSpcReduction="20000"/>
          </a:bodyPr>
          <a:lstStyle/>
          <a:p>
            <a:r>
              <a:rPr lang="en-US" sz="8800" dirty="0"/>
              <a:t>Lack knowledge</a:t>
            </a:r>
          </a:p>
          <a:p>
            <a:r>
              <a:rPr lang="en-US" sz="8800" dirty="0"/>
              <a:t>Priorities differ from what Medicare covers; may be unhappy if incur copayment </a:t>
            </a:r>
          </a:p>
          <a:p>
            <a:pPr marL="457200" indent="0">
              <a:buNone/>
            </a:pPr>
            <a:r>
              <a:rPr lang="en-US" sz="8800" kern="100" dirty="0">
                <a:effectLst/>
                <a:ea typeface="Arial" panose="020B0604020202020204" pitchFamily="34" charset="0"/>
                <a:cs typeface="Calibri" panose="020F0502020204030204" pitchFamily="34" charset="0"/>
              </a:rPr>
              <a:t>“[Patients are] taken aback when they find out that they go in there for a wellness visit, and it's not really a physical exam.</a:t>
            </a:r>
            <a:r>
              <a:rPr lang="en-US" sz="8800" kern="100" dirty="0">
                <a:ea typeface="Arial" panose="020B0604020202020204" pitchFamily="34" charset="0"/>
                <a:cs typeface="Times New Roman" panose="02020603050405020304" pitchFamily="18" charset="0"/>
              </a:rPr>
              <a:t>” </a:t>
            </a:r>
            <a:endParaRPr lang="en-US" sz="8800" dirty="0"/>
          </a:p>
          <a:p>
            <a:pPr marL="461963" indent="0">
              <a:buNone/>
            </a:pPr>
            <a:r>
              <a:rPr lang="en-US" sz="8800" dirty="0">
                <a:ea typeface="Arial" panose="020B0604020202020204" pitchFamily="34" charset="0"/>
              </a:rPr>
              <a:t>“I've always been used to at my annual physical, I bring up every little thing. I'm going, "Okay, look at this little spot here. I've had this problem with this, you know, wrist." And I've un-- I've come to understand in the past that those kinds of questions aren't necessarily covered under insurance coding for your physical. So I've had to learn to make a separate appointment if I need for those kinds of things, that I know those questions, um, really aren't covered anymore under a standard physical.”</a:t>
            </a:r>
            <a:endParaRPr lang="en-US" sz="8800" dirty="0"/>
          </a:p>
          <a:p>
            <a:r>
              <a:rPr lang="en-US" sz="8800" dirty="0">
                <a:cs typeface="Arial" panose="020B0604020202020204" pitchFamily="34" charset="0"/>
              </a:rPr>
              <a:t>Believe forms are cumbersome</a:t>
            </a:r>
          </a:p>
          <a:p>
            <a:pPr marL="461963" indent="0">
              <a:buNone/>
            </a:pPr>
            <a:r>
              <a:rPr lang="en-US" sz="8800" kern="100" dirty="0">
                <a:effectLst/>
                <a:ea typeface="Arial" panose="020B0604020202020204" pitchFamily="34" charset="0"/>
                <a:cs typeface="Calibri" panose="020F0502020204030204" pitchFamily="34" charset="0"/>
              </a:rPr>
              <a:t>“This is ridiculous, but just the paperwork, I'm just doing the paperwork and filling everything out. Again, I'm healthy so I don't have the issues. Just run through every checklist…and it's always just no, no, no, no, no, no.”</a:t>
            </a:r>
            <a:endParaRPr lang="en-US" sz="8800" dirty="0"/>
          </a:p>
          <a:p>
            <a:endParaRPr lang="en-US" sz="3200" dirty="0"/>
          </a:p>
          <a:p>
            <a:endParaRPr lang="en-US" sz="3200" dirty="0"/>
          </a:p>
          <a:p>
            <a:endParaRPr lang="en-US" sz="2267" dirty="0"/>
          </a:p>
        </p:txBody>
      </p:sp>
    </p:spTree>
    <p:extLst>
      <p:ext uri="{BB962C8B-B14F-4D97-AF65-F5344CB8AC3E}">
        <p14:creationId xmlns:p14="http://schemas.microsoft.com/office/powerpoint/2010/main" val="2182373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922817D-A65E-459D-90D8-552AEBAF2CAF}"/>
              </a:ext>
            </a:extLst>
          </p:cNvPr>
          <p:cNvSpPr>
            <a:spLocks noGrp="1"/>
          </p:cNvSpPr>
          <p:nvPr>
            <p:ph type="title"/>
          </p:nvPr>
        </p:nvSpPr>
        <p:spPr>
          <a:xfrm>
            <a:off x="5297762" y="329184"/>
            <a:ext cx="6251110" cy="1783080"/>
          </a:xfrm>
        </p:spPr>
        <p:txBody>
          <a:bodyPr anchor="b">
            <a:normAutofit/>
          </a:bodyPr>
          <a:lstStyle/>
          <a:p>
            <a:r>
              <a:rPr lang="en-US" sz="5400" dirty="0"/>
              <a:t>NIH R61 Overall Goal</a:t>
            </a:r>
          </a:p>
        </p:txBody>
      </p:sp>
      <p:pic>
        <p:nvPicPr>
          <p:cNvPr id="16" name="Picture 15" descr="Desk with stethoscope and computer keyboard">
            <a:extLst>
              <a:ext uri="{FF2B5EF4-FFF2-40B4-BE49-F238E27FC236}">
                <a16:creationId xmlns:a16="http://schemas.microsoft.com/office/drawing/2014/main" id="{F647CEE0-A1B7-7A8A-4E04-E601A49ED365}"/>
              </a:ext>
            </a:extLst>
          </p:cNvPr>
          <p:cNvPicPr>
            <a:picLocks noChangeAspect="1"/>
          </p:cNvPicPr>
          <p:nvPr/>
        </p:nvPicPr>
        <p:blipFill rotWithShape="1">
          <a:blip r:embed="rId3"/>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405AFA2E-E47E-4A47-BF6C-551794A486CE}"/>
              </a:ext>
            </a:extLst>
          </p:cNvPr>
          <p:cNvSpPr>
            <a:spLocks noGrp="1"/>
          </p:cNvSpPr>
          <p:nvPr>
            <p:ph idx="1"/>
          </p:nvPr>
        </p:nvSpPr>
        <p:spPr>
          <a:xfrm>
            <a:off x="5297762" y="2706624"/>
            <a:ext cx="6532288" cy="3483864"/>
          </a:xfrm>
        </p:spPr>
        <p:txBody>
          <a:bodyPr>
            <a:normAutofit/>
          </a:bodyPr>
          <a:lstStyle/>
          <a:p>
            <a:r>
              <a:rPr lang="en-US" sz="2400" dirty="0"/>
              <a:t>To help practices increase rates of AWVs, as a means to improve patient use of preventive health services</a:t>
            </a:r>
          </a:p>
          <a:p>
            <a:pPr lvl="1"/>
            <a:r>
              <a:rPr lang="en-US" sz="2400" dirty="0"/>
              <a:t>vaccinations </a:t>
            </a:r>
          </a:p>
          <a:p>
            <a:pPr lvl="1"/>
            <a:r>
              <a:rPr lang="en-US" sz="2400" dirty="0"/>
              <a:t>cancer screenings</a:t>
            </a:r>
          </a:p>
          <a:p>
            <a:pPr lvl="1"/>
            <a:r>
              <a:rPr lang="en-US" sz="2400" dirty="0"/>
              <a:t>advance care planning</a:t>
            </a:r>
          </a:p>
          <a:p>
            <a:pPr lvl="1"/>
            <a:r>
              <a:rPr lang="en-US" sz="2400" dirty="0"/>
              <a:t>depression and alcohol misuse screening</a:t>
            </a:r>
          </a:p>
          <a:p>
            <a:endParaRPr lang="en-US" sz="2200" dirty="0"/>
          </a:p>
        </p:txBody>
      </p:sp>
    </p:spTree>
    <p:extLst>
      <p:ext uri="{BB962C8B-B14F-4D97-AF65-F5344CB8AC3E}">
        <p14:creationId xmlns:p14="http://schemas.microsoft.com/office/powerpoint/2010/main" val="3361401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D9B6E2-2DB6-62C3-A396-4171C15AB031}"/>
              </a:ext>
            </a:extLst>
          </p:cNvPr>
          <p:cNvSpPr>
            <a:spLocks noGrp="1"/>
          </p:cNvSpPr>
          <p:nvPr>
            <p:ph type="title"/>
          </p:nvPr>
        </p:nvSpPr>
        <p:spPr>
          <a:xfrm>
            <a:off x="724811" y="1038679"/>
            <a:ext cx="5295015" cy="2063808"/>
          </a:xfrm>
        </p:spPr>
        <p:txBody>
          <a:bodyPr vert="horz" lIns="91440" tIns="45720" rIns="91440" bIns="45720" rtlCol="0" anchor="b">
            <a:normAutofit/>
          </a:bodyPr>
          <a:lstStyle/>
          <a:p>
            <a:r>
              <a:rPr lang="en-US" sz="5400" b="1"/>
              <a:t>Participating Sites</a:t>
            </a:r>
            <a:br>
              <a:rPr lang="en-US" sz="5400"/>
            </a:br>
            <a:endParaRPr lang="en-US" sz="5400"/>
          </a:p>
        </p:txBody>
      </p:sp>
      <p:sp>
        <p:nvSpPr>
          <p:cNvPr id="56"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BC77CBA9-96DD-70C6-7DAC-A177E0EE44EA}"/>
              </a:ext>
            </a:extLst>
          </p:cNvPr>
          <p:cNvSpPr>
            <a:spLocks noGrp="1"/>
          </p:cNvSpPr>
          <p:nvPr>
            <p:ph type="body" sz="half" idx="2"/>
          </p:nvPr>
        </p:nvSpPr>
        <p:spPr>
          <a:xfrm>
            <a:off x="612648" y="2908005"/>
            <a:ext cx="5295015" cy="3268957"/>
          </a:xfrm>
        </p:spPr>
        <p:txBody>
          <a:bodyPr vert="horz" lIns="91440" tIns="45720" rIns="91440" bIns="45720" rtlCol="0">
            <a:normAutofit/>
          </a:bodyPr>
          <a:lstStyle/>
          <a:p>
            <a:pPr indent="-228600">
              <a:buFont typeface="Arial" panose="020B0604020202020204" pitchFamily="34" charset="0"/>
              <a:buChar char="•"/>
            </a:pPr>
            <a:r>
              <a:rPr lang="en-US" sz="3200" dirty="0"/>
              <a:t>3 community-based practices</a:t>
            </a:r>
          </a:p>
          <a:p>
            <a:pPr marL="804863" lvl="1" indent="-457200">
              <a:buFont typeface="Wingdings" panose="05000000000000000000" pitchFamily="2" charset="2"/>
              <a:buChar char="Ø"/>
            </a:pPr>
            <a:r>
              <a:rPr lang="en-US" sz="3000" dirty="0"/>
              <a:t>Located in Colorado</a:t>
            </a:r>
          </a:p>
          <a:p>
            <a:pPr marL="800100" lvl="1" indent="-457200">
              <a:buFont typeface="Wingdings" panose="05000000000000000000" pitchFamily="2" charset="2"/>
              <a:buChar char="Ø"/>
            </a:pPr>
            <a:r>
              <a:rPr lang="en-US" sz="3200" dirty="0"/>
              <a:t>Belong to the same organization</a:t>
            </a:r>
          </a:p>
          <a:p>
            <a:pPr marL="800100" lvl="1" indent="-457200">
              <a:buFont typeface="Wingdings" panose="05000000000000000000" pitchFamily="2" charset="2"/>
              <a:buChar char="Ø"/>
            </a:pPr>
            <a:r>
              <a:rPr lang="en-US" sz="3200" dirty="0"/>
              <a:t>2-5 clinicians each</a:t>
            </a:r>
          </a:p>
          <a:p>
            <a:pPr marL="800100" lvl="1" indent="-457200">
              <a:buFont typeface="Wingdings" panose="05000000000000000000" pitchFamily="2" charset="2"/>
              <a:buChar char="Ø"/>
            </a:pPr>
            <a:r>
              <a:rPr lang="en-US" sz="3200" dirty="0"/>
              <a:t>At least 1 NP at each site</a:t>
            </a:r>
          </a:p>
        </p:txBody>
      </p:sp>
      <p:pic>
        <p:nvPicPr>
          <p:cNvPr id="8" name="Picture 7">
            <a:extLst>
              <a:ext uri="{FF2B5EF4-FFF2-40B4-BE49-F238E27FC236}">
                <a16:creationId xmlns:a16="http://schemas.microsoft.com/office/drawing/2014/main" id="{76AB412E-3B92-A9A8-8593-B05B533F155E}"/>
              </a:ext>
            </a:extLst>
          </p:cNvPr>
          <p:cNvPicPr>
            <a:picLocks noChangeAspect="1"/>
          </p:cNvPicPr>
          <p:nvPr/>
        </p:nvPicPr>
        <p:blipFill>
          <a:blip r:embed="rId3"/>
          <a:stretch>
            <a:fillRect/>
          </a:stretch>
        </p:blipFill>
        <p:spPr>
          <a:xfrm>
            <a:off x="6396397" y="825022"/>
            <a:ext cx="2603605" cy="1959212"/>
          </a:xfrm>
          <a:prstGeom prst="rect">
            <a:avLst/>
          </a:prstGeom>
        </p:spPr>
      </p:pic>
      <p:pic>
        <p:nvPicPr>
          <p:cNvPr id="5" name="Picture 4" descr="A building with a parking lot&#10;&#10;Description automatically generated">
            <a:extLst>
              <a:ext uri="{FF2B5EF4-FFF2-40B4-BE49-F238E27FC236}">
                <a16:creationId xmlns:a16="http://schemas.microsoft.com/office/drawing/2014/main" id="{7367C648-B2F0-FC49-FCB4-C3C12D8C9DA6}"/>
              </a:ext>
            </a:extLst>
          </p:cNvPr>
          <p:cNvPicPr>
            <a:picLocks noChangeAspect="1"/>
          </p:cNvPicPr>
          <p:nvPr/>
        </p:nvPicPr>
        <p:blipFill rotWithShape="1">
          <a:blip r:embed="rId4"/>
          <a:srcRect l="19381" r="22693" b="-1"/>
          <a:stretch/>
        </p:blipFill>
        <p:spPr>
          <a:xfrm>
            <a:off x="9224328" y="506767"/>
            <a:ext cx="2603605" cy="2595720"/>
          </a:xfrm>
          <a:prstGeom prst="rect">
            <a:avLst/>
          </a:prstGeom>
        </p:spPr>
      </p:pic>
      <p:pic>
        <p:nvPicPr>
          <p:cNvPr id="10" name="Picture 9">
            <a:extLst>
              <a:ext uri="{FF2B5EF4-FFF2-40B4-BE49-F238E27FC236}">
                <a16:creationId xmlns:a16="http://schemas.microsoft.com/office/drawing/2014/main" id="{17CB75D9-AC75-1394-814A-F9099DE3285F}"/>
              </a:ext>
            </a:extLst>
          </p:cNvPr>
          <p:cNvPicPr>
            <a:picLocks noChangeAspect="1"/>
          </p:cNvPicPr>
          <p:nvPr/>
        </p:nvPicPr>
        <p:blipFill>
          <a:blip r:embed="rId5"/>
          <a:stretch>
            <a:fillRect/>
          </a:stretch>
        </p:blipFill>
        <p:spPr>
          <a:xfrm>
            <a:off x="6622839" y="3426258"/>
            <a:ext cx="4978651" cy="2750705"/>
          </a:xfrm>
          <a:prstGeom prst="rect">
            <a:avLst/>
          </a:prstGeom>
          <a:ln>
            <a:noFill/>
          </a:ln>
        </p:spPr>
      </p:pic>
      <p:sp>
        <p:nvSpPr>
          <p:cNvPr id="13" name="Rectangle 12">
            <a:extLst>
              <a:ext uri="{FF2B5EF4-FFF2-40B4-BE49-F238E27FC236}">
                <a16:creationId xmlns:a16="http://schemas.microsoft.com/office/drawing/2014/main" id="{F1ED5F14-DE9C-FB10-AF4E-F2BD350BE1BE}"/>
              </a:ext>
            </a:extLst>
          </p:cNvPr>
          <p:cNvSpPr/>
          <p:nvPr/>
        </p:nvSpPr>
        <p:spPr>
          <a:xfrm>
            <a:off x="10210801" y="1502228"/>
            <a:ext cx="707572" cy="141515"/>
          </a:xfrm>
          <a:prstGeom prst="rect">
            <a:avLst/>
          </a:prstGeom>
          <a:solidFill>
            <a:srgbClr val="D0C4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9FC843B-12B9-79CE-7E5A-3C1A6D067B2B}"/>
              </a:ext>
            </a:extLst>
          </p:cNvPr>
          <p:cNvSpPr/>
          <p:nvPr/>
        </p:nvSpPr>
        <p:spPr>
          <a:xfrm>
            <a:off x="7478485" y="1371600"/>
            <a:ext cx="446315" cy="76200"/>
          </a:xfrm>
          <a:prstGeom prst="rect">
            <a:avLst/>
          </a:prstGeom>
          <a:solidFill>
            <a:srgbClr val="D0C4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95FB84B-F393-AD6A-CE30-550EDC5DE6BF}"/>
              </a:ext>
            </a:extLst>
          </p:cNvPr>
          <p:cNvSpPr/>
          <p:nvPr/>
        </p:nvSpPr>
        <p:spPr>
          <a:xfrm>
            <a:off x="8727584" y="4625173"/>
            <a:ext cx="496744" cy="130629"/>
          </a:xfrm>
          <a:prstGeom prst="rect">
            <a:avLst/>
          </a:prstGeom>
          <a:solidFill>
            <a:srgbClr val="846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081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E150A7-5668-9A3D-AD5F-D4F72589BCDB}"/>
              </a:ext>
            </a:extLst>
          </p:cNvPr>
          <p:cNvSpPr>
            <a:spLocks noGrp="1"/>
          </p:cNvSpPr>
          <p:nvPr>
            <p:ph type="title"/>
          </p:nvPr>
        </p:nvSpPr>
        <p:spPr>
          <a:xfrm>
            <a:off x="1030492" y="1396686"/>
            <a:ext cx="4078635" cy="4064628"/>
          </a:xfrm>
        </p:spPr>
        <p:txBody>
          <a:bodyPr>
            <a:normAutofit/>
          </a:bodyPr>
          <a:lstStyle/>
          <a:p>
            <a:r>
              <a:rPr lang="en-US" dirty="0">
                <a:solidFill>
                  <a:srgbClr val="FFFFFF"/>
                </a:solidFill>
              </a:rPr>
              <a:t>Intervention  (Tailored based on practice preferences)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6902C6-BB8F-AABB-1E39-B858A75691E5}"/>
              </a:ext>
            </a:extLst>
          </p:cNvPr>
          <p:cNvSpPr>
            <a:spLocks noGrp="1"/>
          </p:cNvSpPr>
          <p:nvPr>
            <p:ph idx="1"/>
          </p:nvPr>
        </p:nvSpPr>
        <p:spPr>
          <a:xfrm>
            <a:off x="5529986" y="1119031"/>
            <a:ext cx="5536397" cy="5029199"/>
          </a:xfrm>
        </p:spPr>
        <p:txBody>
          <a:bodyPr>
            <a:normAutofit/>
          </a:bodyPr>
          <a:lstStyle/>
          <a:p>
            <a:r>
              <a:rPr lang="en-US" dirty="0"/>
              <a:t>AWV workflows</a:t>
            </a:r>
          </a:p>
          <a:p>
            <a:r>
              <a:rPr lang="en-US" dirty="0"/>
              <a:t>Clinician/staff training</a:t>
            </a:r>
          </a:p>
          <a:p>
            <a:r>
              <a:rPr lang="en-US" dirty="0"/>
              <a:t>Templates </a:t>
            </a:r>
          </a:p>
          <a:p>
            <a:pPr lvl="1"/>
            <a:r>
              <a:rPr lang="en-US" dirty="0"/>
              <a:t>Health risk assessment</a:t>
            </a:r>
          </a:p>
          <a:p>
            <a:pPr lvl="1"/>
            <a:r>
              <a:rPr lang="en-US" dirty="0"/>
              <a:t>Documentation</a:t>
            </a:r>
          </a:p>
          <a:p>
            <a:pPr lvl="1"/>
            <a:r>
              <a:rPr lang="en-US" dirty="0"/>
              <a:t>Personalized prevention plan</a:t>
            </a:r>
          </a:p>
          <a:p>
            <a:r>
              <a:rPr lang="en-US" dirty="0"/>
              <a:t>EHR-based tools</a:t>
            </a:r>
          </a:p>
          <a:p>
            <a:pPr lvl="1"/>
            <a:r>
              <a:rPr lang="en-US" dirty="0"/>
              <a:t>Dashboard (AWV registry)</a:t>
            </a:r>
          </a:p>
          <a:p>
            <a:pPr lvl="1"/>
            <a:r>
              <a:rPr lang="en-US" dirty="0"/>
              <a:t>Reports on AWV / metric fulfillment</a:t>
            </a:r>
          </a:p>
          <a:p>
            <a:r>
              <a:rPr lang="en-US" dirty="0"/>
              <a:t>Feedback reports</a:t>
            </a:r>
          </a:p>
        </p:txBody>
      </p:sp>
    </p:spTree>
    <p:extLst>
      <p:ext uri="{BB962C8B-B14F-4D97-AF65-F5344CB8AC3E}">
        <p14:creationId xmlns:p14="http://schemas.microsoft.com/office/powerpoint/2010/main" val="1204039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8335B4DB-6024-4692-A264-73D47D8512E8}"/>
              </a:ext>
            </a:extLst>
          </p:cNvPr>
          <p:cNvGraphicFramePr>
            <a:graphicFrameLocks noGrp="1"/>
          </p:cNvGraphicFramePr>
          <p:nvPr/>
        </p:nvGraphicFramePr>
        <p:xfrm>
          <a:off x="327527" y="5237049"/>
          <a:ext cx="4675920" cy="492443"/>
        </p:xfrm>
        <a:graphic>
          <a:graphicData uri="http://schemas.openxmlformats.org/drawingml/2006/table">
            <a:tbl>
              <a:tblPr firstRow="1" bandRow="1">
                <a:tableStyleId>{5C22544A-7EE6-4342-B048-85BDC9FD1C3A}</a:tableStyleId>
              </a:tblPr>
              <a:tblGrid>
                <a:gridCol w="1558640">
                  <a:extLst>
                    <a:ext uri="{9D8B030D-6E8A-4147-A177-3AD203B41FA5}">
                      <a16:colId xmlns:a16="http://schemas.microsoft.com/office/drawing/2014/main" val="766796679"/>
                    </a:ext>
                  </a:extLst>
                </a:gridCol>
                <a:gridCol w="1558640">
                  <a:extLst>
                    <a:ext uri="{9D8B030D-6E8A-4147-A177-3AD203B41FA5}">
                      <a16:colId xmlns:a16="http://schemas.microsoft.com/office/drawing/2014/main" val="793597151"/>
                    </a:ext>
                  </a:extLst>
                </a:gridCol>
                <a:gridCol w="1558640">
                  <a:extLst>
                    <a:ext uri="{9D8B030D-6E8A-4147-A177-3AD203B41FA5}">
                      <a16:colId xmlns:a16="http://schemas.microsoft.com/office/drawing/2014/main" val="1954367240"/>
                    </a:ext>
                  </a:extLst>
                </a:gridCol>
              </a:tblGrid>
              <a:tr h="492443">
                <a:tc>
                  <a:txBody>
                    <a:bodyPr/>
                    <a:lstStyle/>
                    <a:p>
                      <a:r>
                        <a:rPr lang="en-US" sz="2000" baseline="0" dirty="0">
                          <a:solidFill>
                            <a:schemeClr val="tx1"/>
                          </a:solidFill>
                        </a:rPr>
                        <a:t>    Dec 20</a:t>
                      </a:r>
                      <a:endParaRPr lang="en-US" sz="2000" dirty="0">
                        <a:solidFill>
                          <a:schemeClr val="tx1"/>
                        </a:solidFill>
                      </a:endParaRPr>
                    </a:p>
                  </a:txBody>
                  <a:tcPr marL="121920" marR="121920" marT="60960" marB="60960">
                    <a:solidFill>
                      <a:schemeClr val="bg1"/>
                    </a:solidFill>
                  </a:tcPr>
                </a:tc>
                <a:tc>
                  <a:txBody>
                    <a:bodyPr/>
                    <a:lstStyle/>
                    <a:p>
                      <a:endParaRPr lang="en-US" sz="2000" dirty="0"/>
                    </a:p>
                  </a:txBody>
                  <a:tcPr marL="121920" marR="121920" marT="60960" marB="60960">
                    <a:solidFill>
                      <a:schemeClr val="bg1"/>
                    </a:solidFill>
                  </a:tcPr>
                </a:tc>
                <a:tc>
                  <a:txBody>
                    <a:bodyPr/>
                    <a:lstStyle/>
                    <a:p>
                      <a:r>
                        <a:rPr lang="en-US" sz="2000" dirty="0">
                          <a:solidFill>
                            <a:schemeClr val="tx1"/>
                          </a:solidFill>
                        </a:rPr>
                        <a:t>Apr-21</a:t>
                      </a:r>
                    </a:p>
                  </a:txBody>
                  <a:tcPr marL="121920" marR="121920" marT="60960" marB="60960">
                    <a:solidFill>
                      <a:schemeClr val="bg1"/>
                    </a:solidFill>
                  </a:tcPr>
                </a:tc>
                <a:extLst>
                  <a:ext uri="{0D108BD9-81ED-4DB2-BD59-A6C34878D82A}">
                    <a16:rowId xmlns:a16="http://schemas.microsoft.com/office/drawing/2014/main" val="963868857"/>
                  </a:ext>
                </a:extLst>
              </a:tr>
            </a:tbl>
          </a:graphicData>
        </a:graphic>
      </p:graphicFrame>
      <p:cxnSp>
        <p:nvCxnSpPr>
          <p:cNvPr id="8" name="Straight Connector 7">
            <a:extLst>
              <a:ext uri="{FF2B5EF4-FFF2-40B4-BE49-F238E27FC236}">
                <a16:creationId xmlns:a16="http://schemas.microsoft.com/office/drawing/2014/main" id="{82C76DB0-A29A-4126-B52F-C18DDBB1B51D}"/>
              </a:ext>
            </a:extLst>
          </p:cNvPr>
          <p:cNvCxnSpPr>
            <a:cxnSpLocks/>
          </p:cNvCxnSpPr>
          <p:nvPr/>
        </p:nvCxnSpPr>
        <p:spPr bwMode="auto">
          <a:xfrm>
            <a:off x="3766920" y="3261651"/>
            <a:ext cx="0" cy="183769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 name="Straight Connector 8">
            <a:extLst>
              <a:ext uri="{FF2B5EF4-FFF2-40B4-BE49-F238E27FC236}">
                <a16:creationId xmlns:a16="http://schemas.microsoft.com/office/drawing/2014/main" id="{18CAD746-64DB-CF42-B861-6AA5CC691ED4}"/>
              </a:ext>
            </a:extLst>
          </p:cNvPr>
          <p:cNvCxnSpPr>
            <a:cxnSpLocks/>
          </p:cNvCxnSpPr>
          <p:nvPr/>
        </p:nvCxnSpPr>
        <p:spPr bwMode="auto">
          <a:xfrm>
            <a:off x="4103517" y="2018618"/>
            <a:ext cx="0" cy="308072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0" name="Table 9">
            <a:extLst>
              <a:ext uri="{FF2B5EF4-FFF2-40B4-BE49-F238E27FC236}">
                <a16:creationId xmlns:a16="http://schemas.microsoft.com/office/drawing/2014/main" id="{D41A0CB7-3459-4D59-A019-AE73D0CCEB6C}"/>
              </a:ext>
            </a:extLst>
          </p:cNvPr>
          <p:cNvGraphicFramePr>
            <a:graphicFrameLocks noGrp="1"/>
          </p:cNvGraphicFramePr>
          <p:nvPr/>
        </p:nvGraphicFramePr>
        <p:xfrm>
          <a:off x="6480448" y="5237049"/>
          <a:ext cx="5052957" cy="513888"/>
        </p:xfrm>
        <a:graphic>
          <a:graphicData uri="http://schemas.openxmlformats.org/drawingml/2006/table">
            <a:tbl>
              <a:tblPr firstRow="1" bandRow="1">
                <a:tableStyleId>{5C22544A-7EE6-4342-B048-85BDC9FD1C3A}</a:tableStyleId>
              </a:tblPr>
              <a:tblGrid>
                <a:gridCol w="1263239">
                  <a:extLst>
                    <a:ext uri="{9D8B030D-6E8A-4147-A177-3AD203B41FA5}">
                      <a16:colId xmlns:a16="http://schemas.microsoft.com/office/drawing/2014/main" val="3504033310"/>
                    </a:ext>
                  </a:extLst>
                </a:gridCol>
                <a:gridCol w="290950">
                  <a:extLst>
                    <a:ext uri="{9D8B030D-6E8A-4147-A177-3AD203B41FA5}">
                      <a16:colId xmlns:a16="http://schemas.microsoft.com/office/drawing/2014/main" val="1247453809"/>
                    </a:ext>
                  </a:extLst>
                </a:gridCol>
                <a:gridCol w="2235529">
                  <a:extLst>
                    <a:ext uri="{9D8B030D-6E8A-4147-A177-3AD203B41FA5}">
                      <a16:colId xmlns:a16="http://schemas.microsoft.com/office/drawing/2014/main" val="166349115"/>
                    </a:ext>
                  </a:extLst>
                </a:gridCol>
                <a:gridCol w="1263239">
                  <a:extLst>
                    <a:ext uri="{9D8B030D-6E8A-4147-A177-3AD203B41FA5}">
                      <a16:colId xmlns:a16="http://schemas.microsoft.com/office/drawing/2014/main" val="2696252111"/>
                    </a:ext>
                  </a:extLst>
                </a:gridCol>
              </a:tblGrid>
              <a:tr h="513888">
                <a:tc>
                  <a:txBody>
                    <a:bodyPr/>
                    <a:lstStyle/>
                    <a:p>
                      <a:r>
                        <a:rPr lang="en-US" sz="2000" dirty="0">
                          <a:solidFill>
                            <a:schemeClr val="tx1"/>
                          </a:solidFill>
                        </a:rPr>
                        <a:t>Jun-21</a:t>
                      </a:r>
                    </a:p>
                  </a:txBody>
                  <a:tcPr marL="121920" marR="121920" marT="60960" marB="60960">
                    <a:solidFill>
                      <a:schemeClr val="bg1"/>
                    </a:solidFill>
                  </a:tcPr>
                </a:tc>
                <a:tc>
                  <a:txBody>
                    <a:bodyPr/>
                    <a:lstStyle/>
                    <a:p>
                      <a:endParaRPr lang="en-US" sz="2000" dirty="0">
                        <a:solidFill>
                          <a:schemeClr val="tx1"/>
                        </a:solidFill>
                      </a:endParaRPr>
                    </a:p>
                  </a:txBody>
                  <a:tcPr marL="121920" marR="121920" marT="60960" marB="60960">
                    <a:solidFill>
                      <a:schemeClr val="bg1"/>
                    </a:solidFill>
                  </a:tcPr>
                </a:tc>
                <a:tc>
                  <a:txBody>
                    <a:bodyPr/>
                    <a:lstStyle/>
                    <a:p>
                      <a:r>
                        <a:rPr lang="en-US" sz="2000" dirty="0">
                          <a:solidFill>
                            <a:schemeClr val="tx1"/>
                          </a:solidFill>
                        </a:rPr>
                        <a:t>      Oct-21</a:t>
                      </a:r>
                    </a:p>
                  </a:txBody>
                  <a:tcPr marL="121920" marR="121920" marT="60960" marB="60960">
                    <a:solidFill>
                      <a:schemeClr val="bg1"/>
                    </a:solidFill>
                  </a:tcPr>
                </a:tc>
                <a:tc>
                  <a:txBody>
                    <a:bodyPr/>
                    <a:lstStyle/>
                    <a:p>
                      <a:r>
                        <a:rPr lang="en-US" sz="2000" dirty="0">
                          <a:solidFill>
                            <a:schemeClr val="tx1"/>
                          </a:solidFill>
                        </a:rPr>
                        <a:t>Dec-21</a:t>
                      </a:r>
                    </a:p>
                  </a:txBody>
                  <a:tcPr marL="121920" marR="121920" marT="60960" marB="60960">
                    <a:solidFill>
                      <a:schemeClr val="bg1"/>
                    </a:solidFill>
                  </a:tcPr>
                </a:tc>
                <a:extLst>
                  <a:ext uri="{0D108BD9-81ED-4DB2-BD59-A6C34878D82A}">
                    <a16:rowId xmlns:a16="http://schemas.microsoft.com/office/drawing/2014/main" val="4285172276"/>
                  </a:ext>
                </a:extLst>
              </a:tr>
            </a:tbl>
          </a:graphicData>
        </a:graphic>
      </p:graphicFrame>
      <p:cxnSp>
        <p:nvCxnSpPr>
          <p:cNvPr id="12" name="Straight Connector 11">
            <a:extLst>
              <a:ext uri="{FF2B5EF4-FFF2-40B4-BE49-F238E27FC236}">
                <a16:creationId xmlns:a16="http://schemas.microsoft.com/office/drawing/2014/main" id="{E02623D9-CE4A-4EFA-9D9A-EB7E719C8AB0}"/>
              </a:ext>
            </a:extLst>
          </p:cNvPr>
          <p:cNvCxnSpPr>
            <a:cxnSpLocks/>
          </p:cNvCxnSpPr>
          <p:nvPr/>
        </p:nvCxnSpPr>
        <p:spPr bwMode="auto">
          <a:xfrm>
            <a:off x="6957434" y="3015282"/>
            <a:ext cx="0" cy="213819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 name="Title 1">
            <a:extLst>
              <a:ext uri="{FF2B5EF4-FFF2-40B4-BE49-F238E27FC236}">
                <a16:creationId xmlns:a16="http://schemas.microsoft.com/office/drawing/2014/main" id="{F22CC93E-557E-8648-974D-0BCA0A93BFBD}"/>
              </a:ext>
            </a:extLst>
          </p:cNvPr>
          <p:cNvSpPr txBox="1">
            <a:spLocks/>
          </p:cNvSpPr>
          <p:nvPr/>
        </p:nvSpPr>
        <p:spPr>
          <a:xfrm>
            <a:off x="838200" y="372196"/>
            <a:ext cx="10358967" cy="787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Sample Study Flow</a:t>
            </a:r>
          </a:p>
        </p:txBody>
      </p:sp>
      <p:sp>
        <p:nvSpPr>
          <p:cNvPr id="16" name="Slide Number Placeholder 3">
            <a:extLst>
              <a:ext uri="{FF2B5EF4-FFF2-40B4-BE49-F238E27FC236}">
                <a16:creationId xmlns:a16="http://schemas.microsoft.com/office/drawing/2014/main" id="{B4D2851A-8340-324A-BDE0-30D1A437BBE3}"/>
              </a:ext>
            </a:extLst>
          </p:cNvPr>
          <p:cNvSpPr>
            <a:spLocks noGrp="1"/>
          </p:cNvSpPr>
          <p:nvPr>
            <p:ph type="sldNum" sz="quarter"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73655-A7F8-4F8A-B4C2-CCB8C416ACF0}"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17" name="Content Placeholder 7">
            <a:extLst>
              <a:ext uri="{FF2B5EF4-FFF2-40B4-BE49-F238E27FC236}">
                <a16:creationId xmlns:a16="http://schemas.microsoft.com/office/drawing/2014/main" id="{E9D50716-ABFC-244A-9F42-44D888348633}"/>
              </a:ext>
            </a:extLst>
          </p:cNvPr>
          <p:cNvGraphicFramePr>
            <a:graphicFrameLocks noGrp="1"/>
          </p:cNvGraphicFramePr>
          <p:nvPr>
            <p:ph idx="1"/>
          </p:nvPr>
        </p:nvGraphicFramePr>
        <p:xfrm>
          <a:off x="337052" y="4941356"/>
          <a:ext cx="10651736" cy="496475"/>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4395ADD8-FCB6-5549-BD44-867358DBA6C1}"/>
              </a:ext>
            </a:extLst>
          </p:cNvPr>
          <p:cNvSpPr txBox="1"/>
          <p:nvPr/>
        </p:nvSpPr>
        <p:spPr>
          <a:xfrm>
            <a:off x="1562923" y="1432202"/>
            <a:ext cx="1467091" cy="1528945"/>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Meet with Practice Champion, Providers, Staff</a:t>
            </a:r>
          </a:p>
        </p:txBody>
      </p:sp>
      <p:sp>
        <p:nvSpPr>
          <p:cNvPr id="20" name="TextBox 19">
            <a:extLst>
              <a:ext uri="{FF2B5EF4-FFF2-40B4-BE49-F238E27FC236}">
                <a16:creationId xmlns:a16="http://schemas.microsoft.com/office/drawing/2014/main" id="{E758D2B9-ACFC-5947-AC00-4B4DDD0D559A}"/>
              </a:ext>
            </a:extLst>
          </p:cNvPr>
          <p:cNvSpPr txBox="1"/>
          <p:nvPr/>
        </p:nvSpPr>
        <p:spPr>
          <a:xfrm>
            <a:off x="3529996" y="1460620"/>
            <a:ext cx="1670653" cy="1241622"/>
          </a:xfrm>
          <a:prstGeom prst="rect">
            <a:avLst/>
          </a:prstGeom>
          <a:solidFill>
            <a:srgbClr val="F5F0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Provider / Staff Training Sessions and Meetings</a:t>
            </a:r>
          </a:p>
        </p:txBody>
      </p:sp>
      <p:sp>
        <p:nvSpPr>
          <p:cNvPr id="21" name="TextBox 20">
            <a:extLst>
              <a:ext uri="{FF2B5EF4-FFF2-40B4-BE49-F238E27FC236}">
                <a16:creationId xmlns:a16="http://schemas.microsoft.com/office/drawing/2014/main" id="{31CF84CE-828B-4814-9DFE-EB1DC77202E4}"/>
              </a:ext>
            </a:extLst>
          </p:cNvPr>
          <p:cNvSpPr txBox="1"/>
          <p:nvPr/>
        </p:nvSpPr>
        <p:spPr>
          <a:xfrm>
            <a:off x="3093976" y="2961147"/>
            <a:ext cx="1427600" cy="666977"/>
          </a:xfrm>
          <a:prstGeom prst="rect">
            <a:avLst/>
          </a:prstGeom>
          <a:solidFill>
            <a:srgbClr val="F5F0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Dashboard access</a:t>
            </a:r>
          </a:p>
        </p:txBody>
      </p:sp>
      <p:sp>
        <p:nvSpPr>
          <p:cNvPr id="23" name="TextBox 22">
            <a:extLst>
              <a:ext uri="{FF2B5EF4-FFF2-40B4-BE49-F238E27FC236}">
                <a16:creationId xmlns:a16="http://schemas.microsoft.com/office/drawing/2014/main" id="{E758D2B9-ACFC-5947-AC00-4B4DDD0D559A}"/>
              </a:ext>
            </a:extLst>
          </p:cNvPr>
          <p:cNvSpPr txBox="1"/>
          <p:nvPr/>
        </p:nvSpPr>
        <p:spPr>
          <a:xfrm>
            <a:off x="6279675" y="1773660"/>
            <a:ext cx="1331331" cy="1241622"/>
          </a:xfrm>
          <a:prstGeom prst="rect">
            <a:avLst/>
          </a:prstGeom>
          <a:solidFill>
            <a:srgbClr val="F5F0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Provider, Staff, Patient Interviews</a:t>
            </a:r>
          </a:p>
        </p:txBody>
      </p:sp>
      <p:sp>
        <p:nvSpPr>
          <p:cNvPr id="24" name="Rectangle 23"/>
          <p:cNvSpPr/>
          <p:nvPr/>
        </p:nvSpPr>
        <p:spPr bwMode="auto">
          <a:xfrm>
            <a:off x="4315581" y="4574932"/>
            <a:ext cx="1650819" cy="359891"/>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r"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25" name="Rectangle 24"/>
          <p:cNvSpPr/>
          <p:nvPr/>
        </p:nvSpPr>
        <p:spPr bwMode="auto">
          <a:xfrm>
            <a:off x="5566595" y="4565455"/>
            <a:ext cx="913853" cy="246532"/>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r"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28" name="TextBox 27">
            <a:extLst>
              <a:ext uri="{FF2B5EF4-FFF2-40B4-BE49-F238E27FC236}">
                <a16:creationId xmlns:a16="http://schemas.microsoft.com/office/drawing/2014/main" id="{65D695E6-0889-49B1-AB8C-3B7C0AAD796D}"/>
              </a:ext>
            </a:extLst>
          </p:cNvPr>
          <p:cNvSpPr txBox="1"/>
          <p:nvPr/>
        </p:nvSpPr>
        <p:spPr>
          <a:xfrm>
            <a:off x="3553821" y="3920105"/>
            <a:ext cx="4025547" cy="379656"/>
          </a:xfrm>
          <a:prstGeom prst="rect">
            <a:avLst/>
          </a:prstGeom>
          <a:solidFill>
            <a:srgbClr val="F5F083"/>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Check-ins with Practice Champion</a:t>
            </a:r>
          </a:p>
        </p:txBody>
      </p:sp>
      <p:sp>
        <p:nvSpPr>
          <p:cNvPr id="29" name="TextBox 28">
            <a:extLst>
              <a:ext uri="{FF2B5EF4-FFF2-40B4-BE49-F238E27FC236}">
                <a16:creationId xmlns:a16="http://schemas.microsoft.com/office/drawing/2014/main" id="{355E68E2-109F-4B44-B5E8-0596652BBFA5}"/>
              </a:ext>
            </a:extLst>
          </p:cNvPr>
          <p:cNvSpPr txBox="1"/>
          <p:nvPr/>
        </p:nvSpPr>
        <p:spPr>
          <a:xfrm>
            <a:off x="8275275" y="3669596"/>
            <a:ext cx="1148578" cy="666977"/>
          </a:xfrm>
          <a:prstGeom prst="rect">
            <a:avLst/>
          </a:prstGeom>
          <a:solidFill>
            <a:srgbClr val="F8C78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Feedback Report</a:t>
            </a:r>
          </a:p>
        </p:txBody>
      </p:sp>
      <p:cxnSp>
        <p:nvCxnSpPr>
          <p:cNvPr id="30" name="Straight Arrow Connector 29">
            <a:extLst>
              <a:ext uri="{FF2B5EF4-FFF2-40B4-BE49-F238E27FC236}">
                <a16:creationId xmlns:a16="http://schemas.microsoft.com/office/drawing/2014/main" id="{211CCCA6-6815-4B47-AEA2-215CA1EB98F2}"/>
              </a:ext>
            </a:extLst>
          </p:cNvPr>
          <p:cNvCxnSpPr>
            <a:cxnSpLocks/>
          </p:cNvCxnSpPr>
          <p:nvPr/>
        </p:nvCxnSpPr>
        <p:spPr bwMode="auto">
          <a:xfrm>
            <a:off x="753814" y="5114965"/>
            <a:ext cx="10896365" cy="38513"/>
          </a:xfrm>
          <a:prstGeom prst="straightConnector1">
            <a:avLst/>
          </a:prstGeom>
          <a:ln w="152400">
            <a:solidFill>
              <a:srgbClr val="65E90B"/>
            </a:solidFill>
            <a:headEnd type="none" w="med" len="med"/>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4"/>
          </a:lnRef>
          <a:fillRef idx="0">
            <a:schemeClr val="accent4"/>
          </a:fillRef>
          <a:effectRef idx="2">
            <a:schemeClr val="accent4"/>
          </a:effectRef>
          <a:fontRef idx="minor">
            <a:schemeClr val="tx1"/>
          </a:fontRef>
        </p:style>
      </p:cxnSp>
      <p:cxnSp>
        <p:nvCxnSpPr>
          <p:cNvPr id="31" name="Straight Connector 30"/>
          <p:cNvCxnSpPr>
            <a:cxnSpLocks/>
          </p:cNvCxnSpPr>
          <p:nvPr/>
        </p:nvCxnSpPr>
        <p:spPr bwMode="auto">
          <a:xfrm>
            <a:off x="3766920" y="5105876"/>
            <a:ext cx="3190514" cy="34173"/>
          </a:xfrm>
          <a:prstGeom prst="line">
            <a:avLst/>
          </a:prstGeom>
          <a:solidFill>
            <a:schemeClr val="accent1"/>
          </a:solidFill>
          <a:ln w="165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2" name="Elbow Connector 31"/>
          <p:cNvCxnSpPr>
            <a:cxnSpLocks/>
            <a:endCxn id="19" idx="2"/>
          </p:cNvCxnSpPr>
          <p:nvPr/>
        </p:nvCxnSpPr>
        <p:spPr bwMode="auto">
          <a:xfrm rot="16200000" flipV="1">
            <a:off x="1848122" y="3409494"/>
            <a:ext cx="2096842" cy="1200148"/>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TextBox 1">
            <a:extLst>
              <a:ext uri="{FF2B5EF4-FFF2-40B4-BE49-F238E27FC236}">
                <a16:creationId xmlns:a16="http://schemas.microsoft.com/office/drawing/2014/main" id="{A42F2A93-7F78-4316-9CBE-E67C3971770D}"/>
              </a:ext>
            </a:extLst>
          </p:cNvPr>
          <p:cNvSpPr txBox="1"/>
          <p:nvPr/>
        </p:nvSpPr>
        <p:spPr>
          <a:xfrm>
            <a:off x="4385438" y="4945011"/>
            <a:ext cx="25161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prstClr val="black"/>
                </a:solidFill>
                <a:effectLst/>
                <a:uLnTx/>
                <a:uFillTx/>
                <a:latin typeface="Arial Narrow" panose="020B0606020202030204" pitchFamily="34" charset="0"/>
                <a:ea typeface="+mn-ea"/>
                <a:cs typeface="+mn-cs"/>
              </a:rPr>
              <a:t>Toolkit Implementation</a:t>
            </a:r>
          </a:p>
        </p:txBody>
      </p:sp>
      <p:sp>
        <p:nvSpPr>
          <p:cNvPr id="33" name="TextBox 32">
            <a:extLst>
              <a:ext uri="{FF2B5EF4-FFF2-40B4-BE49-F238E27FC236}">
                <a16:creationId xmlns:a16="http://schemas.microsoft.com/office/drawing/2014/main" id="{BD6B28A2-90DA-4485-B499-3EAFB9F7AAA9}"/>
              </a:ext>
            </a:extLst>
          </p:cNvPr>
          <p:cNvSpPr txBox="1"/>
          <p:nvPr/>
        </p:nvSpPr>
        <p:spPr>
          <a:xfrm>
            <a:off x="8125763" y="4968812"/>
            <a:ext cx="22748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prstClr val="black"/>
                </a:solidFill>
                <a:effectLst/>
                <a:uLnTx/>
                <a:uFillTx/>
                <a:latin typeface="Arial Narrow" panose="020B0606020202030204" pitchFamily="34" charset="0"/>
                <a:ea typeface="+mn-ea"/>
                <a:cs typeface="+mn-cs"/>
              </a:rPr>
              <a:t>Post Implementation</a:t>
            </a:r>
          </a:p>
        </p:txBody>
      </p:sp>
      <p:sp>
        <p:nvSpPr>
          <p:cNvPr id="4" name="TextBox 3">
            <a:extLst>
              <a:ext uri="{FF2B5EF4-FFF2-40B4-BE49-F238E27FC236}">
                <a16:creationId xmlns:a16="http://schemas.microsoft.com/office/drawing/2014/main" id="{0DE1F743-B934-0204-5927-749DE74C825E}"/>
              </a:ext>
            </a:extLst>
          </p:cNvPr>
          <p:cNvSpPr txBox="1"/>
          <p:nvPr/>
        </p:nvSpPr>
        <p:spPr>
          <a:xfrm>
            <a:off x="10199126" y="3689827"/>
            <a:ext cx="1148578" cy="666977"/>
          </a:xfrm>
          <a:prstGeom prst="rect">
            <a:avLst/>
          </a:prstGeom>
          <a:solidFill>
            <a:srgbClr val="F8C78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Feedback Report</a:t>
            </a:r>
          </a:p>
        </p:txBody>
      </p:sp>
      <p:cxnSp>
        <p:nvCxnSpPr>
          <p:cNvPr id="18" name="Straight Connector 17">
            <a:extLst>
              <a:ext uri="{FF2B5EF4-FFF2-40B4-BE49-F238E27FC236}">
                <a16:creationId xmlns:a16="http://schemas.microsoft.com/office/drawing/2014/main" id="{83C38CF6-C7EC-76CC-07FF-209BA8FF0788}"/>
              </a:ext>
            </a:extLst>
          </p:cNvPr>
          <p:cNvCxnSpPr>
            <a:cxnSpLocks/>
          </p:cNvCxnSpPr>
          <p:nvPr/>
        </p:nvCxnSpPr>
        <p:spPr>
          <a:xfrm>
            <a:off x="8865269" y="4341118"/>
            <a:ext cx="0" cy="750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7DF314-9444-7901-3A1E-8FED7DA6D88D}"/>
              </a:ext>
            </a:extLst>
          </p:cNvPr>
          <p:cNvCxnSpPr/>
          <p:nvPr/>
        </p:nvCxnSpPr>
        <p:spPr>
          <a:xfrm>
            <a:off x="10788598" y="4341118"/>
            <a:ext cx="0" cy="750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0DFA7BD-08CE-8C83-D7DD-FEDBD5A3DA0B}"/>
              </a:ext>
            </a:extLst>
          </p:cNvPr>
          <p:cNvCxnSpPr>
            <a:cxnSpLocks/>
          </p:cNvCxnSpPr>
          <p:nvPr/>
        </p:nvCxnSpPr>
        <p:spPr bwMode="auto">
          <a:xfrm>
            <a:off x="753814" y="5098917"/>
            <a:ext cx="3053962" cy="13429"/>
          </a:xfrm>
          <a:prstGeom prst="line">
            <a:avLst/>
          </a:prstGeom>
          <a:solidFill>
            <a:schemeClr val="accent1"/>
          </a:solidFill>
          <a:ln w="165100"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4" name="TextBox 33">
            <a:extLst>
              <a:ext uri="{FF2B5EF4-FFF2-40B4-BE49-F238E27FC236}">
                <a16:creationId xmlns:a16="http://schemas.microsoft.com/office/drawing/2014/main" id="{C40017E5-24D2-4F36-AA63-33DADCD2C90A}"/>
              </a:ext>
            </a:extLst>
          </p:cNvPr>
          <p:cNvSpPr txBox="1"/>
          <p:nvPr/>
        </p:nvSpPr>
        <p:spPr>
          <a:xfrm>
            <a:off x="1736071" y="4893787"/>
            <a:ext cx="13654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prstClr val="black"/>
                </a:solidFill>
                <a:effectLst/>
                <a:uLnTx/>
                <a:uFillTx/>
                <a:latin typeface="Arial Narrow" panose="020B0606020202030204" pitchFamily="34" charset="0"/>
                <a:ea typeface="+mn-ea"/>
                <a:cs typeface="+mn-cs"/>
              </a:rPr>
              <a:t>Control</a:t>
            </a:r>
          </a:p>
        </p:txBody>
      </p:sp>
    </p:spTree>
    <p:extLst>
      <p:ext uri="{BB962C8B-B14F-4D97-AF65-F5344CB8AC3E}">
        <p14:creationId xmlns:p14="http://schemas.microsoft.com/office/powerpoint/2010/main" val="215775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AE8B8-2E16-EE00-6F6A-9BEDE701C6A0}"/>
              </a:ext>
            </a:extLst>
          </p:cNvPr>
          <p:cNvSpPr>
            <a:spLocks noGrp="1"/>
          </p:cNvSpPr>
          <p:nvPr>
            <p:ph type="title"/>
          </p:nvPr>
        </p:nvSpPr>
        <p:spPr>
          <a:xfrm>
            <a:off x="640079" y="325369"/>
            <a:ext cx="5279458" cy="1956841"/>
          </a:xfrm>
        </p:spPr>
        <p:txBody>
          <a:bodyPr anchor="b">
            <a:normAutofit/>
          </a:bodyPr>
          <a:lstStyle/>
          <a:p>
            <a:r>
              <a:rPr lang="en-US" sz="3400" dirty="0"/>
              <a:t>United States Preventive Services Task Force (USPSTF) Recommendation Grading</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stethoscope and computer keyboard">
            <a:extLst>
              <a:ext uri="{FF2B5EF4-FFF2-40B4-BE49-F238E27FC236}">
                <a16:creationId xmlns:a16="http://schemas.microsoft.com/office/drawing/2014/main" id="{821FCFD5-C747-FB8E-42A5-49CEA86C1D2A}"/>
              </a:ext>
            </a:extLst>
          </p:cNvPr>
          <p:cNvPicPr>
            <a:picLocks noChangeAspect="1"/>
          </p:cNvPicPr>
          <p:nvPr/>
        </p:nvPicPr>
        <p:blipFill rotWithShape="1">
          <a:blip r:embed="rId3"/>
          <a:srcRect l="33048" r="-1" b="-1"/>
          <a:stretch/>
        </p:blipFill>
        <p:spPr>
          <a:xfrm>
            <a:off x="5313225" y="-18278"/>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Content Placeholder 2">
            <a:extLst>
              <a:ext uri="{FF2B5EF4-FFF2-40B4-BE49-F238E27FC236}">
                <a16:creationId xmlns:a16="http://schemas.microsoft.com/office/drawing/2014/main" id="{E3187BB7-3383-8838-6561-A2B9B382896D}"/>
              </a:ext>
            </a:extLst>
          </p:cNvPr>
          <p:cNvSpPr>
            <a:spLocks noGrp="1"/>
          </p:cNvSpPr>
          <p:nvPr>
            <p:ph idx="1"/>
          </p:nvPr>
        </p:nvSpPr>
        <p:spPr>
          <a:xfrm>
            <a:off x="226193" y="2739095"/>
            <a:ext cx="8070784" cy="3915813"/>
          </a:xfrm>
        </p:spPr>
        <p:txBody>
          <a:bodyPr>
            <a:normAutofit lnSpcReduction="10000"/>
          </a:bodyPr>
          <a:lstStyle/>
          <a:p>
            <a:pPr marL="457200" lvl="1" indent="0">
              <a:buNone/>
            </a:pPr>
            <a:r>
              <a:rPr lang="en-US" sz="2200" dirty="0"/>
              <a:t>A: </a:t>
            </a:r>
            <a:r>
              <a:rPr lang="en-US" sz="1600" b="0" i="0" dirty="0">
                <a:solidFill>
                  <a:srgbClr val="333333"/>
                </a:solidFill>
                <a:effectLst/>
                <a:latin typeface="Montserrat" panose="00000500000000000000" pitchFamily="2" charset="0"/>
              </a:rPr>
              <a:t>The USPSTF recommends the service. There is high certainty that the net benefit is substantial.</a:t>
            </a:r>
            <a:endParaRPr lang="en-US" sz="2200" dirty="0"/>
          </a:p>
          <a:p>
            <a:pPr marL="457200" lvl="1" indent="0">
              <a:buNone/>
            </a:pPr>
            <a:r>
              <a:rPr lang="en-US" sz="2200" dirty="0"/>
              <a:t>B: </a:t>
            </a:r>
            <a:r>
              <a:rPr lang="en-US" sz="1600" b="0" i="0" dirty="0">
                <a:solidFill>
                  <a:srgbClr val="333333"/>
                </a:solidFill>
                <a:effectLst/>
                <a:latin typeface="Montserrat" panose="00000500000000000000" pitchFamily="2" charset="0"/>
              </a:rPr>
              <a:t>The USPSTF recommends the service. There is high certainty that the net benefit is moderate or there is moderate certainty that the net benefit is moderate to substantial.</a:t>
            </a:r>
            <a:endParaRPr lang="en-US" sz="2200" dirty="0"/>
          </a:p>
          <a:p>
            <a:pPr marL="457200" lvl="1" indent="0">
              <a:buNone/>
            </a:pPr>
            <a:r>
              <a:rPr lang="en-US" sz="2200" dirty="0"/>
              <a:t>C: </a:t>
            </a:r>
            <a:r>
              <a:rPr lang="en-US" sz="1600" b="0" i="0" dirty="0">
                <a:solidFill>
                  <a:srgbClr val="333333"/>
                </a:solidFill>
                <a:effectLst/>
                <a:latin typeface="Montserrat" panose="00000500000000000000" pitchFamily="2" charset="0"/>
              </a:rPr>
              <a:t>The USPSTF recommends selectively offering or providing this service to individual patients based on professional judgment and patient preferences. There is at least moderate certainty that the net benefit is small.</a:t>
            </a:r>
            <a:endParaRPr lang="en-US" sz="2200" dirty="0"/>
          </a:p>
          <a:p>
            <a:pPr marL="457200" lvl="1" indent="0">
              <a:buNone/>
            </a:pPr>
            <a:r>
              <a:rPr lang="en-US" sz="2200" dirty="0"/>
              <a:t>D: </a:t>
            </a:r>
            <a:r>
              <a:rPr lang="en-US" sz="1600" b="0" i="0" dirty="0">
                <a:solidFill>
                  <a:srgbClr val="333333"/>
                </a:solidFill>
                <a:effectLst/>
                <a:latin typeface="Montserrat" panose="00000500000000000000" pitchFamily="2" charset="0"/>
              </a:rPr>
              <a:t>The USPSTF recommends against the service. There is moderate or high certainty that the service has no net benefit or that the harms outweigh the benefits.</a:t>
            </a:r>
            <a:endParaRPr lang="en-US" sz="2200" dirty="0"/>
          </a:p>
          <a:p>
            <a:pPr marL="457200" lvl="1" indent="0">
              <a:buNone/>
            </a:pPr>
            <a:r>
              <a:rPr lang="en-US" sz="2200" dirty="0"/>
              <a:t>I: </a:t>
            </a:r>
            <a:r>
              <a:rPr lang="en-US" sz="1600" b="0" i="0" dirty="0">
                <a:solidFill>
                  <a:srgbClr val="333333"/>
                </a:solidFill>
                <a:effectLst/>
                <a:latin typeface="Montserrat" panose="00000500000000000000" pitchFamily="2" charset="0"/>
              </a:rPr>
              <a:t>The USPSTF concludes that the current evidence is insufficient to assess the balance of benefits and harms of the service. Evidence is lacking, of poor quality, or conflicting, and the balance of benefits and harms cannot be determined.</a:t>
            </a:r>
            <a:endParaRPr lang="en-US" sz="2200" dirty="0"/>
          </a:p>
        </p:txBody>
      </p:sp>
    </p:spTree>
    <p:extLst>
      <p:ext uri="{BB962C8B-B14F-4D97-AF65-F5344CB8AC3E}">
        <p14:creationId xmlns:p14="http://schemas.microsoft.com/office/powerpoint/2010/main" val="484127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13EDE4-CAD8-D063-67F9-217C9EA5685F}"/>
              </a:ext>
            </a:extLst>
          </p:cNvPr>
          <p:cNvSpPr>
            <a:spLocks noGrp="1"/>
          </p:cNvSpPr>
          <p:nvPr>
            <p:ph type="title"/>
          </p:nvPr>
        </p:nvSpPr>
        <p:spPr>
          <a:xfrm>
            <a:off x="838200" y="365125"/>
            <a:ext cx="10515600" cy="1325563"/>
          </a:xfrm>
        </p:spPr>
        <p:txBody>
          <a:bodyPr>
            <a:normAutofit fontScale="90000"/>
          </a:bodyPr>
          <a:lstStyle/>
          <a:p>
            <a:r>
              <a:rPr lang="en-US" sz="5400" dirty="0"/>
              <a:t>Qualitative Findings – Patient Interviews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B945DBC-44C4-9937-8542-A3D3CE75569C}"/>
              </a:ext>
            </a:extLst>
          </p:cNvPr>
          <p:cNvSpPr>
            <a:spLocks noGrp="1"/>
          </p:cNvSpPr>
          <p:nvPr>
            <p:ph idx="1"/>
          </p:nvPr>
        </p:nvSpPr>
        <p:spPr>
          <a:xfrm>
            <a:off x="838200" y="1929384"/>
            <a:ext cx="10515600" cy="4251960"/>
          </a:xfrm>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Patients grateful that the practices implemented initiatives to improve patient wellness</a:t>
            </a:r>
          </a:p>
          <a:p>
            <a:pPr lvl="1"/>
            <a:r>
              <a:rPr lang="en-US" dirty="0">
                <a:latin typeface="Calibri" panose="020F0502020204030204" pitchFamily="34" charset="0"/>
                <a:ea typeface="Calibri" panose="020F0502020204030204" pitchFamily="34" charset="0"/>
                <a:cs typeface="Times New Roman" panose="02020603050405020304" pitchFamily="18" charset="0"/>
              </a:rPr>
              <a:t>“Adds to the humanity of the visit”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Several patients were unaware that they received an AWV until Medicare sent them information about their completed visit *</a:t>
            </a:r>
          </a:p>
          <a:p>
            <a:r>
              <a:rPr lang="en-US" dirty="0">
                <a:effectLst/>
                <a:latin typeface="Calibri" panose="020F0502020204030204" pitchFamily="34" charset="0"/>
                <a:ea typeface="Calibri" panose="020F0502020204030204" pitchFamily="34" charset="0"/>
                <a:cs typeface="Times New Roman" panose="02020603050405020304" pitchFamily="18" charset="0"/>
              </a:rPr>
              <a:t>Some patients who had an ‘impromptu’ AWV appreciated the practice’s efforts to save them a trip back to the office</a:t>
            </a:r>
          </a:p>
          <a:p>
            <a:r>
              <a:rPr lang="en-US" dirty="0">
                <a:effectLst/>
                <a:latin typeface="Calibri" panose="020F0502020204030204" pitchFamily="34" charset="0"/>
                <a:ea typeface="Calibri" panose="020F0502020204030204" pitchFamily="34" charset="0"/>
                <a:cs typeface="Times New Roman" panose="02020603050405020304" pitchFamily="18" charset="0"/>
              </a:rPr>
              <a:t>Patients appreciated talking about advance care planning</a:t>
            </a:r>
          </a:p>
          <a:p>
            <a:endParaRPr lang="en-US" sz="2200" dirty="0"/>
          </a:p>
        </p:txBody>
      </p:sp>
      <p:sp>
        <p:nvSpPr>
          <p:cNvPr id="5" name="TextBox 4">
            <a:extLst>
              <a:ext uri="{FF2B5EF4-FFF2-40B4-BE49-F238E27FC236}">
                <a16:creationId xmlns:a16="http://schemas.microsoft.com/office/drawing/2014/main" id="{60D74CCB-3A0D-33D1-4F06-DAF893B2FFA1}"/>
              </a:ext>
            </a:extLst>
          </p:cNvPr>
          <p:cNvSpPr txBox="1"/>
          <p:nvPr/>
        </p:nvSpPr>
        <p:spPr>
          <a:xfrm>
            <a:off x="762000" y="6005365"/>
            <a:ext cx="65423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Tarn et al, Ann Intern Med,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301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E541BF-1810-E826-1E1A-FB5EA5A553AC}"/>
              </a:ext>
            </a:extLst>
          </p:cNvPr>
          <p:cNvSpPr>
            <a:spLocks noGrp="1"/>
          </p:cNvSpPr>
          <p:nvPr>
            <p:ph type="title"/>
          </p:nvPr>
        </p:nvSpPr>
        <p:spPr>
          <a:xfrm>
            <a:off x="838200" y="459863"/>
            <a:ext cx="10515600" cy="1004594"/>
          </a:xfrm>
        </p:spPr>
        <p:txBody>
          <a:bodyPr>
            <a:normAutofit/>
          </a:bodyPr>
          <a:lstStyle/>
          <a:p>
            <a:pPr algn="ctr"/>
            <a:r>
              <a:rPr lang="en-US" b="1" dirty="0">
                <a:solidFill>
                  <a:srgbClr val="FFFFFF"/>
                </a:solidFill>
              </a:rPr>
              <a:t>Results</a:t>
            </a:r>
          </a:p>
        </p:txBody>
      </p:sp>
      <p:sp>
        <p:nvSpPr>
          <p:cNvPr id="16" name="Rectangle: Rounded Corners 15">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4BD188C5-44BB-AFED-AEC5-B72D2636D0F9}"/>
              </a:ext>
            </a:extLst>
          </p:cNvPr>
          <p:cNvGraphicFramePr>
            <a:graphicFrameLocks noGrp="1"/>
          </p:cNvGraphicFramePr>
          <p:nvPr>
            <p:ph idx="1"/>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58100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96C83-A1E8-8816-9C4B-724410C1B4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943" y="471487"/>
            <a:ext cx="10439400" cy="5872163"/>
          </a:xfrm>
          <a:prstGeom prst="rect">
            <a:avLst/>
          </a:prstGeom>
        </p:spPr>
      </p:pic>
      <p:sp>
        <p:nvSpPr>
          <p:cNvPr id="2" name="Title 1">
            <a:extLst>
              <a:ext uri="{FF2B5EF4-FFF2-40B4-BE49-F238E27FC236}">
                <a16:creationId xmlns:a16="http://schemas.microsoft.com/office/drawing/2014/main" id="{036D12A7-EE52-985A-6511-250DB225CC3C}"/>
              </a:ext>
            </a:extLst>
          </p:cNvPr>
          <p:cNvSpPr>
            <a:spLocks noGrp="1"/>
          </p:cNvSpPr>
          <p:nvPr>
            <p:ph type="title"/>
          </p:nvPr>
        </p:nvSpPr>
        <p:spPr>
          <a:xfrm>
            <a:off x="876300" y="386896"/>
            <a:ext cx="10439400" cy="788761"/>
          </a:xfrm>
        </p:spPr>
        <p:txBody>
          <a:bodyPr>
            <a:normAutofit fontScale="90000"/>
          </a:bodyPr>
          <a:lstStyle/>
          <a:p>
            <a:r>
              <a:rPr lang="en-US" sz="2800" b="1" i="0" u="none" strike="noStrike" baseline="0" dirty="0">
                <a:latin typeface="+mn-lt"/>
              </a:rPr>
              <a:t>Effect of Intervention on Rates of AWVs, Overall and by Practice Site *</a:t>
            </a:r>
            <a:endParaRPr lang="en-US" sz="2800" b="1" dirty="0">
              <a:latin typeface="+mn-lt"/>
            </a:endParaRPr>
          </a:p>
        </p:txBody>
      </p:sp>
      <p:sp>
        <p:nvSpPr>
          <p:cNvPr id="3" name="TextBox 2">
            <a:extLst>
              <a:ext uri="{FF2B5EF4-FFF2-40B4-BE49-F238E27FC236}">
                <a16:creationId xmlns:a16="http://schemas.microsoft.com/office/drawing/2014/main" id="{36B7F178-FFB1-D45F-672E-54AEBE3B674F}"/>
              </a:ext>
            </a:extLst>
          </p:cNvPr>
          <p:cNvSpPr txBox="1"/>
          <p:nvPr/>
        </p:nvSpPr>
        <p:spPr>
          <a:xfrm>
            <a:off x="751114" y="6211669"/>
            <a:ext cx="65423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Tarn et al, J Am Board Fam Med,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702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4B8674-1D13-61C8-CD0A-0EAE28AB175F}"/>
              </a:ext>
            </a:extLst>
          </p:cNvPr>
          <p:cNvSpPr>
            <a:spLocks noGrp="1"/>
          </p:cNvSpPr>
          <p:nvPr>
            <p:ph type="title"/>
          </p:nvPr>
        </p:nvSpPr>
        <p:spPr>
          <a:xfrm>
            <a:off x="838200" y="365125"/>
            <a:ext cx="10515600" cy="1325563"/>
          </a:xfrm>
        </p:spPr>
        <p:txBody>
          <a:bodyPr>
            <a:normAutofit/>
          </a:bodyPr>
          <a:lstStyle/>
          <a:p>
            <a:r>
              <a:rPr lang="en-US" sz="5400"/>
              <a:t>Effect of Intervention on Vaccinations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F03C41FC-B219-4DED-A5BE-BE70CA1011A0}"/>
              </a:ext>
            </a:extLst>
          </p:cNvPr>
          <p:cNvGraphicFramePr>
            <a:graphicFrameLocks noGrp="1"/>
          </p:cNvGraphicFramePr>
          <p:nvPr>
            <p:ph idx="1"/>
          </p:nvPr>
        </p:nvGraphicFramePr>
        <p:xfrm>
          <a:off x="942975" y="2228087"/>
          <a:ext cx="10249239" cy="4251377"/>
        </p:xfrm>
        <a:graphic>
          <a:graphicData uri="http://schemas.openxmlformats.org/drawingml/2006/table">
            <a:tbl>
              <a:tblPr firstRow="1" firstCol="1" bandRow="1"/>
              <a:tblGrid>
                <a:gridCol w="2555178">
                  <a:extLst>
                    <a:ext uri="{9D8B030D-6E8A-4147-A177-3AD203B41FA5}">
                      <a16:colId xmlns:a16="http://schemas.microsoft.com/office/drawing/2014/main" val="2953551543"/>
                    </a:ext>
                  </a:extLst>
                </a:gridCol>
                <a:gridCol w="1461121">
                  <a:extLst>
                    <a:ext uri="{9D8B030D-6E8A-4147-A177-3AD203B41FA5}">
                      <a16:colId xmlns:a16="http://schemas.microsoft.com/office/drawing/2014/main" val="2198880014"/>
                    </a:ext>
                  </a:extLst>
                </a:gridCol>
                <a:gridCol w="1536185">
                  <a:extLst>
                    <a:ext uri="{9D8B030D-6E8A-4147-A177-3AD203B41FA5}">
                      <a16:colId xmlns:a16="http://schemas.microsoft.com/office/drawing/2014/main" val="3725138845"/>
                    </a:ext>
                  </a:extLst>
                </a:gridCol>
                <a:gridCol w="1461121">
                  <a:extLst>
                    <a:ext uri="{9D8B030D-6E8A-4147-A177-3AD203B41FA5}">
                      <a16:colId xmlns:a16="http://schemas.microsoft.com/office/drawing/2014/main" val="1058130569"/>
                    </a:ext>
                  </a:extLst>
                </a:gridCol>
                <a:gridCol w="1536185">
                  <a:extLst>
                    <a:ext uri="{9D8B030D-6E8A-4147-A177-3AD203B41FA5}">
                      <a16:colId xmlns:a16="http://schemas.microsoft.com/office/drawing/2014/main" val="4173307877"/>
                    </a:ext>
                  </a:extLst>
                </a:gridCol>
                <a:gridCol w="1699449">
                  <a:extLst>
                    <a:ext uri="{9D8B030D-6E8A-4147-A177-3AD203B41FA5}">
                      <a16:colId xmlns:a16="http://schemas.microsoft.com/office/drawing/2014/main" val="2658852548"/>
                    </a:ext>
                  </a:extLst>
                </a:gridCol>
              </a:tblGrid>
              <a:tr h="715650">
                <a:tc rowSpan="2">
                  <a:txBody>
                    <a:bodyPr/>
                    <a:lstStyle/>
                    <a:p>
                      <a:pPr marL="0" marR="0" algn="ctr">
                        <a:lnSpc>
                          <a:spcPct val="107000"/>
                        </a:lnSpc>
                        <a:spcBef>
                          <a:spcPts val="300"/>
                        </a:spcBef>
                        <a:spcAft>
                          <a:spcPts val="300"/>
                        </a:spcAft>
                      </a:pPr>
                      <a:r>
                        <a:rPr lang="en-US" sz="2100" b="1" dirty="0">
                          <a:effectLst/>
                          <a:latin typeface="Arial" panose="020B0604020202020204" pitchFamily="34" charset="0"/>
                          <a:ea typeface="DengXian" panose="020B0503020204020204" pitchFamily="2" charset="-122"/>
                          <a:cs typeface="Times New Roman" panose="02020603050405020304" pitchFamily="18" charset="0"/>
                        </a:rPr>
                        <a:t>Vaccination</a:t>
                      </a:r>
                      <a:endParaRPr lang="en-US" sz="2800" dirty="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300"/>
                        </a:spcBef>
                        <a:spcAft>
                          <a:spcPts val="300"/>
                        </a:spcAft>
                      </a:pPr>
                      <a:r>
                        <a:rPr lang="en-US" sz="2100" b="1">
                          <a:effectLst/>
                          <a:latin typeface="Arial" panose="020B0604020202020204" pitchFamily="34" charset="0"/>
                          <a:ea typeface="DengXian" panose="020B0503020204020204" pitchFamily="2" charset="-122"/>
                          <a:cs typeface="Times New Roman" panose="02020603050405020304" pitchFamily="18" charset="0"/>
                        </a:rPr>
                        <a:t>Baseline</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300"/>
                        </a:spcBef>
                        <a:spcAft>
                          <a:spcPts val="300"/>
                        </a:spcAft>
                      </a:pPr>
                      <a:r>
                        <a:rPr lang="en-US" sz="2100" b="1">
                          <a:effectLst/>
                          <a:latin typeface="Arial" panose="020B0604020202020204" pitchFamily="34" charset="0"/>
                          <a:ea typeface="DengXian" panose="020B0503020204020204" pitchFamily="2" charset="-122"/>
                          <a:cs typeface="Times New Roman" panose="02020603050405020304" pitchFamily="18" charset="0"/>
                        </a:rPr>
                        <a:t>8 months post-implementation</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07000"/>
                        </a:lnSpc>
                        <a:spcBef>
                          <a:spcPts val="300"/>
                        </a:spcBef>
                        <a:spcAft>
                          <a:spcPts val="300"/>
                        </a:spcAft>
                      </a:pPr>
                      <a:r>
                        <a:rPr lang="en-US" sz="2100" b="1">
                          <a:effectLst/>
                          <a:latin typeface="Arial" panose="020B0604020202020204" pitchFamily="34" charset="0"/>
                          <a:ea typeface="DengXian" panose="020B0503020204020204" pitchFamily="2" charset="-122"/>
                          <a:cs typeface="Times New Roman" panose="02020603050405020304" pitchFamily="18" charset="0"/>
                        </a:rPr>
                        <a:t>p-value for difference in % fulfillment</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0304881"/>
                  </a:ext>
                </a:extLst>
              </a:tr>
              <a:tr h="715650">
                <a:tc vMerge="1">
                  <a:txBody>
                    <a:bodyPr/>
                    <a:lstStyle/>
                    <a:p>
                      <a:endParaRPr lang="en-US"/>
                    </a:p>
                  </a:txBody>
                  <a:tcPr/>
                </a:tc>
                <a:tc>
                  <a:txBody>
                    <a:bodyPr/>
                    <a:lstStyle/>
                    <a:p>
                      <a:pPr marL="0" marR="0" algn="ctr">
                        <a:lnSpc>
                          <a:spcPct val="107000"/>
                        </a:lnSpc>
                        <a:spcBef>
                          <a:spcPts val="300"/>
                        </a:spcBef>
                        <a:spcAft>
                          <a:spcPts val="300"/>
                        </a:spcAft>
                      </a:pPr>
                      <a:r>
                        <a:rPr lang="en-US" sz="2100" b="1">
                          <a:effectLst/>
                          <a:latin typeface="Arial" panose="020B0604020202020204" pitchFamily="34" charset="0"/>
                          <a:ea typeface="DengXian" panose="020B0503020204020204" pitchFamily="2" charset="-122"/>
                          <a:cs typeface="Times New Roman" panose="02020603050405020304" pitchFamily="18" charset="0"/>
                        </a:rPr>
                        <a:t>Eligible cohort, n</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100" b="1">
                          <a:effectLst/>
                          <a:latin typeface="Arial" panose="020B0604020202020204" pitchFamily="34" charset="0"/>
                          <a:ea typeface="DengXian" panose="020B0503020204020204" pitchFamily="2" charset="-122"/>
                          <a:cs typeface="Times New Roman" panose="02020603050405020304" pitchFamily="18" charset="0"/>
                        </a:rPr>
                        <a:t>Fulfilled, n (%) </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100" b="1">
                          <a:effectLst/>
                          <a:latin typeface="Arial" panose="020B0604020202020204" pitchFamily="34" charset="0"/>
                          <a:ea typeface="DengXian" panose="020B0503020204020204" pitchFamily="2" charset="-122"/>
                          <a:cs typeface="Times New Roman" panose="02020603050405020304" pitchFamily="18" charset="0"/>
                        </a:rPr>
                        <a:t>Eligible cohort, n</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100" b="1">
                          <a:effectLst/>
                          <a:latin typeface="Arial" panose="020B0604020202020204" pitchFamily="34" charset="0"/>
                          <a:ea typeface="DengXian" panose="020B0503020204020204" pitchFamily="2" charset="-122"/>
                          <a:cs typeface="Times New Roman" panose="02020603050405020304" pitchFamily="18" charset="0"/>
                        </a:rPr>
                        <a:t>Fulfilled, n (%)</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773343202"/>
                  </a:ext>
                </a:extLst>
              </a:tr>
              <a:tr h="673127">
                <a:tc>
                  <a:txBody>
                    <a:bodyPr/>
                    <a:lstStyle/>
                    <a:p>
                      <a:pPr marL="0" marR="0">
                        <a:lnSpc>
                          <a:spcPct val="107000"/>
                        </a:lnSpc>
                        <a:spcBef>
                          <a:spcPts val="300"/>
                        </a:spcBef>
                        <a:spcAft>
                          <a:spcPts val="300"/>
                        </a:spcAft>
                      </a:pPr>
                      <a:r>
                        <a:rPr lang="en-US" sz="2100" dirty="0">
                          <a:effectLst/>
                          <a:latin typeface="Arial" panose="020B0604020202020204" pitchFamily="34" charset="0"/>
                          <a:ea typeface="DengXian" panose="020B0503020204020204" pitchFamily="2" charset="-122"/>
                          <a:cs typeface="Times New Roman" panose="02020603050405020304" pitchFamily="18" charset="0"/>
                        </a:rPr>
                        <a:t>   Influenza</a:t>
                      </a:r>
                      <a:endParaRPr lang="en-US" sz="2800" dirty="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100">
                          <a:effectLst/>
                          <a:latin typeface="Arial" panose="020B0604020202020204" pitchFamily="34" charset="0"/>
                          <a:ea typeface="DengXian" panose="020B0503020204020204" pitchFamily="2" charset="-122"/>
                          <a:cs typeface="Times New Roman" panose="02020603050405020304" pitchFamily="18" charset="0"/>
                        </a:rPr>
                        <a:t>1512</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100">
                          <a:effectLst/>
                          <a:latin typeface="Arial" panose="020B0604020202020204" pitchFamily="34" charset="0"/>
                          <a:ea typeface="DengXian" panose="020B0503020204020204" pitchFamily="2" charset="-122"/>
                          <a:cs typeface="Times New Roman" panose="02020603050405020304" pitchFamily="18" charset="0"/>
                        </a:rPr>
                        <a:t>840 (56.3)</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300"/>
                        </a:spcBef>
                        <a:spcAft>
                          <a:spcPts val="300"/>
                        </a:spcAft>
                      </a:pPr>
                      <a:r>
                        <a:rPr lang="en-US" sz="2100">
                          <a:effectLst/>
                          <a:latin typeface="Arial" panose="020B0604020202020204" pitchFamily="34" charset="0"/>
                          <a:ea typeface="DengXian" panose="020B0503020204020204" pitchFamily="2" charset="-122"/>
                          <a:cs typeface="Times New Roman" panose="02020603050405020304" pitchFamily="18" charset="0"/>
                        </a:rPr>
                        <a:t>1166</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100">
                          <a:effectLst/>
                          <a:latin typeface="Arial" panose="020B0604020202020204" pitchFamily="34" charset="0"/>
                          <a:ea typeface="DengXian" panose="020B0503020204020204" pitchFamily="2" charset="-122"/>
                          <a:cs typeface="Times New Roman" panose="02020603050405020304" pitchFamily="18" charset="0"/>
                        </a:rPr>
                        <a:t>693 (59.6)</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E90B"/>
                    </a:solidFill>
                  </a:tcPr>
                </a:tc>
                <a:tc>
                  <a:txBody>
                    <a:bodyPr/>
                    <a:lstStyle/>
                    <a:p>
                      <a:pPr marL="0" marR="0" algn="ctr">
                        <a:lnSpc>
                          <a:spcPct val="107000"/>
                        </a:lnSpc>
                        <a:spcBef>
                          <a:spcPts val="300"/>
                        </a:spcBef>
                        <a:spcAft>
                          <a:spcPts val="300"/>
                        </a:spcAft>
                      </a:pPr>
                      <a:r>
                        <a:rPr lang="en-US" sz="2100" dirty="0">
                          <a:effectLst/>
                          <a:latin typeface="Arial" panose="020B0604020202020204" pitchFamily="34" charset="0"/>
                          <a:ea typeface="DengXian" panose="020B0503020204020204" pitchFamily="2" charset="-122"/>
                          <a:cs typeface="Times New Roman" panose="02020603050405020304" pitchFamily="18" charset="0"/>
                        </a:rPr>
                        <a:t>0.032</a:t>
                      </a:r>
                      <a:endParaRPr lang="en-US" sz="2800" dirty="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627927"/>
                  </a:ext>
                </a:extLst>
              </a:tr>
              <a:tr h="715650">
                <a:tc>
                  <a:txBody>
                    <a:bodyPr/>
                    <a:lstStyle/>
                    <a:p>
                      <a:pPr marL="0" marR="0">
                        <a:lnSpc>
                          <a:spcPct val="107000"/>
                        </a:lnSpc>
                        <a:spcBef>
                          <a:spcPts val="300"/>
                        </a:spcBef>
                        <a:spcAft>
                          <a:spcPts val="300"/>
                        </a:spcAft>
                      </a:pPr>
                      <a:r>
                        <a:rPr lang="en-US" sz="2100" dirty="0">
                          <a:effectLst/>
                          <a:latin typeface="Arial" panose="020B0604020202020204" pitchFamily="34" charset="0"/>
                          <a:ea typeface="DengXian" panose="020B0503020204020204" pitchFamily="2" charset="-122"/>
                          <a:cs typeface="Times New Roman" panose="02020603050405020304" pitchFamily="18" charset="0"/>
                        </a:rPr>
                        <a:t>   Herpes zoster</a:t>
                      </a:r>
                      <a:endParaRPr lang="en-US" sz="2800" dirty="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100">
                          <a:effectLst/>
                          <a:latin typeface="Arial" panose="020B0604020202020204" pitchFamily="34" charset="0"/>
                          <a:ea typeface="DengXian" panose="020B0503020204020204" pitchFamily="2" charset="-122"/>
                          <a:cs typeface="Times New Roman" panose="02020603050405020304" pitchFamily="18" charset="0"/>
                        </a:rPr>
                        <a:t>1431</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100">
                          <a:effectLst/>
                          <a:latin typeface="Arial" panose="020B0604020202020204" pitchFamily="34" charset="0"/>
                          <a:ea typeface="DengXian" panose="020B0503020204020204" pitchFamily="2" charset="-122"/>
                          <a:cs typeface="Times New Roman" panose="02020603050405020304" pitchFamily="18" charset="0"/>
                        </a:rPr>
                        <a:t>622 (43.5)</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300"/>
                        </a:spcBef>
                        <a:spcAft>
                          <a:spcPts val="300"/>
                        </a:spcAft>
                      </a:pPr>
                      <a:r>
                        <a:rPr lang="en-US" sz="2100">
                          <a:effectLst/>
                          <a:latin typeface="Arial" panose="020B0604020202020204" pitchFamily="34" charset="0"/>
                          <a:ea typeface="DengXian" panose="020B0503020204020204" pitchFamily="2" charset="-122"/>
                          <a:cs typeface="Times New Roman" panose="02020603050405020304" pitchFamily="18" charset="0"/>
                        </a:rPr>
                        <a:t>1119</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100">
                          <a:effectLst/>
                          <a:latin typeface="Arial" panose="020B0604020202020204" pitchFamily="34" charset="0"/>
                          <a:ea typeface="DengXian" panose="020B0503020204020204" pitchFamily="2" charset="-122"/>
                          <a:cs typeface="Times New Roman" panose="02020603050405020304" pitchFamily="18" charset="0"/>
                        </a:rPr>
                        <a:t>530 (47.4)</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E90B"/>
                    </a:solidFill>
                  </a:tcPr>
                </a:tc>
                <a:tc>
                  <a:txBody>
                    <a:bodyPr/>
                    <a:lstStyle/>
                    <a:p>
                      <a:pPr marL="0" marR="0" algn="ctr">
                        <a:lnSpc>
                          <a:spcPct val="107000"/>
                        </a:lnSpc>
                        <a:spcBef>
                          <a:spcPts val="300"/>
                        </a:spcBef>
                        <a:spcAft>
                          <a:spcPts val="300"/>
                        </a:spcAft>
                      </a:pPr>
                      <a:r>
                        <a:rPr lang="en-US" sz="2100" dirty="0">
                          <a:effectLst/>
                          <a:latin typeface="Arial" panose="020B0604020202020204" pitchFamily="34" charset="0"/>
                          <a:ea typeface="DengXian" panose="020B0503020204020204" pitchFamily="2" charset="-122"/>
                          <a:cs typeface="Times New Roman" panose="02020603050405020304" pitchFamily="18" charset="0"/>
                        </a:rPr>
                        <a:t>&lt; 0.001</a:t>
                      </a:r>
                      <a:endParaRPr lang="en-US" sz="2800" dirty="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6931890"/>
                  </a:ext>
                </a:extLst>
              </a:tr>
              <a:tr h="715650">
                <a:tc>
                  <a:txBody>
                    <a:bodyPr/>
                    <a:lstStyle/>
                    <a:p>
                      <a:pPr marL="0" marR="0">
                        <a:lnSpc>
                          <a:spcPct val="107000"/>
                        </a:lnSpc>
                        <a:spcBef>
                          <a:spcPts val="300"/>
                        </a:spcBef>
                        <a:spcAft>
                          <a:spcPts val="300"/>
                        </a:spcAft>
                      </a:pPr>
                      <a:r>
                        <a:rPr lang="en-US" sz="2100" dirty="0">
                          <a:effectLst/>
                          <a:latin typeface="Arial" panose="020B0604020202020204" pitchFamily="34" charset="0"/>
                          <a:ea typeface="DengXian" panose="020B0503020204020204" pitchFamily="2" charset="-122"/>
                          <a:cs typeface="Times New Roman" panose="02020603050405020304" pitchFamily="18" charset="0"/>
                        </a:rPr>
                        <a:t>   Pneumococcal</a:t>
                      </a:r>
                      <a:endParaRPr lang="en-US" sz="2800" dirty="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100">
                          <a:effectLst/>
                          <a:latin typeface="Arial" panose="020B0604020202020204" pitchFamily="34" charset="0"/>
                          <a:ea typeface="DengXian" panose="020B0503020204020204" pitchFamily="2" charset="-122"/>
                          <a:cs typeface="Times New Roman" panose="02020603050405020304" pitchFamily="18" charset="0"/>
                        </a:rPr>
                        <a:t>1149</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100">
                          <a:effectLst/>
                          <a:latin typeface="Arial" panose="020B0604020202020204" pitchFamily="34" charset="0"/>
                          <a:ea typeface="DengXian" panose="020B0503020204020204" pitchFamily="2" charset="-122"/>
                          <a:cs typeface="Times New Roman" panose="02020603050405020304" pitchFamily="18" charset="0"/>
                        </a:rPr>
                        <a:t>831 (72.3)</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300"/>
                        </a:spcBef>
                        <a:spcAft>
                          <a:spcPts val="300"/>
                        </a:spcAft>
                      </a:pPr>
                      <a:r>
                        <a:rPr lang="en-US" sz="2100">
                          <a:effectLst/>
                          <a:latin typeface="Arial" panose="020B0604020202020204" pitchFamily="34" charset="0"/>
                          <a:ea typeface="DengXian" panose="020B0503020204020204" pitchFamily="2" charset="-122"/>
                          <a:cs typeface="Times New Roman" panose="02020603050405020304" pitchFamily="18" charset="0"/>
                        </a:rPr>
                        <a:t>1000</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100">
                          <a:effectLst/>
                          <a:latin typeface="Arial" panose="020B0604020202020204" pitchFamily="34" charset="0"/>
                          <a:ea typeface="DengXian" panose="020B0503020204020204" pitchFamily="2" charset="-122"/>
                          <a:cs typeface="Times New Roman" panose="02020603050405020304" pitchFamily="18" charset="0"/>
                        </a:rPr>
                        <a:t>744 (74.4)</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E90B"/>
                    </a:solidFill>
                  </a:tcPr>
                </a:tc>
                <a:tc>
                  <a:txBody>
                    <a:bodyPr/>
                    <a:lstStyle/>
                    <a:p>
                      <a:pPr marL="0" marR="0" algn="ctr">
                        <a:lnSpc>
                          <a:spcPct val="107000"/>
                        </a:lnSpc>
                        <a:spcBef>
                          <a:spcPts val="300"/>
                        </a:spcBef>
                        <a:spcAft>
                          <a:spcPts val="300"/>
                        </a:spcAft>
                      </a:pPr>
                      <a:r>
                        <a:rPr lang="en-US" sz="2100" dirty="0">
                          <a:effectLst/>
                          <a:latin typeface="Arial" panose="020B0604020202020204" pitchFamily="34" charset="0"/>
                          <a:ea typeface="DengXian" panose="020B0503020204020204" pitchFamily="2" charset="-122"/>
                          <a:cs typeface="Times New Roman" panose="02020603050405020304" pitchFamily="18" charset="0"/>
                        </a:rPr>
                        <a:t>&lt; 0.001</a:t>
                      </a:r>
                      <a:endParaRPr lang="en-US" sz="2800" dirty="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3196542"/>
                  </a:ext>
                </a:extLst>
              </a:tr>
              <a:tr h="715650">
                <a:tc>
                  <a:txBody>
                    <a:bodyPr/>
                    <a:lstStyle/>
                    <a:p>
                      <a:pPr marL="0" marR="0">
                        <a:lnSpc>
                          <a:spcPct val="107000"/>
                        </a:lnSpc>
                        <a:spcBef>
                          <a:spcPts val="300"/>
                        </a:spcBef>
                        <a:spcAft>
                          <a:spcPts val="300"/>
                        </a:spcAft>
                      </a:pPr>
                      <a:r>
                        <a:rPr lang="en-US" sz="2100" dirty="0">
                          <a:effectLst/>
                          <a:latin typeface="Arial" panose="020B0604020202020204" pitchFamily="34" charset="0"/>
                          <a:ea typeface="DengXian" panose="020B0503020204020204" pitchFamily="2" charset="-122"/>
                          <a:cs typeface="Times New Roman" panose="02020603050405020304" pitchFamily="18" charset="0"/>
                        </a:rPr>
                        <a:t>   Tetanus</a:t>
                      </a:r>
                      <a:endParaRPr lang="en-US" sz="2800" dirty="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100">
                          <a:effectLst/>
                          <a:latin typeface="Arial" panose="020B0604020202020204" pitchFamily="34" charset="0"/>
                          <a:ea typeface="DengXian" panose="020B0503020204020204" pitchFamily="2" charset="-122"/>
                          <a:cs typeface="Times New Roman" panose="02020603050405020304" pitchFamily="18" charset="0"/>
                        </a:rPr>
                        <a:t>1512</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100" dirty="0">
                          <a:effectLst/>
                          <a:latin typeface="Arial" panose="020B0604020202020204" pitchFamily="34" charset="0"/>
                          <a:ea typeface="DengXian" panose="020B0503020204020204" pitchFamily="2" charset="-122"/>
                          <a:cs typeface="Times New Roman" panose="02020603050405020304" pitchFamily="18" charset="0"/>
                        </a:rPr>
                        <a:t>862 (57.0)</a:t>
                      </a:r>
                      <a:endParaRPr lang="en-US" sz="2800" dirty="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300"/>
                        </a:spcBef>
                        <a:spcAft>
                          <a:spcPts val="300"/>
                        </a:spcAft>
                      </a:pPr>
                      <a:r>
                        <a:rPr lang="en-US" sz="2100">
                          <a:effectLst/>
                          <a:latin typeface="Arial" panose="020B0604020202020204" pitchFamily="34" charset="0"/>
                          <a:ea typeface="DengXian" panose="020B0503020204020204" pitchFamily="2" charset="-122"/>
                          <a:cs typeface="Times New Roman" panose="02020603050405020304" pitchFamily="18" charset="0"/>
                        </a:rPr>
                        <a:t>1166</a:t>
                      </a:r>
                      <a:endParaRPr lang="en-US" sz="280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100" dirty="0">
                          <a:solidFill>
                            <a:schemeClr val="bg1"/>
                          </a:solidFill>
                          <a:effectLst/>
                          <a:latin typeface="Arial" panose="020B0604020202020204" pitchFamily="34" charset="0"/>
                          <a:ea typeface="DengXian" panose="020B0503020204020204" pitchFamily="2" charset="-122"/>
                          <a:cs typeface="Times New Roman" panose="02020603050405020304" pitchFamily="18" charset="0"/>
                        </a:rPr>
                        <a:t>662 (56.8)</a:t>
                      </a:r>
                      <a:endParaRPr lang="en-US" sz="2800" dirty="0">
                        <a:solidFill>
                          <a:schemeClr val="bg1"/>
                        </a:solidFill>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marL="0" marR="0" algn="ctr">
                        <a:lnSpc>
                          <a:spcPct val="107000"/>
                        </a:lnSpc>
                        <a:spcBef>
                          <a:spcPts val="300"/>
                        </a:spcBef>
                        <a:spcAft>
                          <a:spcPts val="300"/>
                        </a:spcAft>
                      </a:pPr>
                      <a:r>
                        <a:rPr lang="en-US" sz="2100" dirty="0">
                          <a:effectLst/>
                          <a:latin typeface="Arial" panose="020B0604020202020204" pitchFamily="34" charset="0"/>
                          <a:ea typeface="DengXian" panose="020B0503020204020204" pitchFamily="2" charset="-122"/>
                          <a:cs typeface="Times New Roman" panose="02020603050405020304" pitchFamily="18" charset="0"/>
                        </a:rPr>
                        <a:t>&lt; 0.001</a:t>
                      </a:r>
                      <a:endParaRPr lang="en-US" sz="2800" dirty="0">
                        <a:effectLst/>
                        <a:latin typeface="Calibri" panose="020F0502020204030204" pitchFamily="34" charset="0"/>
                        <a:ea typeface="DengXian" panose="020B0503020204020204" pitchFamily="2" charset="-122"/>
                        <a:cs typeface="Times New Roman" panose="02020603050405020304" pitchFamily="18" charset="0"/>
                      </a:endParaRPr>
                    </a:p>
                  </a:txBody>
                  <a:tcPr marL="80620" marR="80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3598561"/>
                  </a:ext>
                </a:extLst>
              </a:tr>
            </a:tbl>
          </a:graphicData>
        </a:graphic>
      </p:graphicFrame>
    </p:spTree>
    <p:extLst>
      <p:ext uri="{BB962C8B-B14F-4D97-AF65-F5344CB8AC3E}">
        <p14:creationId xmlns:p14="http://schemas.microsoft.com/office/powerpoint/2010/main" val="1354976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F11B4E-624E-42FB-86BE-BE52CDC82F73}"/>
              </a:ext>
            </a:extLst>
          </p:cNvPr>
          <p:cNvSpPr>
            <a:spLocks noGrp="1"/>
          </p:cNvSpPr>
          <p:nvPr>
            <p:ph type="title"/>
          </p:nvPr>
        </p:nvSpPr>
        <p:spPr>
          <a:xfrm>
            <a:off x="838200" y="365125"/>
            <a:ext cx="10515600" cy="1325563"/>
          </a:xfrm>
        </p:spPr>
        <p:txBody>
          <a:bodyPr>
            <a:normAutofit/>
          </a:bodyPr>
          <a:lstStyle/>
          <a:p>
            <a:r>
              <a:rPr lang="en-US" sz="4600"/>
              <a:t>Effect of Intervention on Cancer Screenings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2A76577E-32C4-4031-990F-DC02763D7B53}"/>
              </a:ext>
            </a:extLst>
          </p:cNvPr>
          <p:cNvGraphicFramePr>
            <a:graphicFrameLocks noGrp="1"/>
          </p:cNvGraphicFramePr>
          <p:nvPr>
            <p:ph idx="1"/>
            <p:extLst>
              <p:ext uri="{D42A27DB-BD31-4B8C-83A1-F6EECF244321}">
                <p14:modId xmlns:p14="http://schemas.microsoft.com/office/powerpoint/2010/main" val="266371275"/>
              </p:ext>
            </p:extLst>
          </p:nvPr>
        </p:nvGraphicFramePr>
        <p:xfrm>
          <a:off x="1093198" y="2211274"/>
          <a:ext cx="9739992" cy="3373436"/>
        </p:xfrm>
        <a:graphic>
          <a:graphicData uri="http://schemas.openxmlformats.org/drawingml/2006/table">
            <a:tbl>
              <a:tblPr firstRow="1" firstCol="1" bandRow="1"/>
              <a:tblGrid>
                <a:gridCol w="3156339">
                  <a:extLst>
                    <a:ext uri="{9D8B030D-6E8A-4147-A177-3AD203B41FA5}">
                      <a16:colId xmlns:a16="http://schemas.microsoft.com/office/drawing/2014/main" val="2915248276"/>
                    </a:ext>
                  </a:extLst>
                </a:gridCol>
                <a:gridCol w="1068358">
                  <a:extLst>
                    <a:ext uri="{9D8B030D-6E8A-4147-A177-3AD203B41FA5}">
                      <a16:colId xmlns:a16="http://schemas.microsoft.com/office/drawing/2014/main" val="133791909"/>
                    </a:ext>
                  </a:extLst>
                </a:gridCol>
                <a:gridCol w="1411593">
                  <a:extLst>
                    <a:ext uri="{9D8B030D-6E8A-4147-A177-3AD203B41FA5}">
                      <a16:colId xmlns:a16="http://schemas.microsoft.com/office/drawing/2014/main" val="897338793"/>
                    </a:ext>
                  </a:extLst>
                </a:gridCol>
                <a:gridCol w="1060385">
                  <a:extLst>
                    <a:ext uri="{9D8B030D-6E8A-4147-A177-3AD203B41FA5}">
                      <a16:colId xmlns:a16="http://schemas.microsoft.com/office/drawing/2014/main" val="4082286991"/>
                    </a:ext>
                  </a:extLst>
                </a:gridCol>
                <a:gridCol w="1486255">
                  <a:extLst>
                    <a:ext uri="{9D8B030D-6E8A-4147-A177-3AD203B41FA5}">
                      <a16:colId xmlns:a16="http://schemas.microsoft.com/office/drawing/2014/main" val="4266080288"/>
                    </a:ext>
                  </a:extLst>
                </a:gridCol>
                <a:gridCol w="1557062">
                  <a:extLst>
                    <a:ext uri="{9D8B030D-6E8A-4147-A177-3AD203B41FA5}">
                      <a16:colId xmlns:a16="http://schemas.microsoft.com/office/drawing/2014/main" val="2500444166"/>
                    </a:ext>
                  </a:extLst>
                </a:gridCol>
              </a:tblGrid>
              <a:tr h="615866">
                <a:tc rowSpan="2">
                  <a:txBody>
                    <a:bodyPr/>
                    <a:lstStyle/>
                    <a:p>
                      <a:pPr marL="0" marR="0" algn="ctr">
                        <a:lnSpc>
                          <a:spcPct val="107000"/>
                        </a:lnSpc>
                        <a:spcBef>
                          <a:spcPts val="300"/>
                        </a:spcBef>
                        <a:spcAft>
                          <a:spcPts val="300"/>
                        </a:spcAft>
                      </a:pPr>
                      <a:r>
                        <a:rPr lang="en-US" sz="1800" b="1" dirty="0">
                          <a:effectLst/>
                          <a:latin typeface="Arial" panose="020B0604020202020204" pitchFamily="34" charset="0"/>
                          <a:ea typeface="DengXian" panose="020B0503020204020204" pitchFamily="2" charset="-122"/>
                          <a:cs typeface="Times New Roman" panose="02020603050405020304" pitchFamily="18" charset="0"/>
                        </a:rPr>
                        <a:t>Cancer Screening</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300"/>
                        </a:spcBef>
                        <a:spcAft>
                          <a:spcPts val="300"/>
                        </a:spcAft>
                      </a:pPr>
                      <a:r>
                        <a:rPr lang="en-US" sz="1800" b="1" dirty="0">
                          <a:effectLst/>
                          <a:latin typeface="Arial" panose="020B0604020202020204" pitchFamily="34" charset="0"/>
                          <a:ea typeface="DengXian" panose="020B0503020204020204" pitchFamily="2" charset="-122"/>
                          <a:cs typeface="Times New Roman" panose="02020603050405020304" pitchFamily="18" charset="0"/>
                        </a:rPr>
                        <a:t>Baseline</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300"/>
                        </a:spcBef>
                        <a:spcAft>
                          <a:spcPts val="300"/>
                        </a:spcAft>
                      </a:pPr>
                      <a:r>
                        <a:rPr lang="en-US" sz="1800" b="1" dirty="0">
                          <a:effectLst/>
                          <a:latin typeface="Arial" panose="020B0604020202020204" pitchFamily="34" charset="0"/>
                          <a:ea typeface="DengXian" panose="020B0503020204020204" pitchFamily="2" charset="-122"/>
                          <a:cs typeface="Times New Roman" panose="02020603050405020304" pitchFamily="18" charset="0"/>
                        </a:rPr>
                        <a:t>8 months post-implementation</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07000"/>
                        </a:lnSpc>
                        <a:spcBef>
                          <a:spcPts val="300"/>
                        </a:spcBef>
                        <a:spcAft>
                          <a:spcPts val="300"/>
                        </a:spcAft>
                      </a:pPr>
                      <a:r>
                        <a:rPr lang="en-US" sz="1800" b="1">
                          <a:effectLst/>
                          <a:latin typeface="Arial" panose="020B0604020202020204" pitchFamily="34" charset="0"/>
                          <a:ea typeface="DengXian" panose="020B0503020204020204" pitchFamily="2" charset="-122"/>
                          <a:cs typeface="Times New Roman" panose="02020603050405020304" pitchFamily="18" charset="0"/>
                        </a:rPr>
                        <a:t>p-value for difference in % fulfillment</a:t>
                      </a:r>
                      <a:endParaRPr lang="en-US" sz="180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227025"/>
                  </a:ext>
                </a:extLst>
              </a:tr>
              <a:tr h="912782">
                <a:tc vMerge="1">
                  <a:txBody>
                    <a:bodyPr/>
                    <a:lstStyle/>
                    <a:p>
                      <a:endParaRPr lang="en-US"/>
                    </a:p>
                  </a:txBody>
                  <a:tcPr/>
                </a:tc>
                <a:tc>
                  <a:txBody>
                    <a:bodyPr/>
                    <a:lstStyle/>
                    <a:p>
                      <a:pPr marL="0" marR="0" algn="ctr">
                        <a:lnSpc>
                          <a:spcPct val="107000"/>
                        </a:lnSpc>
                        <a:spcBef>
                          <a:spcPts val="300"/>
                        </a:spcBef>
                        <a:spcAft>
                          <a:spcPts val="300"/>
                        </a:spcAft>
                      </a:pPr>
                      <a:r>
                        <a:rPr lang="en-US" sz="1800" b="1" dirty="0">
                          <a:effectLst/>
                          <a:latin typeface="Arial" panose="020B0604020202020204" pitchFamily="34" charset="0"/>
                          <a:ea typeface="DengXian" panose="020B0503020204020204" pitchFamily="2" charset="-122"/>
                          <a:cs typeface="Times New Roman" panose="02020603050405020304" pitchFamily="18" charset="0"/>
                        </a:rPr>
                        <a:t>Eligible cohort, n</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800" b="1" dirty="0">
                          <a:effectLst/>
                          <a:latin typeface="Arial" panose="020B0604020202020204" pitchFamily="34" charset="0"/>
                          <a:ea typeface="DengXian" panose="020B0503020204020204" pitchFamily="2" charset="-122"/>
                          <a:cs typeface="Times New Roman" panose="02020603050405020304" pitchFamily="18" charset="0"/>
                        </a:rPr>
                        <a:t>Fulfilled, n (%) </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800" b="1" dirty="0">
                          <a:effectLst/>
                          <a:latin typeface="Arial" panose="020B0604020202020204" pitchFamily="34" charset="0"/>
                          <a:ea typeface="DengXian" panose="020B0503020204020204" pitchFamily="2" charset="-122"/>
                          <a:cs typeface="Times New Roman" panose="02020603050405020304" pitchFamily="18" charset="0"/>
                        </a:rPr>
                        <a:t>Eligible cohort, n</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800" b="1" dirty="0">
                          <a:effectLst/>
                          <a:latin typeface="Arial" panose="020B0604020202020204" pitchFamily="34" charset="0"/>
                          <a:ea typeface="DengXian" panose="020B0503020204020204" pitchFamily="2" charset="-122"/>
                          <a:cs typeface="Times New Roman" panose="02020603050405020304" pitchFamily="18" charset="0"/>
                        </a:rPr>
                        <a:t>Fulfilled, n (%)</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129151714"/>
                  </a:ext>
                </a:extLst>
              </a:tr>
              <a:tr h="615866">
                <a:tc>
                  <a:txBody>
                    <a:bodyPr/>
                    <a:lstStyle/>
                    <a:p>
                      <a:pPr marL="0" marR="0">
                        <a:lnSpc>
                          <a:spcPct val="107000"/>
                        </a:lnSpc>
                        <a:spcBef>
                          <a:spcPts val="300"/>
                        </a:spcBef>
                        <a:spcAft>
                          <a:spcPts val="300"/>
                        </a:spcAft>
                      </a:pPr>
                      <a:r>
                        <a:rPr lang="en-US" sz="1800" dirty="0">
                          <a:effectLst/>
                          <a:latin typeface="Arial" panose="020B0604020202020204" pitchFamily="34" charset="0"/>
                          <a:ea typeface="DengXian" panose="020B0503020204020204" pitchFamily="2" charset="-122"/>
                          <a:cs typeface="Times New Roman" panose="02020603050405020304" pitchFamily="18" charset="0"/>
                        </a:rPr>
                        <a:t>Colorectal cancer</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800" dirty="0">
                          <a:effectLst/>
                          <a:latin typeface="Arial" panose="020B0604020202020204" pitchFamily="34" charset="0"/>
                          <a:ea typeface="DengXian" panose="020B0503020204020204" pitchFamily="2" charset="-122"/>
                          <a:cs typeface="Times New Roman" panose="02020603050405020304" pitchFamily="18" charset="0"/>
                        </a:rPr>
                        <a:t>945</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800" dirty="0">
                          <a:effectLst/>
                          <a:latin typeface="Arial" panose="020B0604020202020204" pitchFamily="34" charset="0"/>
                          <a:ea typeface="DengXian" panose="020B0503020204020204" pitchFamily="2" charset="-122"/>
                          <a:cs typeface="Times New Roman" panose="02020603050405020304" pitchFamily="18" charset="0"/>
                        </a:rPr>
                        <a:t>324 (34.3)</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300"/>
                        </a:spcBef>
                        <a:spcAft>
                          <a:spcPts val="300"/>
                        </a:spcAft>
                      </a:pPr>
                      <a:r>
                        <a:rPr lang="en-US" sz="1800" dirty="0">
                          <a:effectLst/>
                          <a:latin typeface="Arial" panose="020B0604020202020204" pitchFamily="34" charset="0"/>
                          <a:ea typeface="DengXian" panose="020B0503020204020204" pitchFamily="2" charset="-122"/>
                          <a:cs typeface="Times New Roman" panose="02020603050405020304" pitchFamily="18" charset="0"/>
                        </a:rPr>
                        <a:t>675</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800" dirty="0">
                          <a:solidFill>
                            <a:schemeClr val="bg1"/>
                          </a:solidFill>
                          <a:effectLst/>
                          <a:latin typeface="Arial" panose="020B0604020202020204" pitchFamily="34" charset="0"/>
                          <a:ea typeface="DengXian" panose="020B0503020204020204" pitchFamily="2" charset="-122"/>
                          <a:cs typeface="Times New Roman" panose="02020603050405020304" pitchFamily="18" charset="0"/>
                        </a:rPr>
                        <a:t>222 (32.9)</a:t>
                      </a:r>
                      <a:endParaRPr lang="en-US" sz="1800" dirty="0">
                        <a:solidFill>
                          <a:schemeClr val="bg1"/>
                        </a:solidFill>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7000"/>
                        </a:lnSpc>
                        <a:spcBef>
                          <a:spcPts val="300"/>
                        </a:spcBef>
                        <a:spcAft>
                          <a:spcPts val="300"/>
                        </a:spcAft>
                      </a:pPr>
                      <a:r>
                        <a:rPr lang="en-US" sz="1800" dirty="0">
                          <a:effectLst/>
                          <a:latin typeface="Arial" panose="020B0604020202020204" pitchFamily="34" charset="0"/>
                          <a:ea typeface="DengXian" panose="020B0503020204020204" pitchFamily="2" charset="-122"/>
                          <a:cs typeface="Times New Roman" panose="02020603050405020304" pitchFamily="18" charset="0"/>
                        </a:rPr>
                        <a:t>0.026</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420979"/>
                  </a:ext>
                </a:extLst>
              </a:tr>
              <a:tr h="613056">
                <a:tc>
                  <a:txBody>
                    <a:bodyPr/>
                    <a:lstStyle/>
                    <a:p>
                      <a:pPr marL="0" marR="0">
                        <a:spcBef>
                          <a:spcPts val="0"/>
                        </a:spcBef>
                        <a:spcAft>
                          <a:spcPts val="0"/>
                        </a:spcAft>
                      </a:pPr>
                      <a:r>
                        <a:rPr lang="en-US" sz="1800" dirty="0">
                          <a:effectLst/>
                          <a:latin typeface="Arial" panose="020B0604020202020204" pitchFamily="34" charset="0"/>
                          <a:ea typeface="DengXian" panose="020B0503020204020204" pitchFamily="2" charset="-122"/>
                          <a:cs typeface="Times New Roman" panose="02020603050405020304" pitchFamily="18" charset="0"/>
                        </a:rPr>
                        <a:t>Breast cancer</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800">
                          <a:effectLst/>
                          <a:latin typeface="Arial" panose="020B0604020202020204" pitchFamily="34" charset="0"/>
                          <a:ea typeface="DengXian" panose="020B0503020204020204" pitchFamily="2" charset="-122"/>
                          <a:cs typeface="Times New Roman" panose="02020603050405020304" pitchFamily="18" charset="0"/>
                        </a:rPr>
                        <a:t>517</a:t>
                      </a:r>
                      <a:endParaRPr lang="en-US" sz="180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800" dirty="0">
                          <a:effectLst/>
                          <a:latin typeface="Arial" panose="020B0604020202020204" pitchFamily="34" charset="0"/>
                          <a:ea typeface="DengXian" panose="020B0503020204020204" pitchFamily="2" charset="-122"/>
                          <a:cs typeface="Times New Roman" panose="02020603050405020304" pitchFamily="18" charset="0"/>
                        </a:rPr>
                        <a:t>215 (41.6)</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300"/>
                        </a:spcBef>
                        <a:spcAft>
                          <a:spcPts val="300"/>
                        </a:spcAft>
                      </a:pPr>
                      <a:r>
                        <a:rPr lang="en-US" sz="1800" dirty="0">
                          <a:effectLst/>
                          <a:latin typeface="Arial" panose="020B0604020202020204" pitchFamily="34" charset="0"/>
                          <a:ea typeface="DengXian" panose="020B0503020204020204" pitchFamily="2" charset="-122"/>
                          <a:cs typeface="Times New Roman" panose="02020603050405020304" pitchFamily="18" charset="0"/>
                        </a:rPr>
                        <a:t>340</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800" dirty="0">
                          <a:effectLst/>
                          <a:latin typeface="Arial" panose="020B0604020202020204" pitchFamily="34" charset="0"/>
                          <a:ea typeface="DengXian" panose="020B0503020204020204" pitchFamily="2" charset="-122"/>
                          <a:cs typeface="Times New Roman" panose="02020603050405020304" pitchFamily="18" charset="0"/>
                        </a:rPr>
                        <a:t>153 (45.0)</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pPr>
                      <a:r>
                        <a:rPr lang="en-US" sz="1800" dirty="0">
                          <a:effectLst/>
                          <a:latin typeface="Arial" panose="020B0604020202020204" pitchFamily="34" charset="0"/>
                          <a:ea typeface="DengXian" panose="020B0503020204020204" pitchFamily="2" charset="-122"/>
                          <a:cs typeface="Times New Roman" panose="02020603050405020304" pitchFamily="18" charset="0"/>
                        </a:rPr>
                        <a:t>0.777</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252108"/>
                  </a:ext>
                </a:extLst>
              </a:tr>
              <a:tr h="615866">
                <a:tc>
                  <a:txBody>
                    <a:bodyPr/>
                    <a:lstStyle/>
                    <a:p>
                      <a:pPr marL="0" marR="0">
                        <a:lnSpc>
                          <a:spcPct val="107000"/>
                        </a:lnSpc>
                        <a:spcBef>
                          <a:spcPts val="300"/>
                        </a:spcBef>
                        <a:spcAft>
                          <a:spcPts val="300"/>
                        </a:spcAft>
                      </a:pPr>
                      <a:r>
                        <a:rPr lang="en-US" sz="1800" dirty="0">
                          <a:effectLst/>
                          <a:latin typeface="Arial" panose="020B0604020202020204" pitchFamily="34" charset="0"/>
                          <a:ea typeface="DengXian" panose="020B0503020204020204" pitchFamily="2" charset="-122"/>
                          <a:cs typeface="Times New Roman" panose="02020603050405020304" pitchFamily="18" charset="0"/>
                        </a:rPr>
                        <a:t>Cervical cancer</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800">
                          <a:effectLst/>
                          <a:latin typeface="Arial" panose="020B0604020202020204" pitchFamily="34" charset="0"/>
                          <a:ea typeface="DengXian" panose="020B0503020204020204" pitchFamily="2" charset="-122"/>
                          <a:cs typeface="Times New Roman" panose="02020603050405020304" pitchFamily="18" charset="0"/>
                        </a:rPr>
                        <a:t>116</a:t>
                      </a:r>
                      <a:endParaRPr lang="en-US" sz="180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800" dirty="0">
                          <a:effectLst/>
                          <a:latin typeface="Arial" panose="020B0604020202020204" pitchFamily="34" charset="0"/>
                          <a:ea typeface="DengXian" panose="020B0503020204020204" pitchFamily="2" charset="-122"/>
                          <a:cs typeface="Times New Roman" panose="02020603050405020304" pitchFamily="18" charset="0"/>
                        </a:rPr>
                        <a:t>64 (55.2)</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300"/>
                        </a:spcBef>
                        <a:spcAft>
                          <a:spcPts val="300"/>
                        </a:spcAft>
                      </a:pPr>
                      <a:r>
                        <a:rPr lang="en-US" sz="1800" dirty="0">
                          <a:effectLst/>
                          <a:latin typeface="Arial" panose="020B0604020202020204" pitchFamily="34" charset="0"/>
                          <a:ea typeface="DengXian" panose="020B0503020204020204" pitchFamily="2" charset="-122"/>
                          <a:cs typeface="Times New Roman" panose="02020603050405020304" pitchFamily="18" charset="0"/>
                        </a:rPr>
                        <a:t>75</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800" dirty="0">
                          <a:effectLst/>
                          <a:latin typeface="Arial" panose="020B0604020202020204" pitchFamily="34" charset="0"/>
                          <a:ea typeface="DengXian" panose="020B0503020204020204" pitchFamily="2" charset="-122"/>
                          <a:cs typeface="Times New Roman" panose="02020603050405020304" pitchFamily="18" charset="0"/>
                        </a:rPr>
                        <a:t>46 (61.3)</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pPr>
                      <a:r>
                        <a:rPr lang="en-US" sz="1800" dirty="0">
                          <a:effectLst/>
                          <a:latin typeface="Arial" panose="020B0604020202020204" pitchFamily="34" charset="0"/>
                          <a:ea typeface="DengXian" panose="020B0503020204020204" pitchFamily="2" charset="-122"/>
                          <a:cs typeface="Times New Roman" panose="02020603050405020304" pitchFamily="18" charset="0"/>
                        </a:rPr>
                        <a:t>0.357</a:t>
                      </a:r>
                      <a:endParaRPr lang="en-US" sz="1800" dirty="0">
                        <a:effectLst/>
                        <a:latin typeface="Calibri" panose="020F0502020204030204" pitchFamily="34" charset="0"/>
                        <a:ea typeface="DengXian" panose="020B0503020204020204" pitchFamily="2" charset="-122"/>
                        <a:cs typeface="Times New Roman" panose="02020603050405020304" pitchFamily="18" charset="0"/>
                      </a:endParaRPr>
                    </a:p>
                  </a:txBody>
                  <a:tcPr marL="69379" marR="69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629871"/>
                  </a:ext>
                </a:extLst>
              </a:tr>
            </a:tbl>
          </a:graphicData>
        </a:graphic>
      </p:graphicFrame>
    </p:spTree>
    <p:extLst>
      <p:ext uri="{BB962C8B-B14F-4D97-AF65-F5344CB8AC3E}">
        <p14:creationId xmlns:p14="http://schemas.microsoft.com/office/powerpoint/2010/main" val="26148517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F60D83-411E-4E1D-A9A5-2F05CC5747C1}"/>
              </a:ext>
            </a:extLst>
          </p:cNvPr>
          <p:cNvSpPr>
            <a:spLocks noGrp="1"/>
          </p:cNvSpPr>
          <p:nvPr>
            <p:ph type="title"/>
          </p:nvPr>
        </p:nvSpPr>
        <p:spPr>
          <a:xfrm>
            <a:off x="838200" y="365125"/>
            <a:ext cx="10515600" cy="1325563"/>
          </a:xfrm>
        </p:spPr>
        <p:txBody>
          <a:bodyPr>
            <a:normAutofit/>
          </a:bodyPr>
          <a:lstStyle/>
          <a:p>
            <a:r>
              <a:rPr lang="en-US" sz="4200"/>
              <a:t>Effect of Intervention on Other Screenings &amp; Advance Care Planning	</a:t>
            </a:r>
          </a:p>
        </p:txBody>
      </p:sp>
      <p:sp>
        <p:nvSpPr>
          <p:cNvPr id="1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C7E01282-5311-4E87-A541-4A96C01DB879}"/>
              </a:ext>
            </a:extLst>
          </p:cNvPr>
          <p:cNvGraphicFramePr>
            <a:graphicFrameLocks noGrp="1"/>
          </p:cNvGraphicFramePr>
          <p:nvPr>
            <p:ph idx="1"/>
            <p:extLst>
              <p:ext uri="{D42A27DB-BD31-4B8C-83A1-F6EECF244321}">
                <p14:modId xmlns:p14="http://schemas.microsoft.com/office/powerpoint/2010/main" val="3530751835"/>
              </p:ext>
            </p:extLst>
          </p:nvPr>
        </p:nvGraphicFramePr>
        <p:xfrm>
          <a:off x="522514" y="2285126"/>
          <a:ext cx="10831291" cy="3910102"/>
        </p:xfrm>
        <a:graphic>
          <a:graphicData uri="http://schemas.openxmlformats.org/drawingml/2006/table">
            <a:tbl>
              <a:tblPr firstRow="1" firstCol="1" bandRow="1"/>
              <a:tblGrid>
                <a:gridCol w="3218640">
                  <a:extLst>
                    <a:ext uri="{9D8B030D-6E8A-4147-A177-3AD203B41FA5}">
                      <a16:colId xmlns:a16="http://schemas.microsoft.com/office/drawing/2014/main" val="3580069670"/>
                    </a:ext>
                  </a:extLst>
                </a:gridCol>
                <a:gridCol w="1390586">
                  <a:extLst>
                    <a:ext uri="{9D8B030D-6E8A-4147-A177-3AD203B41FA5}">
                      <a16:colId xmlns:a16="http://schemas.microsoft.com/office/drawing/2014/main" val="4129609178"/>
                    </a:ext>
                  </a:extLst>
                </a:gridCol>
                <a:gridCol w="1611722">
                  <a:extLst>
                    <a:ext uri="{9D8B030D-6E8A-4147-A177-3AD203B41FA5}">
                      <a16:colId xmlns:a16="http://schemas.microsoft.com/office/drawing/2014/main" val="777121751"/>
                    </a:ext>
                  </a:extLst>
                </a:gridCol>
                <a:gridCol w="1390586">
                  <a:extLst>
                    <a:ext uri="{9D8B030D-6E8A-4147-A177-3AD203B41FA5}">
                      <a16:colId xmlns:a16="http://schemas.microsoft.com/office/drawing/2014/main" val="2388962574"/>
                    </a:ext>
                  </a:extLst>
                </a:gridCol>
                <a:gridCol w="1595137">
                  <a:extLst>
                    <a:ext uri="{9D8B030D-6E8A-4147-A177-3AD203B41FA5}">
                      <a16:colId xmlns:a16="http://schemas.microsoft.com/office/drawing/2014/main" val="1932074813"/>
                    </a:ext>
                  </a:extLst>
                </a:gridCol>
                <a:gridCol w="1624620">
                  <a:extLst>
                    <a:ext uri="{9D8B030D-6E8A-4147-A177-3AD203B41FA5}">
                      <a16:colId xmlns:a16="http://schemas.microsoft.com/office/drawing/2014/main" val="2637673093"/>
                    </a:ext>
                  </a:extLst>
                </a:gridCol>
              </a:tblGrid>
              <a:tr h="686079">
                <a:tc rowSpan="2">
                  <a:txBody>
                    <a:bodyPr/>
                    <a:lstStyle/>
                    <a:p>
                      <a:pPr marL="0" marR="0" algn="ctr">
                        <a:lnSpc>
                          <a:spcPct val="107000"/>
                        </a:lnSpc>
                        <a:spcBef>
                          <a:spcPts val="300"/>
                        </a:spcBef>
                        <a:spcAft>
                          <a:spcPts val="300"/>
                        </a:spcAft>
                      </a:pPr>
                      <a:r>
                        <a:rPr lang="en-US" sz="2000" b="1" dirty="0">
                          <a:effectLst/>
                          <a:latin typeface="Arial" panose="020B0604020202020204" pitchFamily="34" charset="0"/>
                          <a:ea typeface="DengXian" panose="020B0503020204020204" pitchFamily="2" charset="-122"/>
                          <a:cs typeface="Times New Roman" panose="02020603050405020304" pitchFamily="18" charset="0"/>
                        </a:rPr>
                        <a:t>Screening / Discussion</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300"/>
                        </a:spcBef>
                        <a:spcAft>
                          <a:spcPts val="300"/>
                        </a:spcAft>
                      </a:pPr>
                      <a:r>
                        <a:rPr lang="en-US" sz="2000" b="1">
                          <a:effectLst/>
                          <a:latin typeface="Arial" panose="020B0604020202020204" pitchFamily="34" charset="0"/>
                          <a:ea typeface="DengXian" panose="020B0503020204020204" pitchFamily="2" charset="-122"/>
                          <a:cs typeface="Times New Roman" panose="02020603050405020304" pitchFamily="18" charset="0"/>
                        </a:rPr>
                        <a:t>Baseline</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300"/>
                        </a:spcBef>
                        <a:spcAft>
                          <a:spcPts val="300"/>
                        </a:spcAft>
                      </a:pPr>
                      <a:r>
                        <a:rPr lang="en-US" sz="2000" b="1">
                          <a:effectLst/>
                          <a:latin typeface="Arial" panose="020B0604020202020204" pitchFamily="34" charset="0"/>
                          <a:ea typeface="DengXian" panose="020B0503020204020204" pitchFamily="2" charset="-122"/>
                          <a:cs typeface="Times New Roman" panose="02020603050405020304" pitchFamily="18" charset="0"/>
                        </a:rPr>
                        <a:t>8 months post-implementation</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07000"/>
                        </a:lnSpc>
                        <a:spcBef>
                          <a:spcPts val="300"/>
                        </a:spcBef>
                        <a:spcAft>
                          <a:spcPts val="300"/>
                        </a:spcAft>
                      </a:pPr>
                      <a:r>
                        <a:rPr lang="en-US" sz="2000" b="1">
                          <a:effectLst/>
                          <a:latin typeface="Arial" panose="020B0604020202020204" pitchFamily="34" charset="0"/>
                          <a:ea typeface="DengXian" panose="020B0503020204020204" pitchFamily="2" charset="-122"/>
                          <a:cs typeface="Times New Roman" panose="02020603050405020304" pitchFamily="18" charset="0"/>
                        </a:rPr>
                        <a:t>p-value for difference in % fulfillment</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415342"/>
                  </a:ext>
                </a:extLst>
              </a:tr>
              <a:tr h="686079">
                <a:tc vMerge="1">
                  <a:txBody>
                    <a:bodyPr/>
                    <a:lstStyle/>
                    <a:p>
                      <a:endParaRPr lang="en-US"/>
                    </a:p>
                  </a:txBody>
                  <a:tcPr/>
                </a:tc>
                <a:tc>
                  <a:txBody>
                    <a:bodyPr/>
                    <a:lstStyle/>
                    <a:p>
                      <a:pPr marL="0" marR="0" algn="ctr">
                        <a:lnSpc>
                          <a:spcPct val="107000"/>
                        </a:lnSpc>
                        <a:spcBef>
                          <a:spcPts val="300"/>
                        </a:spcBef>
                        <a:spcAft>
                          <a:spcPts val="300"/>
                        </a:spcAft>
                      </a:pPr>
                      <a:r>
                        <a:rPr lang="en-US" sz="2000" b="1">
                          <a:effectLst/>
                          <a:latin typeface="Arial" panose="020B0604020202020204" pitchFamily="34" charset="0"/>
                          <a:ea typeface="DengXian" panose="020B0503020204020204" pitchFamily="2" charset="-122"/>
                          <a:cs typeface="Times New Roman" panose="02020603050405020304" pitchFamily="18" charset="0"/>
                        </a:rPr>
                        <a:t>Eligible cohort, n</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000" b="1">
                          <a:effectLst/>
                          <a:latin typeface="Arial" panose="020B0604020202020204" pitchFamily="34" charset="0"/>
                          <a:ea typeface="DengXian" panose="020B0503020204020204" pitchFamily="2" charset="-122"/>
                          <a:cs typeface="Times New Roman" panose="02020603050405020304" pitchFamily="18" charset="0"/>
                        </a:rPr>
                        <a:t>Fulfilled, n (%) </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000" b="1">
                          <a:effectLst/>
                          <a:latin typeface="Arial" panose="020B0604020202020204" pitchFamily="34" charset="0"/>
                          <a:ea typeface="DengXian" panose="020B0503020204020204" pitchFamily="2" charset="-122"/>
                          <a:cs typeface="Times New Roman" panose="02020603050405020304" pitchFamily="18" charset="0"/>
                        </a:rPr>
                        <a:t>Eligible cohort, n</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2000" b="1">
                          <a:effectLst/>
                          <a:latin typeface="Arial" panose="020B0604020202020204" pitchFamily="34" charset="0"/>
                          <a:ea typeface="DengXian" panose="020B0503020204020204" pitchFamily="2" charset="-122"/>
                          <a:cs typeface="Times New Roman" panose="02020603050405020304" pitchFamily="18" charset="0"/>
                        </a:rPr>
                        <a:t>Fulfilled, n (%)</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595947516"/>
                  </a:ext>
                </a:extLst>
              </a:tr>
              <a:tr h="355313">
                <a:tc>
                  <a:txBody>
                    <a:bodyPr/>
                    <a:lstStyle/>
                    <a:p>
                      <a:pPr marL="0" marR="0">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 Osteoporosis</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317</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120 (37.9)</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231</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103 (44.6)</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E90B"/>
                    </a:solidFill>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&lt; 0.001</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000673"/>
                  </a:ext>
                </a:extLst>
              </a:tr>
              <a:tr h="355313">
                <a:tc>
                  <a:txBody>
                    <a:bodyPr/>
                    <a:lstStyle/>
                    <a:p>
                      <a:pPr marL="0" marR="0">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 Hepatitis C</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a:effectLst/>
                          <a:latin typeface="Arial" panose="020B0604020202020204" pitchFamily="34" charset="0"/>
                          <a:ea typeface="DengXian" panose="020B0503020204020204" pitchFamily="2" charset="-122"/>
                          <a:cs typeface="Times New Roman" panose="02020603050405020304" pitchFamily="18" charset="0"/>
                        </a:rPr>
                        <a:t>1179</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275 (23.3)</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861</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249 (28.9)</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E90B"/>
                    </a:solidFill>
                  </a:tcPr>
                </a:tc>
                <a:tc>
                  <a:txBody>
                    <a:bodyPr/>
                    <a:lstStyle/>
                    <a:p>
                      <a:pPr marL="0" marR="0" algn="ctr">
                        <a:lnSpc>
                          <a:spcPct val="150000"/>
                        </a:lnSpc>
                        <a:spcBef>
                          <a:spcPts val="300"/>
                        </a:spcBef>
                        <a:spcAft>
                          <a:spcPts val="300"/>
                        </a:spcAft>
                      </a:pPr>
                      <a:r>
                        <a:rPr lang="en-US" sz="2000">
                          <a:effectLst/>
                          <a:latin typeface="Arial" panose="020B0604020202020204" pitchFamily="34" charset="0"/>
                          <a:ea typeface="DengXian" panose="020B0503020204020204" pitchFamily="2" charset="-122"/>
                          <a:cs typeface="Times New Roman" panose="02020603050405020304" pitchFamily="18" charset="0"/>
                        </a:rPr>
                        <a:t>&lt; 0.001</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4576304"/>
                  </a:ext>
                </a:extLst>
              </a:tr>
              <a:tr h="498004">
                <a:tc>
                  <a:txBody>
                    <a:bodyPr/>
                    <a:lstStyle/>
                    <a:p>
                      <a:pPr marL="0" marR="0">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 Alcohol misuse</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1492</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635 (42.6)</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1161</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696 (59.9)</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E90B"/>
                    </a:solidFill>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&lt; 0.001</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902031"/>
                  </a:ext>
                </a:extLst>
              </a:tr>
              <a:tr h="355313">
                <a:tc>
                  <a:txBody>
                    <a:bodyPr/>
                    <a:lstStyle/>
                    <a:p>
                      <a:pPr marL="0" marR="0">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 Depression</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a:effectLst/>
                          <a:latin typeface="Arial" panose="020B0604020202020204" pitchFamily="34" charset="0"/>
                          <a:ea typeface="DengXian" panose="020B0503020204020204" pitchFamily="2" charset="-122"/>
                          <a:cs typeface="Times New Roman" panose="02020603050405020304" pitchFamily="18" charset="0"/>
                        </a:rPr>
                        <a:t>1279</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a:effectLst/>
                          <a:latin typeface="Arial" panose="020B0604020202020204" pitchFamily="34" charset="0"/>
                          <a:ea typeface="DengXian" panose="020B0503020204020204" pitchFamily="2" charset="-122"/>
                          <a:cs typeface="Times New Roman" panose="02020603050405020304" pitchFamily="18" charset="0"/>
                        </a:rPr>
                        <a:t>661 (51.7)</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954</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649 (68.0)</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E90B"/>
                    </a:solidFill>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&lt; 0.001</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127880"/>
                  </a:ext>
                </a:extLst>
              </a:tr>
              <a:tr h="355313">
                <a:tc>
                  <a:txBody>
                    <a:bodyPr/>
                    <a:lstStyle/>
                    <a:p>
                      <a:pPr marL="0" marR="0">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 Tobacco use</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a:effectLst/>
                          <a:latin typeface="Arial" panose="020B0604020202020204" pitchFamily="34" charset="0"/>
                          <a:ea typeface="DengXian" panose="020B0503020204020204" pitchFamily="2" charset="-122"/>
                          <a:cs typeface="Times New Roman" panose="02020603050405020304" pitchFamily="18" charset="0"/>
                        </a:rPr>
                        <a:t>1498</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1266 (84.5)</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50000"/>
                        </a:lnSpc>
                        <a:spcBef>
                          <a:spcPts val="300"/>
                        </a:spcBef>
                        <a:spcAft>
                          <a:spcPts val="300"/>
                        </a:spcAft>
                      </a:pPr>
                      <a:r>
                        <a:rPr lang="en-US" sz="2000">
                          <a:effectLst/>
                          <a:latin typeface="Arial" panose="020B0604020202020204" pitchFamily="34" charset="0"/>
                          <a:ea typeface="DengXian" panose="020B0503020204020204" pitchFamily="2" charset="-122"/>
                          <a:cs typeface="Times New Roman" panose="02020603050405020304" pitchFamily="18" charset="0"/>
                        </a:rPr>
                        <a:t>1161</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dirty="0">
                          <a:solidFill>
                            <a:schemeClr val="bg1"/>
                          </a:solidFill>
                          <a:effectLst/>
                          <a:latin typeface="Arial" panose="020B0604020202020204" pitchFamily="34" charset="0"/>
                          <a:ea typeface="DengXian" panose="020B0503020204020204" pitchFamily="2" charset="-122"/>
                          <a:cs typeface="Times New Roman" panose="02020603050405020304" pitchFamily="18" charset="0"/>
                        </a:rPr>
                        <a:t>926 (79.8)</a:t>
                      </a:r>
                      <a:endParaRPr lang="en-US" sz="2300" dirty="0">
                        <a:solidFill>
                          <a:schemeClr val="bg1"/>
                        </a:solidFill>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&lt; 0.001</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298654"/>
                  </a:ext>
                </a:extLst>
              </a:tr>
              <a:tr h="355313">
                <a:tc>
                  <a:txBody>
                    <a:bodyPr/>
                    <a:lstStyle/>
                    <a:p>
                      <a:pPr marL="0" marR="0">
                        <a:lnSpc>
                          <a:spcPct val="150000"/>
                        </a:lnSpc>
                        <a:spcBef>
                          <a:spcPts val="300"/>
                        </a:spcBef>
                        <a:spcAft>
                          <a:spcPts val="300"/>
                        </a:spcAft>
                      </a:pPr>
                      <a:r>
                        <a:rPr lang="en-US" sz="2000">
                          <a:effectLst/>
                          <a:latin typeface="Arial" panose="020B0604020202020204" pitchFamily="34" charset="0"/>
                          <a:ea typeface="DengXian" panose="020B0503020204020204" pitchFamily="2" charset="-122"/>
                          <a:cs typeface="Times New Roman" panose="02020603050405020304" pitchFamily="18" charset="0"/>
                        </a:rPr>
                        <a:t>Advance care planning</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a:effectLst/>
                          <a:latin typeface="Arial" panose="020B0604020202020204" pitchFamily="34" charset="0"/>
                          <a:ea typeface="DengXian" panose="020B0503020204020204" pitchFamily="2" charset="-122"/>
                          <a:cs typeface="Times New Roman" panose="02020603050405020304" pitchFamily="18" charset="0"/>
                        </a:rPr>
                        <a:t>1234</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97 (7.9)</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50000"/>
                        </a:lnSpc>
                        <a:spcBef>
                          <a:spcPts val="300"/>
                        </a:spcBef>
                        <a:spcAft>
                          <a:spcPts val="300"/>
                        </a:spcAft>
                      </a:pPr>
                      <a:r>
                        <a:rPr lang="en-US" sz="2000">
                          <a:effectLst/>
                          <a:latin typeface="Arial" panose="020B0604020202020204" pitchFamily="34" charset="0"/>
                          <a:ea typeface="DengXian" panose="020B0503020204020204" pitchFamily="2" charset="-122"/>
                          <a:cs typeface="Times New Roman" panose="02020603050405020304" pitchFamily="18" charset="0"/>
                        </a:rPr>
                        <a:t>1026</a:t>
                      </a:r>
                      <a:endParaRPr lang="en-US" sz="230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191 (18.6)</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5E90B"/>
                    </a:solidFill>
                  </a:tcPr>
                </a:tc>
                <a:tc>
                  <a:txBody>
                    <a:bodyPr/>
                    <a:lstStyle/>
                    <a:p>
                      <a:pPr marL="0" marR="0" algn="ctr">
                        <a:lnSpc>
                          <a:spcPct val="150000"/>
                        </a:lnSpc>
                        <a:spcBef>
                          <a:spcPts val="300"/>
                        </a:spcBef>
                        <a:spcAft>
                          <a:spcPts val="300"/>
                        </a:spcAft>
                      </a:pPr>
                      <a:r>
                        <a:rPr lang="en-US" sz="2000" dirty="0">
                          <a:effectLst/>
                          <a:latin typeface="Arial" panose="020B0604020202020204" pitchFamily="34" charset="0"/>
                          <a:ea typeface="DengXian" panose="020B0503020204020204" pitchFamily="2" charset="-122"/>
                          <a:cs typeface="Times New Roman" panose="02020603050405020304" pitchFamily="18" charset="0"/>
                        </a:rPr>
                        <a:t>&lt; 0.001</a:t>
                      </a:r>
                      <a:endParaRPr lang="en-US" sz="2300" dirty="0">
                        <a:effectLst/>
                        <a:latin typeface="Calibri" panose="020F0502020204030204" pitchFamily="34" charset="0"/>
                        <a:ea typeface="DengXian" panose="020B0503020204020204" pitchFamily="2" charset="-122"/>
                        <a:cs typeface="Times New Roman" panose="02020603050405020304" pitchFamily="18" charset="0"/>
                      </a:endParaRPr>
                    </a:p>
                  </a:txBody>
                  <a:tcPr marL="55826" marR="55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102932"/>
                  </a:ext>
                </a:extLst>
              </a:tr>
            </a:tbl>
          </a:graphicData>
        </a:graphic>
      </p:graphicFrame>
    </p:spTree>
    <p:extLst>
      <p:ext uri="{BB962C8B-B14F-4D97-AF65-F5344CB8AC3E}">
        <p14:creationId xmlns:p14="http://schemas.microsoft.com/office/powerpoint/2010/main" val="1935151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5A4C6-9195-4B00-8463-BF785EFE01EC}"/>
              </a:ext>
            </a:extLst>
          </p:cNvPr>
          <p:cNvSpPr>
            <a:spLocks noGrp="1"/>
          </p:cNvSpPr>
          <p:nvPr>
            <p:ph type="title"/>
          </p:nvPr>
        </p:nvSpPr>
        <p:spPr>
          <a:xfrm>
            <a:off x="511628" y="301898"/>
            <a:ext cx="11168743" cy="1325563"/>
          </a:xfrm>
        </p:spPr>
        <p:txBody>
          <a:bodyPr/>
          <a:lstStyle/>
          <a:p>
            <a:pPr algn="ctr"/>
            <a:r>
              <a:rPr lang="en-US" sz="4400" dirty="0">
                <a:latin typeface="+mn-lt"/>
              </a:rPr>
              <a:t>Vaccinations are Higher with AWV Completion</a:t>
            </a:r>
            <a:endParaRPr lang="en-US" dirty="0"/>
          </a:p>
        </p:txBody>
      </p:sp>
      <p:graphicFrame>
        <p:nvGraphicFramePr>
          <p:cNvPr id="5" name="Content Placeholder 4">
            <a:extLst>
              <a:ext uri="{FF2B5EF4-FFF2-40B4-BE49-F238E27FC236}">
                <a16:creationId xmlns:a16="http://schemas.microsoft.com/office/drawing/2014/main" id="{4EECAED4-9396-432A-B002-15B278608380}"/>
              </a:ext>
            </a:extLst>
          </p:cNvPr>
          <p:cNvGraphicFramePr>
            <a:graphicFrameLocks noGrp="1"/>
          </p:cNvGraphicFramePr>
          <p:nvPr>
            <p:ph idx="1"/>
          </p:nvPr>
        </p:nvGraphicFramePr>
        <p:xfrm>
          <a:off x="838200" y="1925016"/>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84238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5A4C6-9195-4B00-8463-BF785EFE01EC}"/>
              </a:ext>
            </a:extLst>
          </p:cNvPr>
          <p:cNvSpPr>
            <a:spLocks noGrp="1"/>
          </p:cNvSpPr>
          <p:nvPr>
            <p:ph type="title"/>
          </p:nvPr>
        </p:nvSpPr>
        <p:spPr>
          <a:xfrm>
            <a:off x="65314" y="301898"/>
            <a:ext cx="12061371" cy="1325563"/>
          </a:xfrm>
        </p:spPr>
        <p:txBody>
          <a:bodyPr/>
          <a:lstStyle/>
          <a:p>
            <a:pPr algn="ctr"/>
            <a:r>
              <a:rPr lang="en-US" sz="4400" dirty="0">
                <a:latin typeface="+mn-lt"/>
              </a:rPr>
              <a:t>Cancer Screenings are Higher with AWV Completion</a:t>
            </a:r>
            <a:endParaRPr lang="en-US" dirty="0"/>
          </a:p>
        </p:txBody>
      </p:sp>
      <p:graphicFrame>
        <p:nvGraphicFramePr>
          <p:cNvPr id="6" name="Content Placeholder 5">
            <a:extLst>
              <a:ext uri="{FF2B5EF4-FFF2-40B4-BE49-F238E27FC236}">
                <a16:creationId xmlns:a16="http://schemas.microsoft.com/office/drawing/2014/main" id="{3EBAE4FA-6992-4842-8F51-32072F7EBE05}"/>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9789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5A4C6-9195-4B00-8463-BF785EFE01EC}"/>
              </a:ext>
            </a:extLst>
          </p:cNvPr>
          <p:cNvSpPr>
            <a:spLocks noGrp="1"/>
          </p:cNvSpPr>
          <p:nvPr>
            <p:ph type="title"/>
          </p:nvPr>
        </p:nvSpPr>
        <p:spPr>
          <a:xfrm>
            <a:off x="838200" y="214812"/>
            <a:ext cx="10515600" cy="1325563"/>
          </a:xfrm>
        </p:spPr>
        <p:txBody>
          <a:bodyPr/>
          <a:lstStyle/>
          <a:p>
            <a:pPr algn="ctr"/>
            <a:r>
              <a:rPr lang="en-US" sz="4400" b="1" dirty="0"/>
              <a:t>Other Screenings &amp; Advance Care Planning are Higher with AWV Completion*</a:t>
            </a:r>
            <a:endParaRPr lang="en-US" dirty="0"/>
          </a:p>
        </p:txBody>
      </p:sp>
      <p:graphicFrame>
        <p:nvGraphicFramePr>
          <p:cNvPr id="7" name="Content Placeholder 6">
            <a:extLst>
              <a:ext uri="{FF2B5EF4-FFF2-40B4-BE49-F238E27FC236}">
                <a16:creationId xmlns:a16="http://schemas.microsoft.com/office/drawing/2014/main" id="{3817FCCE-5DCF-44B3-B9E7-B4205661D6F4}"/>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a:extLst>
              <a:ext uri="{FF2B5EF4-FFF2-40B4-BE49-F238E27FC236}">
                <a16:creationId xmlns:a16="http://schemas.microsoft.com/office/drawing/2014/main" id="{8F628891-CAD1-E596-25D7-FF6A51A84AF0}"/>
              </a:ext>
            </a:extLst>
          </p:cNvPr>
          <p:cNvSpPr txBox="1"/>
          <p:nvPr/>
        </p:nvSpPr>
        <p:spPr>
          <a:xfrm rot="10800000" flipV="1">
            <a:off x="1481531" y="6176963"/>
            <a:ext cx="3766329" cy="681037"/>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All p ≤ 0.001</a:t>
            </a:r>
          </a:p>
        </p:txBody>
      </p:sp>
    </p:spTree>
    <p:extLst>
      <p:ext uri="{BB962C8B-B14F-4D97-AF65-F5344CB8AC3E}">
        <p14:creationId xmlns:p14="http://schemas.microsoft.com/office/powerpoint/2010/main" val="398762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E96F-1E75-494F-B0D1-CD9DD7F28028}"/>
              </a:ext>
            </a:extLst>
          </p:cNvPr>
          <p:cNvSpPr>
            <a:spLocks noGrp="1"/>
          </p:cNvSpPr>
          <p:nvPr>
            <p:ph type="title"/>
          </p:nvPr>
        </p:nvSpPr>
        <p:spPr>
          <a:xfrm>
            <a:off x="228599" y="365125"/>
            <a:ext cx="11386457" cy="1325563"/>
          </a:xfrm>
        </p:spPr>
        <p:txBody>
          <a:bodyPr>
            <a:normAutofit fontScale="90000"/>
          </a:bodyPr>
          <a:lstStyle/>
          <a:p>
            <a:pPr algn="ctr"/>
            <a:r>
              <a:rPr lang="en-US" b="1" dirty="0"/>
              <a:t>% Fulfillment of All Assessed Preventive Health Services With and Without AWV Completion (8-Months Post-Implementation)</a:t>
            </a:r>
          </a:p>
        </p:txBody>
      </p:sp>
      <p:graphicFrame>
        <p:nvGraphicFramePr>
          <p:cNvPr id="6" name="Content Placeholder 5">
            <a:extLst>
              <a:ext uri="{FF2B5EF4-FFF2-40B4-BE49-F238E27FC236}">
                <a16:creationId xmlns:a16="http://schemas.microsoft.com/office/drawing/2014/main" id="{DF50D250-C627-404B-8B1E-749930953D3B}"/>
              </a:ext>
            </a:extLst>
          </p:cNvPr>
          <p:cNvGraphicFramePr>
            <a:graphicFrameLocks noGrp="1"/>
          </p:cNvGraphicFramePr>
          <p:nvPr>
            <p:ph idx="1"/>
          </p:nvPr>
        </p:nvGraphicFramePr>
        <p:xfrm>
          <a:off x="838200" y="2025650"/>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909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CB85-24B5-BA36-BCFE-E9141A7F3562}"/>
              </a:ext>
            </a:extLst>
          </p:cNvPr>
          <p:cNvSpPr>
            <a:spLocks noGrp="1"/>
          </p:cNvSpPr>
          <p:nvPr>
            <p:ph type="title"/>
          </p:nvPr>
        </p:nvSpPr>
        <p:spPr/>
        <p:txBody>
          <a:bodyPr>
            <a:normAutofit/>
          </a:bodyPr>
          <a:lstStyle/>
          <a:p>
            <a:pPr algn="ctr"/>
            <a:r>
              <a:rPr lang="en-US" dirty="0"/>
              <a:t>Summary USPSTF Recommendations by Grade and Type for Adults ≥ 65+ (n=81)</a:t>
            </a:r>
          </a:p>
        </p:txBody>
      </p:sp>
      <p:graphicFrame>
        <p:nvGraphicFramePr>
          <p:cNvPr id="4" name="Table 4">
            <a:extLst>
              <a:ext uri="{FF2B5EF4-FFF2-40B4-BE49-F238E27FC236}">
                <a16:creationId xmlns:a16="http://schemas.microsoft.com/office/drawing/2014/main" id="{B466E50A-FDF8-D0A7-B873-BE4CAEB51BBC}"/>
              </a:ext>
            </a:extLst>
          </p:cNvPr>
          <p:cNvGraphicFramePr>
            <a:graphicFrameLocks noGrp="1"/>
          </p:cNvGraphicFramePr>
          <p:nvPr>
            <p:ph idx="1"/>
            <p:extLst>
              <p:ext uri="{D42A27DB-BD31-4B8C-83A1-F6EECF244321}">
                <p14:modId xmlns:p14="http://schemas.microsoft.com/office/powerpoint/2010/main" val="1143688755"/>
              </p:ext>
            </p:extLst>
          </p:nvPr>
        </p:nvGraphicFramePr>
        <p:xfrm>
          <a:off x="838200" y="2177215"/>
          <a:ext cx="10153073" cy="3129280"/>
        </p:xfrm>
        <a:graphic>
          <a:graphicData uri="http://schemas.openxmlformats.org/drawingml/2006/table">
            <a:tbl>
              <a:tblPr firstRow="1" bandRow="1">
                <a:tableStyleId>{5C22544A-7EE6-4342-B048-85BDC9FD1C3A}</a:tableStyleId>
              </a:tblPr>
              <a:tblGrid>
                <a:gridCol w="1637984">
                  <a:extLst>
                    <a:ext uri="{9D8B030D-6E8A-4147-A177-3AD203B41FA5}">
                      <a16:colId xmlns:a16="http://schemas.microsoft.com/office/drawing/2014/main" val="4017791739"/>
                    </a:ext>
                  </a:extLst>
                </a:gridCol>
                <a:gridCol w="460940">
                  <a:extLst>
                    <a:ext uri="{9D8B030D-6E8A-4147-A177-3AD203B41FA5}">
                      <a16:colId xmlns:a16="http://schemas.microsoft.com/office/drawing/2014/main" val="3467773419"/>
                    </a:ext>
                  </a:extLst>
                </a:gridCol>
                <a:gridCol w="1487094">
                  <a:extLst>
                    <a:ext uri="{9D8B030D-6E8A-4147-A177-3AD203B41FA5}">
                      <a16:colId xmlns:a16="http://schemas.microsoft.com/office/drawing/2014/main" val="1483365198"/>
                    </a:ext>
                  </a:extLst>
                </a:gridCol>
                <a:gridCol w="1016000">
                  <a:extLst>
                    <a:ext uri="{9D8B030D-6E8A-4147-A177-3AD203B41FA5}">
                      <a16:colId xmlns:a16="http://schemas.microsoft.com/office/drawing/2014/main" val="1314806507"/>
                    </a:ext>
                  </a:extLst>
                </a:gridCol>
                <a:gridCol w="914400">
                  <a:extLst>
                    <a:ext uri="{9D8B030D-6E8A-4147-A177-3AD203B41FA5}">
                      <a16:colId xmlns:a16="http://schemas.microsoft.com/office/drawing/2014/main" val="391479344"/>
                    </a:ext>
                  </a:extLst>
                </a:gridCol>
                <a:gridCol w="1644073">
                  <a:extLst>
                    <a:ext uri="{9D8B030D-6E8A-4147-A177-3AD203B41FA5}">
                      <a16:colId xmlns:a16="http://schemas.microsoft.com/office/drawing/2014/main" val="4153243076"/>
                    </a:ext>
                  </a:extLst>
                </a:gridCol>
                <a:gridCol w="1505527">
                  <a:extLst>
                    <a:ext uri="{9D8B030D-6E8A-4147-A177-3AD203B41FA5}">
                      <a16:colId xmlns:a16="http://schemas.microsoft.com/office/drawing/2014/main" val="975408030"/>
                    </a:ext>
                  </a:extLst>
                </a:gridCol>
                <a:gridCol w="1487055">
                  <a:extLst>
                    <a:ext uri="{9D8B030D-6E8A-4147-A177-3AD203B41FA5}">
                      <a16:colId xmlns:a16="http://schemas.microsoft.com/office/drawing/2014/main" val="3384291242"/>
                    </a:ext>
                  </a:extLst>
                </a:gridCol>
              </a:tblGrid>
              <a:tr h="370840">
                <a:tc>
                  <a:txBody>
                    <a:bodyPr/>
                    <a:lstStyle/>
                    <a:p>
                      <a:pPr algn="ctr"/>
                      <a:r>
                        <a:rPr lang="en-US" dirty="0"/>
                        <a:t>Grade</a:t>
                      </a:r>
                    </a:p>
                  </a:txBody>
                  <a:tcPr anchor="ctr"/>
                </a:tc>
                <a:tc>
                  <a:txBody>
                    <a:bodyPr/>
                    <a:lstStyle/>
                    <a:p>
                      <a:pPr algn="ctr"/>
                      <a:r>
                        <a:rPr lang="en-US" dirty="0"/>
                        <a:t>n</a:t>
                      </a:r>
                    </a:p>
                  </a:txBody>
                  <a:tcPr anchor="ctr"/>
                </a:tc>
                <a:tc gridSpan="3">
                  <a:txBody>
                    <a:bodyPr/>
                    <a:lstStyle/>
                    <a:p>
                      <a:pPr algn="ctr"/>
                      <a:r>
                        <a:rPr lang="en-US" dirty="0"/>
                        <a:t>Screening</a:t>
                      </a:r>
                    </a:p>
                  </a:txBody>
                  <a:tcPr anchor="ctr"/>
                </a:tc>
                <a:tc hMerge="1">
                  <a:txBody>
                    <a:bodyPr/>
                    <a:lstStyle/>
                    <a:p>
                      <a:pPr algn="ctr"/>
                      <a:endParaRPr lang="en-US" dirty="0"/>
                    </a:p>
                  </a:txBody>
                  <a:tcPr/>
                </a:tc>
                <a:tc hMerge="1">
                  <a:txBody>
                    <a:bodyPr/>
                    <a:lstStyle/>
                    <a:p>
                      <a:pPr algn="ctr"/>
                      <a:endParaRPr lang="en-US" dirty="0"/>
                    </a:p>
                  </a:txBody>
                  <a:tcPr/>
                </a:tc>
                <a:tc>
                  <a:txBody>
                    <a:bodyPr/>
                    <a:lstStyle/>
                    <a:p>
                      <a:pPr algn="ctr"/>
                      <a:r>
                        <a:rPr lang="en-US" dirty="0"/>
                        <a:t>Behavioral Counseling (n)</a:t>
                      </a:r>
                    </a:p>
                  </a:txBody>
                  <a:tcPr anchor="ctr"/>
                </a:tc>
                <a:tc>
                  <a:txBody>
                    <a:bodyPr/>
                    <a:lstStyle/>
                    <a:p>
                      <a:pPr algn="ctr"/>
                      <a:r>
                        <a:rPr lang="en-US" dirty="0"/>
                        <a:t>Interventions (n)</a:t>
                      </a:r>
                    </a:p>
                  </a:txBody>
                  <a:tcPr anchor="ctr"/>
                </a:tc>
                <a:tc>
                  <a:txBody>
                    <a:bodyPr/>
                    <a:lstStyle/>
                    <a:p>
                      <a:pPr algn="ctr"/>
                      <a:r>
                        <a:rPr lang="en-US" dirty="0"/>
                        <a:t>Medications (n)</a:t>
                      </a:r>
                    </a:p>
                  </a:txBody>
                  <a:tcPr anchor="ctr"/>
                </a:tc>
                <a:extLst>
                  <a:ext uri="{0D108BD9-81ED-4DB2-BD59-A6C34878D82A}">
                    <a16:rowId xmlns:a16="http://schemas.microsoft.com/office/drawing/2014/main" val="913603545"/>
                  </a:ext>
                </a:extLst>
              </a:tr>
              <a:tr h="370840">
                <a:tc>
                  <a:txBody>
                    <a:bodyPr/>
                    <a:lstStyle/>
                    <a:p>
                      <a:pPr algn="l"/>
                      <a:endParaRPr lang="en-US" dirty="0"/>
                    </a:p>
                  </a:txBody>
                  <a:tcPr anchor="ctr"/>
                </a:tc>
                <a:tc>
                  <a:txBody>
                    <a:bodyPr/>
                    <a:lstStyle/>
                    <a:p>
                      <a:pPr algn="ctr"/>
                      <a:endParaRPr lang="en-US" dirty="0"/>
                    </a:p>
                  </a:txBody>
                  <a:tcPr anchor="ctr"/>
                </a:tc>
                <a:tc>
                  <a:txBody>
                    <a:bodyPr/>
                    <a:lstStyle/>
                    <a:p>
                      <a:pPr algn="ctr"/>
                      <a:r>
                        <a:rPr lang="en-US" dirty="0"/>
                        <a:t>Men and women (n)</a:t>
                      </a:r>
                    </a:p>
                  </a:txBody>
                  <a:tcPr anchor="ctr"/>
                </a:tc>
                <a:tc>
                  <a:txBody>
                    <a:bodyPr/>
                    <a:lstStyle/>
                    <a:p>
                      <a:pPr algn="ctr"/>
                      <a:r>
                        <a:rPr lang="en-US" dirty="0"/>
                        <a:t>Women only (n)</a:t>
                      </a:r>
                    </a:p>
                  </a:txBody>
                  <a:tcPr anchor="ctr"/>
                </a:tc>
                <a:tc>
                  <a:txBody>
                    <a:bodyPr/>
                    <a:lstStyle/>
                    <a:p>
                      <a:pPr algn="ctr"/>
                      <a:r>
                        <a:rPr lang="en-US" dirty="0"/>
                        <a:t>Men only (n)</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3154315752"/>
                  </a:ext>
                </a:extLst>
              </a:tr>
              <a:tr h="370840">
                <a:tc>
                  <a:txBody>
                    <a:bodyPr/>
                    <a:lstStyle/>
                    <a:p>
                      <a:pPr algn="ctr"/>
                      <a:r>
                        <a:rPr lang="en-US" b="1" dirty="0"/>
                        <a:t>A</a:t>
                      </a:r>
                    </a:p>
                  </a:txBody>
                  <a:tcPr/>
                </a:tc>
                <a:tc>
                  <a:txBody>
                    <a:bodyPr/>
                    <a:lstStyle/>
                    <a:p>
                      <a:pPr algn="ctr"/>
                      <a:r>
                        <a:rPr lang="en-US" dirty="0"/>
                        <a:t>6</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3656690213"/>
                  </a:ext>
                </a:extLst>
              </a:tr>
              <a:tr h="370840">
                <a:tc>
                  <a:txBody>
                    <a:bodyPr/>
                    <a:lstStyle/>
                    <a:p>
                      <a:pPr algn="ctr"/>
                      <a:r>
                        <a:rPr lang="en-US" b="1" dirty="0"/>
                        <a:t>B</a:t>
                      </a:r>
                    </a:p>
                  </a:txBody>
                  <a:tcPr/>
                </a:tc>
                <a:tc>
                  <a:txBody>
                    <a:bodyPr/>
                    <a:lstStyle/>
                    <a:p>
                      <a:pPr algn="ctr"/>
                      <a:r>
                        <a:rPr lang="en-US" dirty="0"/>
                        <a:t>21</a:t>
                      </a:r>
                    </a:p>
                  </a:txBody>
                  <a:tcPr/>
                </a:tc>
                <a:tc>
                  <a:txBody>
                    <a:bodyPr/>
                    <a:lstStyle/>
                    <a:p>
                      <a:pPr algn="ctr"/>
                      <a:r>
                        <a:rPr lang="en-US" dirty="0"/>
                        <a:t>9</a:t>
                      </a:r>
                    </a:p>
                  </a:txBody>
                  <a:tcPr/>
                </a:tc>
                <a:tc>
                  <a:txBody>
                    <a:bodyPr/>
                    <a:lstStyle/>
                    <a:p>
                      <a:pPr algn="ctr"/>
                      <a:r>
                        <a:rPr lang="en-US" dirty="0"/>
                        <a:t>4</a:t>
                      </a:r>
                    </a:p>
                  </a:txBody>
                  <a:tcPr/>
                </a:tc>
                <a:tc>
                  <a:txBody>
                    <a:bodyPr/>
                    <a:lstStyle/>
                    <a:p>
                      <a:pPr algn="ctr"/>
                      <a:r>
                        <a:rPr lang="en-US" dirty="0"/>
                        <a:t>1</a:t>
                      </a:r>
                    </a:p>
                  </a:txBody>
                  <a:tcPr/>
                </a:tc>
                <a:tc>
                  <a:txBody>
                    <a:bodyPr/>
                    <a:lstStyle/>
                    <a:p>
                      <a:pPr algn="ctr"/>
                      <a:r>
                        <a:rPr lang="en-US" dirty="0"/>
                        <a:t>4</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1868395689"/>
                  </a:ext>
                </a:extLst>
              </a:tr>
              <a:tr h="370840">
                <a:tc>
                  <a:txBody>
                    <a:bodyPr/>
                    <a:lstStyle/>
                    <a:p>
                      <a:pPr algn="ctr"/>
                      <a:r>
                        <a:rPr lang="en-US" b="1" dirty="0"/>
                        <a:t>C</a:t>
                      </a:r>
                    </a:p>
                  </a:txBody>
                  <a:tcPr/>
                </a:tc>
                <a:tc>
                  <a:txBody>
                    <a:bodyPr/>
                    <a:lstStyle/>
                    <a:p>
                      <a:pPr algn="ctr"/>
                      <a:r>
                        <a:rPr lang="en-US" dirty="0"/>
                        <a:t>7</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0</a:t>
                      </a:r>
                    </a:p>
                  </a:txBody>
                  <a:tcPr/>
                </a:tc>
                <a:tc>
                  <a:txBody>
                    <a:bodyPr/>
                    <a:lstStyle/>
                    <a:p>
                      <a:pPr algn="ctr"/>
                      <a:r>
                        <a:rPr lang="en-US" dirty="0"/>
                        <a:t>2</a:t>
                      </a:r>
                    </a:p>
                  </a:txBody>
                  <a:tcPr/>
                </a:tc>
                <a:extLst>
                  <a:ext uri="{0D108BD9-81ED-4DB2-BD59-A6C34878D82A}">
                    <a16:rowId xmlns:a16="http://schemas.microsoft.com/office/drawing/2014/main" val="4185013092"/>
                  </a:ext>
                </a:extLst>
              </a:tr>
              <a:tr h="343850">
                <a:tc>
                  <a:txBody>
                    <a:bodyPr/>
                    <a:lstStyle/>
                    <a:p>
                      <a:pPr algn="ctr"/>
                      <a:r>
                        <a:rPr lang="en-US" b="1" dirty="0"/>
                        <a:t>D</a:t>
                      </a:r>
                    </a:p>
                  </a:txBody>
                  <a:tcPr/>
                </a:tc>
                <a:tc>
                  <a:txBody>
                    <a:bodyPr/>
                    <a:lstStyle/>
                    <a:p>
                      <a:pPr algn="ctr"/>
                      <a:r>
                        <a:rPr lang="en-US" dirty="0"/>
                        <a:t>17</a:t>
                      </a:r>
                    </a:p>
                  </a:txBody>
                  <a:tcPr/>
                </a:tc>
                <a:tc>
                  <a:txBody>
                    <a:bodyPr/>
                    <a:lstStyle/>
                    <a:p>
                      <a:pPr algn="ctr"/>
                      <a:r>
                        <a:rPr lang="en-US" dirty="0"/>
                        <a:t>5</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5</a:t>
                      </a:r>
                    </a:p>
                  </a:txBody>
                  <a:tcPr/>
                </a:tc>
                <a:extLst>
                  <a:ext uri="{0D108BD9-81ED-4DB2-BD59-A6C34878D82A}">
                    <a16:rowId xmlns:a16="http://schemas.microsoft.com/office/drawing/2014/main" val="1402582352"/>
                  </a:ext>
                </a:extLst>
              </a:tr>
              <a:tr h="370840">
                <a:tc>
                  <a:txBody>
                    <a:bodyPr/>
                    <a:lstStyle/>
                    <a:p>
                      <a:pPr algn="ctr"/>
                      <a:r>
                        <a:rPr lang="en-US" b="1" dirty="0"/>
                        <a:t>I</a:t>
                      </a:r>
                    </a:p>
                  </a:txBody>
                  <a:tcPr/>
                </a:tc>
                <a:tc>
                  <a:txBody>
                    <a:bodyPr/>
                    <a:lstStyle/>
                    <a:p>
                      <a:pPr algn="ctr"/>
                      <a:r>
                        <a:rPr lang="en-US" dirty="0"/>
                        <a:t>30</a:t>
                      </a:r>
                    </a:p>
                  </a:txBody>
                  <a:tcPr/>
                </a:tc>
                <a:tc>
                  <a:txBody>
                    <a:bodyPr/>
                    <a:lstStyle/>
                    <a:p>
                      <a:pPr algn="ctr"/>
                      <a:r>
                        <a:rPr lang="en-US" dirty="0"/>
                        <a:t>20</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0</a:t>
                      </a:r>
                    </a:p>
                  </a:txBody>
                  <a:tcPr/>
                </a:tc>
                <a:tc>
                  <a:txBody>
                    <a:bodyPr/>
                    <a:lstStyle/>
                    <a:p>
                      <a:pPr algn="ctr"/>
                      <a:r>
                        <a:rPr lang="en-US" dirty="0"/>
                        <a:t>5</a:t>
                      </a:r>
                    </a:p>
                  </a:txBody>
                  <a:tcPr/>
                </a:tc>
                <a:extLst>
                  <a:ext uri="{0D108BD9-81ED-4DB2-BD59-A6C34878D82A}">
                    <a16:rowId xmlns:a16="http://schemas.microsoft.com/office/drawing/2014/main" val="996894422"/>
                  </a:ext>
                </a:extLst>
              </a:tr>
            </a:tbl>
          </a:graphicData>
        </a:graphic>
      </p:graphicFrame>
    </p:spTree>
    <p:extLst>
      <p:ext uri="{BB962C8B-B14F-4D97-AF65-F5344CB8AC3E}">
        <p14:creationId xmlns:p14="http://schemas.microsoft.com/office/powerpoint/2010/main" val="33667565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E541BF-1810-E826-1E1A-FB5EA5A553AC}"/>
              </a:ext>
            </a:extLst>
          </p:cNvPr>
          <p:cNvSpPr>
            <a:spLocks noGrp="1"/>
          </p:cNvSpPr>
          <p:nvPr>
            <p:ph type="title"/>
          </p:nvPr>
        </p:nvSpPr>
        <p:spPr>
          <a:xfrm>
            <a:off x="838200" y="459863"/>
            <a:ext cx="10515600" cy="1004594"/>
          </a:xfrm>
        </p:spPr>
        <p:txBody>
          <a:bodyPr>
            <a:normAutofit/>
          </a:bodyPr>
          <a:lstStyle/>
          <a:p>
            <a:pPr algn="ctr"/>
            <a:r>
              <a:rPr lang="en-US" b="1" dirty="0">
                <a:solidFill>
                  <a:srgbClr val="FFFFFF"/>
                </a:solidFill>
              </a:rPr>
              <a:t>Results</a:t>
            </a:r>
          </a:p>
        </p:txBody>
      </p:sp>
      <p:sp>
        <p:nvSpPr>
          <p:cNvPr id="16" name="Rectangle: Rounded Corners 15">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4BD188C5-44BB-AFED-AEC5-B72D2636D0F9}"/>
              </a:ext>
            </a:extLst>
          </p:cNvPr>
          <p:cNvGraphicFramePr>
            <a:graphicFrameLocks noGrp="1"/>
          </p:cNvGraphicFramePr>
          <p:nvPr>
            <p:ph idx="1"/>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177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Rectangle 76">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EDB882B-BE44-4F84-B64A-73AC8297BAEC}"/>
              </a:ext>
            </a:extLst>
          </p:cNvPr>
          <p:cNvSpPr>
            <a:spLocks noGrp="1"/>
          </p:cNvSpPr>
          <p:nvPr>
            <p:ph type="title"/>
          </p:nvPr>
        </p:nvSpPr>
        <p:spPr>
          <a:xfrm>
            <a:off x="6803409" y="762001"/>
            <a:ext cx="4156512" cy="1708244"/>
          </a:xfrm>
        </p:spPr>
        <p:txBody>
          <a:bodyPr vert="horz" lIns="91440" tIns="45720" rIns="91440" bIns="45720" rtlCol="0" anchor="ctr">
            <a:normAutofit/>
          </a:bodyPr>
          <a:lstStyle/>
          <a:p>
            <a:r>
              <a:rPr lang="en-US" sz="4000" b="1" kern="1200" dirty="0">
                <a:latin typeface="+mj-lt"/>
                <a:ea typeface="+mj-ea"/>
                <a:cs typeface="+mj-cs"/>
              </a:rPr>
              <a:t>Current Research</a:t>
            </a:r>
            <a:br>
              <a:rPr lang="en-US" sz="4000" kern="1200" dirty="0">
                <a:latin typeface="+mj-lt"/>
                <a:ea typeface="+mj-ea"/>
                <a:cs typeface="+mj-cs"/>
              </a:rPr>
            </a:br>
            <a:endParaRPr lang="en-US" sz="4000" kern="1200" dirty="0">
              <a:latin typeface="+mj-lt"/>
              <a:ea typeface="+mj-ea"/>
              <a:cs typeface="+mj-cs"/>
            </a:endParaRPr>
          </a:p>
        </p:txBody>
      </p:sp>
      <p:pic>
        <p:nvPicPr>
          <p:cNvPr id="69" name="Picture 59" descr="Arrows pointing towards light">
            <a:extLst>
              <a:ext uri="{FF2B5EF4-FFF2-40B4-BE49-F238E27FC236}">
                <a16:creationId xmlns:a16="http://schemas.microsoft.com/office/drawing/2014/main" id="{4537B3F2-B0FA-1359-3273-ABD56E8EB87B}"/>
              </a:ext>
            </a:extLst>
          </p:cNvPr>
          <p:cNvPicPr>
            <a:picLocks noChangeAspect="1"/>
          </p:cNvPicPr>
          <p:nvPr/>
        </p:nvPicPr>
        <p:blipFill rotWithShape="1">
          <a:blip r:embed="rId3"/>
          <a:srcRect l="391" r="40275" b="-2"/>
          <a:stretch/>
        </p:blipFill>
        <p:spPr>
          <a:xfrm>
            <a:off x="-1" y="-2"/>
            <a:ext cx="6096001" cy="6858002"/>
          </a:xfrm>
          <a:prstGeom prst="rect">
            <a:avLst/>
          </a:prstGeom>
        </p:spPr>
      </p:pic>
      <p:sp>
        <p:nvSpPr>
          <p:cNvPr id="8" name="Content Placeholder 7">
            <a:extLst>
              <a:ext uri="{FF2B5EF4-FFF2-40B4-BE49-F238E27FC236}">
                <a16:creationId xmlns:a16="http://schemas.microsoft.com/office/drawing/2014/main" id="{B2078114-303E-B8AC-3F43-37FE2182A019}"/>
              </a:ext>
            </a:extLst>
          </p:cNvPr>
          <p:cNvSpPr>
            <a:spLocks noGrp="1"/>
          </p:cNvSpPr>
          <p:nvPr>
            <p:ph idx="1"/>
          </p:nvPr>
        </p:nvSpPr>
        <p:spPr>
          <a:xfrm>
            <a:off x="6803409" y="1709057"/>
            <a:ext cx="4528620" cy="4531023"/>
          </a:xfrm>
        </p:spPr>
        <p:txBody>
          <a:bodyPr anchor="ctr">
            <a:normAutofit/>
          </a:bodyPr>
          <a:lstStyle/>
          <a:p>
            <a:pPr marL="0" lvl="0" indent="0">
              <a:buNone/>
            </a:pPr>
            <a:r>
              <a:rPr lang="en-US" sz="2400" dirty="0"/>
              <a:t>NIH R33 (May 2023 – Sept 2025)</a:t>
            </a:r>
          </a:p>
          <a:p>
            <a:pPr marL="0" lvl="0" indent="0">
              <a:buNone/>
            </a:pPr>
            <a:r>
              <a:rPr lang="en-US" sz="2400" dirty="0"/>
              <a:t>Stepped Wedge Randomized Trial</a:t>
            </a:r>
          </a:p>
          <a:p>
            <a:pPr marL="914400" lvl="2" indent="-282575">
              <a:buFont typeface="Wingdings" panose="05000000000000000000" pitchFamily="2" charset="2"/>
              <a:buChar char="Ø"/>
            </a:pPr>
            <a:r>
              <a:rPr lang="en-US" sz="2400" dirty="0"/>
              <a:t>8 community-based practices across the country</a:t>
            </a:r>
          </a:p>
          <a:p>
            <a:pPr marL="914400" lvl="2" indent="-282575">
              <a:buFont typeface="Wingdings" panose="05000000000000000000" pitchFamily="2" charset="2"/>
              <a:buChar char="Ø"/>
            </a:pPr>
            <a:r>
              <a:rPr lang="en-US" sz="2400" dirty="0"/>
              <a:t>4 months per wedge</a:t>
            </a:r>
          </a:p>
          <a:p>
            <a:pPr marL="631825" lvl="2" indent="-631825">
              <a:buNone/>
            </a:pPr>
            <a:r>
              <a:rPr lang="en-US" sz="2400" dirty="0"/>
              <a:t>Replication Trial</a:t>
            </a:r>
          </a:p>
          <a:p>
            <a:pPr marL="914400" lvl="2" indent="-282575">
              <a:buFont typeface="Wingdings" panose="05000000000000000000" pitchFamily="2" charset="2"/>
              <a:buChar char="Ø"/>
            </a:pPr>
            <a:r>
              <a:rPr lang="en-US" sz="2400" dirty="0"/>
              <a:t>Conducted simultaneously</a:t>
            </a:r>
          </a:p>
          <a:p>
            <a:pPr marL="914400" lvl="2" indent="-282575">
              <a:buFont typeface="Wingdings" panose="05000000000000000000" pitchFamily="2" charset="2"/>
              <a:buChar char="Ø"/>
            </a:pPr>
            <a:r>
              <a:rPr lang="en-US" sz="2400" dirty="0"/>
              <a:t>8 Federally Qualified Health Center (FQHC) practices</a:t>
            </a:r>
          </a:p>
          <a:p>
            <a:pPr>
              <a:buFont typeface="Wingdings" panose="05000000000000000000" pitchFamily="2" charset="2"/>
              <a:buChar char="Ø"/>
            </a:pPr>
            <a:endParaRPr lang="en-US" sz="1900" dirty="0"/>
          </a:p>
        </p:txBody>
      </p:sp>
    </p:spTree>
    <p:extLst>
      <p:ext uri="{BB962C8B-B14F-4D97-AF65-F5344CB8AC3E}">
        <p14:creationId xmlns:p14="http://schemas.microsoft.com/office/powerpoint/2010/main" val="18216944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B882B-BE44-4F84-B64A-73AC8297BAEC}"/>
              </a:ext>
            </a:extLst>
          </p:cNvPr>
          <p:cNvSpPr>
            <a:spLocks noGrp="1"/>
          </p:cNvSpPr>
          <p:nvPr>
            <p:ph type="title"/>
          </p:nvPr>
        </p:nvSpPr>
        <p:spPr>
          <a:xfrm>
            <a:off x="6803408" y="762001"/>
            <a:ext cx="5236030" cy="1708244"/>
          </a:xfrm>
        </p:spPr>
        <p:txBody>
          <a:bodyPr vert="horz" lIns="91440" tIns="45720" rIns="91440" bIns="45720" rtlCol="0" anchor="ctr">
            <a:normAutofit fontScale="90000"/>
          </a:bodyPr>
          <a:lstStyle/>
          <a:p>
            <a:r>
              <a:rPr lang="en-US" b="1" kern="1200" dirty="0">
                <a:latin typeface="+mj-lt"/>
                <a:ea typeface="+mj-ea"/>
                <a:cs typeface="+mj-cs"/>
              </a:rPr>
              <a:t>Current Research (cont.)</a:t>
            </a:r>
            <a:br>
              <a:rPr lang="en-US" sz="4000" kern="1200" dirty="0">
                <a:latin typeface="+mj-lt"/>
                <a:ea typeface="+mj-ea"/>
                <a:cs typeface="+mj-cs"/>
              </a:rPr>
            </a:br>
            <a:endParaRPr lang="en-US" sz="4000" kern="1200" dirty="0">
              <a:latin typeface="+mj-lt"/>
              <a:ea typeface="+mj-ea"/>
              <a:cs typeface="+mj-cs"/>
            </a:endParaRPr>
          </a:p>
        </p:txBody>
      </p:sp>
      <p:pic>
        <p:nvPicPr>
          <p:cNvPr id="69" name="Picture 59" descr="Arrows pointing towards light">
            <a:extLst>
              <a:ext uri="{FF2B5EF4-FFF2-40B4-BE49-F238E27FC236}">
                <a16:creationId xmlns:a16="http://schemas.microsoft.com/office/drawing/2014/main" id="{4537B3F2-B0FA-1359-3273-ABD56E8EB87B}"/>
              </a:ext>
            </a:extLst>
          </p:cNvPr>
          <p:cNvPicPr>
            <a:picLocks noChangeAspect="1"/>
          </p:cNvPicPr>
          <p:nvPr/>
        </p:nvPicPr>
        <p:blipFill rotWithShape="1">
          <a:blip r:embed="rId3"/>
          <a:srcRect l="391" r="40275" b="-2"/>
          <a:stretch/>
        </p:blipFill>
        <p:spPr>
          <a:xfrm>
            <a:off x="-1" y="-2"/>
            <a:ext cx="6096001" cy="6858002"/>
          </a:xfrm>
          <a:prstGeom prst="rect">
            <a:avLst/>
          </a:prstGeom>
        </p:spPr>
      </p:pic>
      <p:sp>
        <p:nvSpPr>
          <p:cNvPr id="8" name="Content Placeholder 7">
            <a:extLst>
              <a:ext uri="{FF2B5EF4-FFF2-40B4-BE49-F238E27FC236}">
                <a16:creationId xmlns:a16="http://schemas.microsoft.com/office/drawing/2014/main" id="{B2078114-303E-B8AC-3F43-37FE2182A019}"/>
              </a:ext>
            </a:extLst>
          </p:cNvPr>
          <p:cNvSpPr>
            <a:spLocks noGrp="1"/>
          </p:cNvSpPr>
          <p:nvPr>
            <p:ph idx="1"/>
          </p:nvPr>
        </p:nvSpPr>
        <p:spPr>
          <a:xfrm>
            <a:off x="6803409" y="1709057"/>
            <a:ext cx="4528620" cy="4531023"/>
          </a:xfrm>
        </p:spPr>
        <p:txBody>
          <a:bodyPr anchor="ctr">
            <a:normAutofit/>
          </a:bodyPr>
          <a:lstStyle/>
          <a:p>
            <a:pPr marL="0" lvl="0" indent="0">
              <a:buNone/>
            </a:pPr>
            <a:r>
              <a:rPr lang="en-US" sz="2400" dirty="0"/>
              <a:t>NIH R01 (2023 – 2028)</a:t>
            </a:r>
          </a:p>
          <a:p>
            <a:pPr marL="0" lvl="0" indent="0">
              <a:buNone/>
            </a:pPr>
            <a:r>
              <a:rPr lang="en-US" sz="2400" dirty="0"/>
              <a:t>Stepped Wedge Randomized Trial</a:t>
            </a:r>
          </a:p>
          <a:p>
            <a:pPr marL="914400" lvl="2" indent="-282575">
              <a:buFont typeface="Wingdings" panose="05000000000000000000" pitchFamily="2" charset="2"/>
              <a:buChar char="Ø"/>
            </a:pPr>
            <a:r>
              <a:rPr lang="en-US" sz="2400" dirty="0"/>
              <a:t>24 practices</a:t>
            </a:r>
          </a:p>
          <a:p>
            <a:pPr marL="1371600" lvl="3" indent="-282575">
              <a:buFont typeface="Wingdings" panose="05000000000000000000" pitchFamily="2" charset="2"/>
              <a:buChar char="Ø"/>
            </a:pPr>
            <a:r>
              <a:rPr lang="en-US" sz="2200" dirty="0"/>
              <a:t>Banner Health System (AZ, CO)</a:t>
            </a:r>
          </a:p>
          <a:p>
            <a:pPr marL="1371600" lvl="3" indent="-282575">
              <a:buFont typeface="Wingdings" panose="05000000000000000000" pitchFamily="2" charset="2"/>
              <a:buChar char="Ø"/>
            </a:pPr>
            <a:r>
              <a:rPr lang="en-US" sz="2200" dirty="0"/>
              <a:t>MetroHealth System (OH)</a:t>
            </a:r>
          </a:p>
          <a:p>
            <a:pPr marL="1371600" lvl="3" indent="-282575">
              <a:buFont typeface="Wingdings" panose="05000000000000000000" pitchFamily="2" charset="2"/>
              <a:buChar char="Ø"/>
            </a:pPr>
            <a:r>
              <a:rPr lang="en-US" sz="2200" dirty="0"/>
              <a:t>UCLA</a:t>
            </a:r>
            <a:endParaRPr lang="en-US" sz="2400" dirty="0"/>
          </a:p>
          <a:p>
            <a:pPr marL="914400" lvl="2" indent="-282575">
              <a:buFont typeface="Wingdings" panose="05000000000000000000" pitchFamily="2" charset="2"/>
              <a:buChar char="Ø"/>
            </a:pPr>
            <a:r>
              <a:rPr lang="en-US" sz="2400" dirty="0"/>
              <a:t>6 months per wedge</a:t>
            </a:r>
          </a:p>
          <a:p>
            <a:pPr lvl="1">
              <a:buFont typeface="Wingdings" panose="05000000000000000000" pitchFamily="2" charset="2"/>
              <a:buChar char="Ø"/>
            </a:pPr>
            <a:r>
              <a:rPr lang="en-US" dirty="0"/>
              <a:t>Assess sustainability over 24 months; determine impact on reducing racial/ethnic disparities in AWVs</a:t>
            </a:r>
          </a:p>
        </p:txBody>
      </p:sp>
    </p:spTree>
    <p:extLst>
      <p:ext uri="{BB962C8B-B14F-4D97-AF65-F5344CB8AC3E}">
        <p14:creationId xmlns:p14="http://schemas.microsoft.com/office/powerpoint/2010/main" val="4050263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7FC22F3-E419-73C3-7A3E-8DEEF2331F49}"/>
              </a:ext>
            </a:extLst>
          </p:cNvPr>
          <p:cNvGraphicFramePr>
            <a:graphicFrameLocks/>
          </p:cNvGraphicFramePr>
          <p:nvPr>
            <p:extLst>
              <p:ext uri="{D42A27DB-BD31-4B8C-83A1-F6EECF244321}">
                <p14:modId xmlns:p14="http://schemas.microsoft.com/office/powerpoint/2010/main" val="2573767568"/>
              </p:ext>
            </p:extLst>
          </p:nvPr>
        </p:nvGraphicFramePr>
        <p:xfrm>
          <a:off x="643467" y="1286933"/>
          <a:ext cx="10905066" cy="5571067"/>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5488808B-562B-779C-6810-63B8A9BC9E79}"/>
              </a:ext>
            </a:extLst>
          </p:cNvPr>
          <p:cNvCxnSpPr>
            <a:cxnSpLocks/>
          </p:cNvCxnSpPr>
          <p:nvPr/>
        </p:nvCxnSpPr>
        <p:spPr>
          <a:xfrm>
            <a:off x="1704110" y="2000770"/>
            <a:ext cx="9755202" cy="0"/>
          </a:xfrm>
          <a:prstGeom prst="line">
            <a:avLst/>
          </a:prstGeom>
          <a:ln w="76200">
            <a:solidFill>
              <a:srgbClr val="00B050"/>
            </a:solidFill>
          </a:ln>
        </p:spPr>
        <p:style>
          <a:lnRef idx="1">
            <a:schemeClr val="accent2"/>
          </a:lnRef>
          <a:fillRef idx="0">
            <a:schemeClr val="accent2"/>
          </a:fillRef>
          <a:effectRef idx="0">
            <a:schemeClr val="accent2"/>
          </a:effectRef>
          <a:fontRef idx="minor">
            <a:schemeClr val="tx1"/>
          </a:fontRef>
        </p:style>
      </p:cxnSp>
      <p:sp>
        <p:nvSpPr>
          <p:cNvPr id="9" name="TextBox 1">
            <a:extLst>
              <a:ext uri="{FF2B5EF4-FFF2-40B4-BE49-F238E27FC236}">
                <a16:creationId xmlns:a16="http://schemas.microsoft.com/office/drawing/2014/main" id="{0948310B-49FC-8CAC-68BC-071EA9BD9D5E}"/>
              </a:ext>
            </a:extLst>
          </p:cNvPr>
          <p:cNvSpPr txBox="1"/>
          <p:nvPr/>
        </p:nvSpPr>
        <p:spPr>
          <a:xfrm>
            <a:off x="1614889" y="1636700"/>
            <a:ext cx="728132" cy="3640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Goal</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 name="Straight Connector 1">
            <a:extLst>
              <a:ext uri="{FF2B5EF4-FFF2-40B4-BE49-F238E27FC236}">
                <a16:creationId xmlns:a16="http://schemas.microsoft.com/office/drawing/2014/main" id="{23ED6A55-CA1E-8BEA-97FF-A044F4FFEDE4}"/>
              </a:ext>
            </a:extLst>
          </p:cNvPr>
          <p:cNvCxnSpPr>
            <a:cxnSpLocks/>
          </p:cNvCxnSpPr>
          <p:nvPr/>
        </p:nvCxnSpPr>
        <p:spPr>
          <a:xfrm>
            <a:off x="1704110" y="3693185"/>
            <a:ext cx="9755202" cy="0"/>
          </a:xfrm>
          <a:prstGeom prst="line">
            <a:avLst/>
          </a:prstGeom>
          <a:ln w="7620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1">
            <a:extLst>
              <a:ext uri="{FF2B5EF4-FFF2-40B4-BE49-F238E27FC236}">
                <a16:creationId xmlns:a16="http://schemas.microsoft.com/office/drawing/2014/main" id="{942B11FE-C32F-0439-88FB-71C2FBB99A55}"/>
              </a:ext>
            </a:extLst>
          </p:cNvPr>
          <p:cNvSpPr txBox="1"/>
          <p:nvPr/>
        </p:nvSpPr>
        <p:spPr>
          <a:xfrm>
            <a:off x="9979890" y="3253685"/>
            <a:ext cx="2071286" cy="3640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libri" panose="020F0502020204030204"/>
              </a:rPr>
              <a:t>Mean</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39% </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2C0B79A3-4452-344A-EFD3-E844052B3850}"/>
              </a:ext>
            </a:extLst>
          </p:cNvPr>
          <p:cNvSpPr>
            <a:spLocks noGrp="1"/>
          </p:cNvSpPr>
          <p:nvPr>
            <p:ph type="title"/>
          </p:nvPr>
        </p:nvSpPr>
        <p:spPr>
          <a:xfrm>
            <a:off x="512273" y="302676"/>
            <a:ext cx="10663640" cy="801821"/>
          </a:xfrm>
        </p:spPr>
        <p:txBody>
          <a:bodyPr>
            <a:normAutofit/>
          </a:bodyPr>
          <a:lstStyle/>
          <a:p>
            <a:r>
              <a:rPr lang="en-US" sz="3200" b="1" dirty="0">
                <a:latin typeface="+mn-lt"/>
              </a:rPr>
              <a:t>% AWVs Completed for Eligible Patients, 2023</a:t>
            </a:r>
          </a:p>
        </p:txBody>
      </p:sp>
      <p:pic>
        <p:nvPicPr>
          <p:cNvPr id="10" name="Picture 9">
            <a:extLst>
              <a:ext uri="{FF2B5EF4-FFF2-40B4-BE49-F238E27FC236}">
                <a16:creationId xmlns:a16="http://schemas.microsoft.com/office/drawing/2014/main" id="{D0500C72-7BB6-A134-C144-3FDB0770C140}"/>
              </a:ext>
            </a:extLst>
          </p:cNvPr>
          <p:cNvPicPr>
            <a:picLocks noChangeAspect="1"/>
          </p:cNvPicPr>
          <p:nvPr/>
        </p:nvPicPr>
        <p:blipFill>
          <a:blip r:embed="rId3"/>
          <a:stretch>
            <a:fillRect/>
          </a:stretch>
        </p:blipFill>
        <p:spPr>
          <a:xfrm>
            <a:off x="8633156" y="-11700"/>
            <a:ext cx="3558844" cy="1147773"/>
          </a:xfrm>
          <a:prstGeom prst="rect">
            <a:avLst/>
          </a:prstGeom>
        </p:spPr>
      </p:pic>
    </p:spTree>
    <p:extLst>
      <p:ext uri="{BB962C8B-B14F-4D97-AF65-F5344CB8AC3E}">
        <p14:creationId xmlns:p14="http://schemas.microsoft.com/office/powerpoint/2010/main" val="2765864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218345-5CEB-3D01-A8B5-00645A50DB17}"/>
              </a:ext>
            </a:extLst>
          </p:cNvPr>
          <p:cNvSpPr>
            <a:spLocks noGrp="1"/>
          </p:cNvSpPr>
          <p:nvPr>
            <p:ph type="title"/>
          </p:nvPr>
        </p:nvSpPr>
        <p:spPr>
          <a:xfrm>
            <a:off x="635000" y="640823"/>
            <a:ext cx="3418659" cy="5583148"/>
          </a:xfrm>
        </p:spPr>
        <p:txBody>
          <a:bodyPr anchor="ctr">
            <a:normAutofit/>
          </a:bodyPr>
          <a:lstStyle/>
          <a:p>
            <a:r>
              <a:rPr lang="en-US" sz="5400" b="1"/>
              <a:t>Lessons learned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68347C7-E159-B0F7-A483-820D33478279}"/>
              </a:ext>
            </a:extLst>
          </p:cNvPr>
          <p:cNvGraphicFramePr>
            <a:graphicFrameLocks noGrp="1"/>
          </p:cNvGraphicFramePr>
          <p:nvPr>
            <p:ph idx="1"/>
            <p:extLst>
              <p:ext uri="{D42A27DB-BD31-4B8C-83A1-F6EECF244321}">
                <p14:modId xmlns:p14="http://schemas.microsoft.com/office/powerpoint/2010/main" val="188440494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070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6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6137DB5-6710-60D4-F02E-56E0E981FD0C}"/>
              </a:ext>
            </a:extLst>
          </p:cNvPr>
          <p:cNvPicPr>
            <a:picLocks noChangeAspect="1"/>
          </p:cNvPicPr>
          <p:nvPr/>
        </p:nvPicPr>
        <p:blipFill>
          <a:blip r:embed="rId2"/>
          <a:stretch>
            <a:fillRect/>
          </a:stretch>
        </p:blipFill>
        <p:spPr>
          <a:xfrm>
            <a:off x="7049981" y="643467"/>
            <a:ext cx="3871891" cy="5571066"/>
          </a:xfrm>
          <a:prstGeom prst="rect">
            <a:avLst/>
          </a:prstGeom>
        </p:spPr>
      </p:pic>
      <p:sp>
        <p:nvSpPr>
          <p:cNvPr id="18" name="Rectangle 17">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118A4E2-321C-F163-3029-8E72EBD6AD78}"/>
              </a:ext>
            </a:extLst>
          </p:cNvPr>
          <p:cNvPicPr>
            <a:picLocks noChangeAspect="1"/>
          </p:cNvPicPr>
          <p:nvPr/>
        </p:nvPicPr>
        <p:blipFill>
          <a:blip r:embed="rId3"/>
          <a:stretch>
            <a:fillRect/>
          </a:stretch>
        </p:blipFill>
        <p:spPr>
          <a:xfrm>
            <a:off x="1130850" y="643467"/>
            <a:ext cx="4150443" cy="5571066"/>
          </a:xfrm>
          <a:prstGeom prst="rect">
            <a:avLst/>
          </a:prstGeom>
        </p:spPr>
      </p:pic>
    </p:spTree>
    <p:extLst>
      <p:ext uri="{BB962C8B-B14F-4D97-AF65-F5344CB8AC3E}">
        <p14:creationId xmlns:p14="http://schemas.microsoft.com/office/powerpoint/2010/main" val="23990783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B882B-BE44-4F84-B64A-73AC8297BAEC}"/>
              </a:ext>
            </a:extLst>
          </p:cNvPr>
          <p:cNvSpPr>
            <a:spLocks noGrp="1"/>
          </p:cNvSpPr>
          <p:nvPr>
            <p:ph type="title"/>
          </p:nvPr>
        </p:nvSpPr>
        <p:spPr>
          <a:xfrm>
            <a:off x="761840" y="1138265"/>
            <a:ext cx="4544762" cy="1401183"/>
          </a:xfrm>
        </p:spPr>
        <p:txBody>
          <a:bodyPr vert="horz" lIns="91440" tIns="45720" rIns="91440" bIns="45720" rtlCol="0" anchor="t">
            <a:normAutofit/>
          </a:bodyPr>
          <a:lstStyle/>
          <a:p>
            <a:r>
              <a:rPr lang="en-US" sz="3200" b="1" kern="1200" dirty="0">
                <a:latin typeface="+mj-lt"/>
                <a:ea typeface="+mj-ea"/>
                <a:cs typeface="+mj-cs"/>
              </a:rPr>
              <a:t>Summary</a:t>
            </a:r>
            <a:br>
              <a:rPr lang="en-US" sz="3200" kern="1200" dirty="0">
                <a:latin typeface="+mj-lt"/>
                <a:ea typeface="+mj-ea"/>
                <a:cs typeface="+mj-cs"/>
              </a:rPr>
            </a:br>
            <a:endParaRPr lang="en-US" sz="3200" kern="1200" dirty="0">
              <a:latin typeface="+mj-lt"/>
              <a:ea typeface="+mj-ea"/>
              <a:cs typeface="+mj-cs"/>
            </a:endParaRPr>
          </a:p>
        </p:txBody>
      </p:sp>
      <p:cxnSp>
        <p:nvCxnSpPr>
          <p:cNvPr id="96" name="Straight Connector 95">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B2078114-303E-B8AC-3F43-37FE2182A019}"/>
              </a:ext>
            </a:extLst>
          </p:cNvPr>
          <p:cNvSpPr>
            <a:spLocks noGrp="1"/>
          </p:cNvSpPr>
          <p:nvPr>
            <p:ph idx="1"/>
          </p:nvPr>
        </p:nvSpPr>
        <p:spPr>
          <a:xfrm>
            <a:off x="761840" y="2116800"/>
            <a:ext cx="4544762" cy="3602935"/>
          </a:xfrm>
        </p:spPr>
        <p:txBody>
          <a:bodyPr>
            <a:normAutofit fontScale="92500"/>
          </a:bodyPr>
          <a:lstStyle/>
          <a:p>
            <a:pPr marL="0" lvl="0" indent="0">
              <a:buNone/>
            </a:pPr>
            <a:r>
              <a:rPr lang="en-US" dirty="0"/>
              <a:t>AWVs provide a unique opportunity to address multiple preventive health metrics and screenings in a single visit</a:t>
            </a:r>
          </a:p>
          <a:p>
            <a:pPr marL="0" lvl="0" indent="0">
              <a:buNone/>
            </a:pPr>
            <a:endParaRPr lang="en-US" dirty="0"/>
          </a:p>
          <a:p>
            <a:pPr marL="0" lvl="0" indent="0">
              <a:buNone/>
            </a:pPr>
            <a:r>
              <a:rPr lang="en-US" dirty="0"/>
              <a:t>Efforts to increase AWVs require multi-level interventions that are tailored for practices</a:t>
            </a:r>
          </a:p>
          <a:p>
            <a:pPr>
              <a:buFont typeface="Wingdings" panose="05000000000000000000" pitchFamily="2" charset="2"/>
              <a:buChar char="Ø"/>
            </a:pPr>
            <a:endParaRPr lang="en-US" sz="2000" dirty="0"/>
          </a:p>
        </p:txBody>
      </p:sp>
      <p:pic>
        <p:nvPicPr>
          <p:cNvPr id="87" name="Picture 86" descr="White puzzle with one red piece">
            <a:extLst>
              <a:ext uri="{FF2B5EF4-FFF2-40B4-BE49-F238E27FC236}">
                <a16:creationId xmlns:a16="http://schemas.microsoft.com/office/drawing/2014/main" id="{9A565C97-4995-2BC4-6929-D275A9D30940}"/>
              </a:ext>
            </a:extLst>
          </p:cNvPr>
          <p:cNvPicPr>
            <a:picLocks noChangeAspect="1"/>
          </p:cNvPicPr>
          <p:nvPr/>
        </p:nvPicPr>
        <p:blipFill>
          <a:blip r:embed="rId3"/>
          <a:srcRect l="28961" r="27356" b="-1"/>
          <a:stretch/>
        </p:blipFill>
        <p:spPr>
          <a:xfrm>
            <a:off x="6685644" y="771753"/>
            <a:ext cx="4128367" cy="5316095"/>
          </a:xfrm>
          <a:prstGeom prst="rect">
            <a:avLst/>
          </a:prstGeom>
        </p:spPr>
      </p:pic>
    </p:spTree>
    <p:extLst>
      <p:ext uri="{BB962C8B-B14F-4D97-AF65-F5344CB8AC3E}">
        <p14:creationId xmlns:p14="http://schemas.microsoft.com/office/powerpoint/2010/main" val="41025410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808A039-ADDA-4095-4DF1-922B786F551B}"/>
              </a:ext>
            </a:extLst>
          </p:cNvPr>
          <p:cNvSpPr>
            <a:spLocks noGrp="1"/>
          </p:cNvSpPr>
          <p:nvPr>
            <p:ph type="title"/>
          </p:nvPr>
        </p:nvSpPr>
        <p:spPr>
          <a:xfrm>
            <a:off x="838200" y="365125"/>
            <a:ext cx="5393361" cy="1325563"/>
          </a:xfrm>
        </p:spPr>
        <p:txBody>
          <a:bodyPr>
            <a:normAutofit/>
          </a:bodyPr>
          <a:lstStyle/>
          <a:p>
            <a:r>
              <a:rPr lang="en-US" b="1"/>
              <a:t>Collaborators</a:t>
            </a:r>
            <a:endParaRPr lang="en-US" b="1" dirty="0"/>
          </a:p>
        </p:txBody>
      </p:sp>
      <p:pic>
        <p:nvPicPr>
          <p:cNvPr id="7" name="Picture 4" descr="Mount Rushmore on a sunny day">
            <a:extLst>
              <a:ext uri="{FF2B5EF4-FFF2-40B4-BE49-F238E27FC236}">
                <a16:creationId xmlns:a16="http://schemas.microsoft.com/office/drawing/2014/main" id="{A4FBD405-7B8E-7011-8617-7050331DA669}"/>
              </a:ext>
            </a:extLst>
          </p:cNvPr>
          <p:cNvPicPr>
            <a:picLocks noChangeAspect="1"/>
          </p:cNvPicPr>
          <p:nvPr/>
        </p:nvPicPr>
        <p:blipFill rotWithShape="1">
          <a:blip r:embed="rId2"/>
          <a:srcRect l="15406" r="17594"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6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5" name="Content Placeholder 2">
            <a:extLst>
              <a:ext uri="{FF2B5EF4-FFF2-40B4-BE49-F238E27FC236}">
                <a16:creationId xmlns:a16="http://schemas.microsoft.com/office/drawing/2014/main" id="{618694F4-F4F1-2D7D-48DF-9229653CF883}"/>
              </a:ext>
            </a:extLst>
          </p:cNvPr>
          <p:cNvGraphicFramePr>
            <a:graphicFrameLocks noGrp="1"/>
          </p:cNvGraphicFramePr>
          <p:nvPr>
            <p:ph idx="1"/>
            <p:extLst>
              <p:ext uri="{D42A27DB-BD31-4B8C-83A1-F6EECF244321}">
                <p14:modId xmlns:p14="http://schemas.microsoft.com/office/powerpoint/2010/main" val="873221846"/>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2089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Many question marks on black background">
            <a:extLst>
              <a:ext uri="{FF2B5EF4-FFF2-40B4-BE49-F238E27FC236}">
                <a16:creationId xmlns:a16="http://schemas.microsoft.com/office/drawing/2014/main" id="{06A23247-E450-0590-DF29-CE5C04CE810D}"/>
              </a:ext>
            </a:extLst>
          </p:cNvPr>
          <p:cNvPicPr>
            <a:picLocks noChangeAspect="1"/>
          </p:cNvPicPr>
          <p:nvPr/>
        </p:nvPicPr>
        <p:blipFill rotWithShape="1">
          <a:blip r:embed="rId2"/>
          <a:srcRect l="9091" t="16170"/>
          <a:stretch/>
        </p:blipFill>
        <p:spPr>
          <a:xfrm>
            <a:off x="20" y="10"/>
            <a:ext cx="12191981" cy="6857990"/>
          </a:xfrm>
          <a:prstGeom prst="rect">
            <a:avLst/>
          </a:prstGeom>
        </p:spPr>
      </p:pic>
      <p:sp>
        <p:nvSpPr>
          <p:cNvPr id="45" name="Rectangle 4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A4473F-BB97-3760-7832-51C893F5B3E7}"/>
              </a:ext>
            </a:extLst>
          </p:cNvPr>
          <p:cNvSpPr>
            <a:spLocks noGrp="1"/>
          </p:cNvSpPr>
          <p:nvPr>
            <p:ph type="title"/>
          </p:nvPr>
        </p:nvSpPr>
        <p:spPr>
          <a:xfrm>
            <a:off x="404553" y="3091928"/>
            <a:ext cx="9078562" cy="2387600"/>
          </a:xfrm>
        </p:spPr>
        <p:txBody>
          <a:bodyPr vert="horz" lIns="91440" tIns="45720" rIns="91440" bIns="45720" rtlCol="0" anchor="b">
            <a:normAutofit/>
          </a:bodyPr>
          <a:lstStyle/>
          <a:p>
            <a:br>
              <a:rPr lang="en-US" sz="5100">
                <a:solidFill>
                  <a:schemeClr val="bg1"/>
                </a:solidFill>
              </a:rPr>
            </a:br>
            <a:br>
              <a:rPr lang="en-US" sz="5100">
                <a:solidFill>
                  <a:schemeClr val="bg1"/>
                </a:solidFill>
              </a:rPr>
            </a:br>
            <a:r>
              <a:rPr lang="en-US" sz="5100">
                <a:solidFill>
                  <a:schemeClr val="bg1"/>
                </a:solidFill>
              </a:rPr>
              <a:t>dtarn@mednet.ucla.edu</a:t>
            </a:r>
            <a:endParaRPr lang="en-US" sz="5100" dirty="0">
              <a:solidFill>
                <a:schemeClr val="bg1"/>
              </a:solidFill>
            </a:endParaRPr>
          </a:p>
        </p:txBody>
      </p:sp>
      <p:sp>
        <p:nvSpPr>
          <p:cNvPr id="52" name="Rectangle: Rounded Corners 4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831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873B4-2943-2E7A-B46B-6738CA18655C}"/>
              </a:ext>
            </a:extLst>
          </p:cNvPr>
          <p:cNvSpPr>
            <a:spLocks noGrp="1"/>
          </p:cNvSpPr>
          <p:nvPr>
            <p:ph type="title"/>
          </p:nvPr>
        </p:nvSpPr>
        <p:spPr>
          <a:xfrm>
            <a:off x="521162" y="367507"/>
            <a:ext cx="11058236" cy="1325563"/>
          </a:xfrm>
        </p:spPr>
        <p:txBody>
          <a:bodyPr>
            <a:normAutofit/>
          </a:bodyPr>
          <a:lstStyle/>
          <a:p>
            <a:r>
              <a:rPr lang="en-US" sz="4200" dirty="0"/>
              <a:t>Grade A USPSTF Recommendations for Adults ≥ 65</a:t>
            </a:r>
          </a:p>
        </p:txBody>
      </p:sp>
      <p:sp>
        <p:nvSpPr>
          <p:cNvPr id="2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4667A137-E419-AC6C-82FD-6097DD04491F}"/>
              </a:ext>
            </a:extLst>
          </p:cNvPr>
          <p:cNvGraphicFramePr>
            <a:graphicFrameLocks noGrp="1"/>
          </p:cNvGraphicFramePr>
          <p:nvPr>
            <p:ph idx="1"/>
            <p:extLst>
              <p:ext uri="{D42A27DB-BD31-4B8C-83A1-F6EECF244321}">
                <p14:modId xmlns:p14="http://schemas.microsoft.com/office/powerpoint/2010/main" val="1444533344"/>
              </p:ext>
            </p:extLst>
          </p:nvPr>
        </p:nvGraphicFramePr>
        <p:xfrm>
          <a:off x="838200" y="2228087"/>
          <a:ext cx="10515599" cy="4445160"/>
        </p:xfrm>
        <a:graphic>
          <a:graphicData uri="http://schemas.openxmlformats.org/drawingml/2006/table">
            <a:tbl>
              <a:tblPr firstRow="1" bandRow="1">
                <a:tableStyleId>{5C22544A-7EE6-4342-B048-85BDC9FD1C3A}</a:tableStyleId>
              </a:tblPr>
              <a:tblGrid>
                <a:gridCol w="3844636">
                  <a:extLst>
                    <a:ext uri="{9D8B030D-6E8A-4147-A177-3AD203B41FA5}">
                      <a16:colId xmlns:a16="http://schemas.microsoft.com/office/drawing/2014/main" val="417749935"/>
                    </a:ext>
                  </a:extLst>
                </a:gridCol>
                <a:gridCol w="1956609">
                  <a:extLst>
                    <a:ext uri="{9D8B030D-6E8A-4147-A177-3AD203B41FA5}">
                      <a16:colId xmlns:a16="http://schemas.microsoft.com/office/drawing/2014/main" val="1342880281"/>
                    </a:ext>
                  </a:extLst>
                </a:gridCol>
                <a:gridCol w="2380543">
                  <a:extLst>
                    <a:ext uri="{9D8B030D-6E8A-4147-A177-3AD203B41FA5}">
                      <a16:colId xmlns:a16="http://schemas.microsoft.com/office/drawing/2014/main" val="2637410455"/>
                    </a:ext>
                  </a:extLst>
                </a:gridCol>
                <a:gridCol w="2333811">
                  <a:extLst>
                    <a:ext uri="{9D8B030D-6E8A-4147-A177-3AD203B41FA5}">
                      <a16:colId xmlns:a16="http://schemas.microsoft.com/office/drawing/2014/main" val="3398722324"/>
                    </a:ext>
                  </a:extLst>
                </a:gridCol>
              </a:tblGrid>
              <a:tr h="514554">
                <a:tc>
                  <a:txBody>
                    <a:bodyPr/>
                    <a:lstStyle/>
                    <a:p>
                      <a:pPr algn="ctr"/>
                      <a:r>
                        <a:rPr lang="en-US" sz="1800" dirty="0"/>
                        <a:t>Topic</a:t>
                      </a:r>
                    </a:p>
                  </a:txBody>
                  <a:tcPr marL="55059" marR="55059" marT="27530" marB="27530" anchor="ctr"/>
                </a:tc>
                <a:tc>
                  <a:txBody>
                    <a:bodyPr/>
                    <a:lstStyle/>
                    <a:p>
                      <a:pPr algn="ctr"/>
                      <a:r>
                        <a:rPr lang="en-US" sz="1800"/>
                        <a:t>Type of Recommendation</a:t>
                      </a:r>
                    </a:p>
                  </a:txBody>
                  <a:tcPr marL="55059" marR="55059" marT="27530" marB="27530" anchor="ctr"/>
                </a:tc>
                <a:tc>
                  <a:txBody>
                    <a:bodyPr/>
                    <a:lstStyle/>
                    <a:p>
                      <a:pPr algn="ctr"/>
                      <a:r>
                        <a:rPr lang="en-US" sz="1800"/>
                        <a:t>Population</a:t>
                      </a:r>
                    </a:p>
                  </a:txBody>
                  <a:tcPr marL="55059" marR="55059" marT="27530" marB="27530" anchor="ctr"/>
                </a:tc>
                <a:tc>
                  <a:txBody>
                    <a:bodyPr/>
                    <a:lstStyle/>
                    <a:p>
                      <a:pPr algn="ctr"/>
                      <a:r>
                        <a:rPr lang="en-US" sz="1800"/>
                        <a:t>Approx # Existing Interventions</a:t>
                      </a:r>
                    </a:p>
                  </a:txBody>
                  <a:tcPr marL="55059" marR="55059" marT="27530" marB="27530" anchor="ctr"/>
                </a:tc>
                <a:extLst>
                  <a:ext uri="{0D108BD9-81ED-4DB2-BD59-A6C34878D82A}">
                    <a16:rowId xmlns:a16="http://schemas.microsoft.com/office/drawing/2014/main" val="3887980198"/>
                  </a:ext>
                </a:extLst>
              </a:tr>
              <a:tr h="299166">
                <a:tc>
                  <a:txBody>
                    <a:bodyPr/>
                    <a:lstStyle/>
                    <a:p>
                      <a:r>
                        <a:rPr lang="en-US" sz="1800" b="0" i="0" u="none" strike="noStrike" kern="1200">
                          <a:solidFill>
                            <a:schemeClr val="dk1"/>
                          </a:solidFill>
                          <a:effectLst/>
                          <a:latin typeface="+mn-lt"/>
                          <a:ea typeface="+mn-ea"/>
                          <a:cs typeface="+mn-cs"/>
                          <a:hlinkClick r:id="rId2"/>
                        </a:rPr>
                        <a:t>Colorectal Cancer</a:t>
                      </a:r>
                      <a:endParaRPr lang="en-US" sz="1800" b="0" u="none"/>
                    </a:p>
                  </a:txBody>
                  <a:tcPr marL="55059" marR="55059" marT="27530" marB="27530" anchor="ctr"/>
                </a:tc>
                <a:tc>
                  <a:txBody>
                    <a:bodyPr/>
                    <a:lstStyle/>
                    <a:p>
                      <a:pPr algn="ctr"/>
                      <a:r>
                        <a:rPr lang="en-US" sz="1800" dirty="0"/>
                        <a:t>Screening</a:t>
                      </a:r>
                    </a:p>
                  </a:txBody>
                  <a:tcPr marL="55059" marR="55059" marT="27530" marB="27530" anchor="ctr"/>
                </a:tc>
                <a:tc>
                  <a:txBody>
                    <a:bodyPr/>
                    <a:lstStyle/>
                    <a:p>
                      <a:r>
                        <a:rPr lang="en-US" sz="1800"/>
                        <a:t>Adults aged 50-75</a:t>
                      </a:r>
                    </a:p>
                  </a:txBody>
                  <a:tcPr marL="55059" marR="55059" marT="27530" marB="27530" anchor="ctr"/>
                </a:tc>
                <a:tc>
                  <a:txBody>
                    <a:bodyPr/>
                    <a:lstStyle/>
                    <a:p>
                      <a:pPr algn="ctr"/>
                      <a:r>
                        <a:rPr lang="en-US" sz="1800"/>
                        <a:t>37</a:t>
                      </a:r>
                    </a:p>
                  </a:txBody>
                  <a:tcPr marL="55059" marR="55059" marT="27530" marB="27530" anchor="ctr"/>
                </a:tc>
                <a:extLst>
                  <a:ext uri="{0D108BD9-81ED-4DB2-BD59-A6C34878D82A}">
                    <a16:rowId xmlns:a16="http://schemas.microsoft.com/office/drawing/2014/main" val="164114489"/>
                  </a:ext>
                </a:extLst>
              </a:tr>
              <a:tr h="729942">
                <a:tc>
                  <a:txBody>
                    <a:bodyPr/>
                    <a:lstStyle/>
                    <a:p>
                      <a:r>
                        <a:rPr lang="en-US" sz="1800" b="0" i="0" u="none" strike="noStrike" kern="1200" dirty="0">
                          <a:solidFill>
                            <a:schemeClr val="dk1"/>
                          </a:solidFill>
                          <a:effectLst/>
                          <a:latin typeface="+mn-lt"/>
                          <a:ea typeface="+mn-ea"/>
                          <a:cs typeface="+mn-cs"/>
                          <a:hlinkClick r:id="rId3"/>
                        </a:rPr>
                        <a:t>Hypertension in Adults</a:t>
                      </a:r>
                      <a:endParaRPr lang="en-US" sz="1800" b="0" u="none" dirty="0"/>
                    </a:p>
                  </a:txBody>
                  <a:tcPr marL="55059" marR="55059" marT="27530" marB="27530" anchor="ctr"/>
                </a:tc>
                <a:tc>
                  <a:txBody>
                    <a:bodyPr/>
                    <a:lstStyle/>
                    <a:p>
                      <a:pPr algn="ctr"/>
                      <a:r>
                        <a:rPr lang="en-US" sz="1800" dirty="0"/>
                        <a:t>Screening</a:t>
                      </a:r>
                    </a:p>
                  </a:txBody>
                  <a:tcPr marL="55059" marR="55059" marT="27530" marB="27530" anchor="ctr"/>
                </a:tc>
                <a:tc>
                  <a:txBody>
                    <a:bodyPr/>
                    <a:lstStyle/>
                    <a:p>
                      <a:r>
                        <a:rPr lang="en-US" sz="1800"/>
                        <a:t>Adults 18 or older without known hypertension</a:t>
                      </a:r>
                    </a:p>
                  </a:txBody>
                  <a:tcPr marL="55059" marR="55059" marT="27530" marB="27530" anchor="ctr"/>
                </a:tc>
                <a:tc>
                  <a:txBody>
                    <a:bodyPr/>
                    <a:lstStyle/>
                    <a:p>
                      <a:pPr algn="ctr"/>
                      <a:r>
                        <a:rPr lang="en-US" sz="1800"/>
                        <a:t>9</a:t>
                      </a:r>
                    </a:p>
                  </a:txBody>
                  <a:tcPr marL="55059" marR="55059" marT="27530" marB="27530" anchor="ctr"/>
                </a:tc>
                <a:extLst>
                  <a:ext uri="{0D108BD9-81ED-4DB2-BD59-A6C34878D82A}">
                    <a16:rowId xmlns:a16="http://schemas.microsoft.com/office/drawing/2014/main" val="3014652680"/>
                  </a:ext>
                </a:extLst>
              </a:tr>
              <a:tr h="1376107">
                <a:tc>
                  <a:txBody>
                    <a:bodyPr/>
                    <a:lstStyle/>
                    <a:p>
                      <a:r>
                        <a:rPr lang="en-US" sz="1800" b="0" i="0" u="none" strike="noStrike" kern="1200">
                          <a:solidFill>
                            <a:schemeClr val="dk1"/>
                          </a:solidFill>
                          <a:effectLst/>
                          <a:latin typeface="+mn-lt"/>
                          <a:ea typeface="+mn-ea"/>
                          <a:cs typeface="+mn-cs"/>
                          <a:hlinkClick r:id="rId4"/>
                        </a:rPr>
                        <a:t>Syphilis Infection in Nonpregnant Adolescents and Adults</a:t>
                      </a:r>
                      <a:endParaRPr lang="en-US" sz="1800" b="0" u="none"/>
                    </a:p>
                  </a:txBody>
                  <a:tcPr marL="55059" marR="55059" marT="27530" marB="27530" anchor="ctr"/>
                </a:tc>
                <a:tc>
                  <a:txBody>
                    <a:bodyPr/>
                    <a:lstStyle/>
                    <a:p>
                      <a:pPr algn="ctr"/>
                      <a:r>
                        <a:rPr lang="en-US" sz="1800" dirty="0"/>
                        <a:t>Screening</a:t>
                      </a:r>
                    </a:p>
                  </a:txBody>
                  <a:tcPr marL="55059" marR="55059" marT="27530" marB="27530" anchor="ctr"/>
                </a:tc>
                <a:tc>
                  <a:txBody>
                    <a:bodyPr/>
                    <a:lstStyle/>
                    <a:p>
                      <a:r>
                        <a:rPr lang="en-US" sz="1800" dirty="0"/>
                        <a:t>Asymptomatic, nonpregnant adolescents and adults who are at increased risk for syphilis infection</a:t>
                      </a:r>
                    </a:p>
                  </a:txBody>
                  <a:tcPr marL="55059" marR="55059" marT="27530" marB="27530" anchor="ctr"/>
                </a:tc>
                <a:tc>
                  <a:txBody>
                    <a:bodyPr/>
                    <a:lstStyle/>
                    <a:p>
                      <a:pPr algn="ctr"/>
                      <a:r>
                        <a:rPr lang="en-US" sz="1800" dirty="0"/>
                        <a:t>24</a:t>
                      </a:r>
                    </a:p>
                  </a:txBody>
                  <a:tcPr marL="55059" marR="55059" marT="27530" marB="27530" anchor="ctr"/>
                </a:tc>
                <a:extLst>
                  <a:ext uri="{0D108BD9-81ED-4DB2-BD59-A6C34878D82A}">
                    <a16:rowId xmlns:a16="http://schemas.microsoft.com/office/drawing/2014/main" val="3772828609"/>
                  </a:ext>
                </a:extLst>
              </a:tr>
              <a:tr h="299166">
                <a:tc>
                  <a:txBody>
                    <a:bodyPr/>
                    <a:lstStyle/>
                    <a:p>
                      <a:r>
                        <a:rPr lang="en-US" sz="1800" b="0" i="0" u="none" strike="noStrike" kern="1200">
                          <a:solidFill>
                            <a:schemeClr val="dk1"/>
                          </a:solidFill>
                          <a:effectLst/>
                          <a:latin typeface="+mn-lt"/>
                          <a:ea typeface="+mn-ea"/>
                          <a:cs typeface="+mn-cs"/>
                          <a:hlinkClick r:id="rId5"/>
                        </a:rPr>
                        <a:t>Tobacco Smoking Cessation </a:t>
                      </a:r>
                      <a:endParaRPr lang="en-US" sz="1800" b="0" u="none"/>
                    </a:p>
                  </a:txBody>
                  <a:tcPr marL="55059" marR="55059" marT="27530" marB="27530" anchor="ctr"/>
                </a:tc>
                <a:tc>
                  <a:txBody>
                    <a:bodyPr/>
                    <a:lstStyle/>
                    <a:p>
                      <a:pPr algn="ctr"/>
                      <a:r>
                        <a:rPr lang="en-US" sz="1800" dirty="0"/>
                        <a:t>Intervention</a:t>
                      </a:r>
                    </a:p>
                  </a:txBody>
                  <a:tcPr marL="55059" marR="55059" marT="27530" marB="27530" anchor="ctr"/>
                </a:tc>
                <a:tc>
                  <a:txBody>
                    <a:bodyPr/>
                    <a:lstStyle/>
                    <a:p>
                      <a:r>
                        <a:rPr lang="en-US" sz="1800" dirty="0"/>
                        <a:t>Adults </a:t>
                      </a:r>
                    </a:p>
                  </a:txBody>
                  <a:tcPr marL="55059" marR="55059" marT="27530" marB="27530" anchor="ctr"/>
                </a:tc>
                <a:tc>
                  <a:txBody>
                    <a:bodyPr/>
                    <a:lstStyle/>
                    <a:p>
                      <a:pPr algn="ctr"/>
                      <a:r>
                        <a:rPr lang="en-US" sz="1800" dirty="0"/>
                        <a:t>9</a:t>
                      </a:r>
                    </a:p>
                  </a:txBody>
                  <a:tcPr marL="55059" marR="55059" marT="27530" marB="27530" anchor="ctr"/>
                </a:tc>
                <a:extLst>
                  <a:ext uri="{0D108BD9-81ED-4DB2-BD59-A6C34878D82A}">
                    <a16:rowId xmlns:a16="http://schemas.microsoft.com/office/drawing/2014/main" val="999676437"/>
                  </a:ext>
                </a:extLst>
              </a:tr>
              <a:tr h="729942">
                <a:tc>
                  <a:txBody>
                    <a:bodyPr/>
                    <a:lstStyle/>
                    <a:p>
                      <a:r>
                        <a:rPr lang="en-US" sz="1800" b="0" i="0" u="none" strike="noStrike" kern="1200">
                          <a:solidFill>
                            <a:schemeClr val="dk1"/>
                          </a:solidFill>
                          <a:effectLst/>
                          <a:latin typeface="+mn-lt"/>
                          <a:ea typeface="+mn-ea"/>
                          <a:cs typeface="+mn-cs"/>
                          <a:hlinkClick r:id="rId6"/>
                        </a:rPr>
                        <a:t>Prevention of Acquisition of HIV: Preexposure Prophylaxis</a:t>
                      </a:r>
                      <a:endParaRPr lang="en-US" sz="1800" b="0" u="none"/>
                    </a:p>
                  </a:txBody>
                  <a:tcPr marL="55059" marR="55059" marT="27530" marB="27530" anchor="ctr"/>
                </a:tc>
                <a:tc>
                  <a:txBody>
                    <a:bodyPr/>
                    <a:lstStyle/>
                    <a:p>
                      <a:pPr algn="ctr"/>
                      <a:r>
                        <a:rPr lang="en-US" sz="1800" dirty="0"/>
                        <a:t>Medication (Preexposure prophylaxis)</a:t>
                      </a:r>
                    </a:p>
                  </a:txBody>
                  <a:tcPr marL="55059" marR="55059" marT="27530" marB="27530" anchor="ctr"/>
                </a:tc>
                <a:tc>
                  <a:txBody>
                    <a:bodyPr/>
                    <a:lstStyle/>
                    <a:p>
                      <a:r>
                        <a:rPr lang="en-US" sz="1800" dirty="0"/>
                        <a:t>Adolescents and adults at increased risk of HIV</a:t>
                      </a:r>
                    </a:p>
                  </a:txBody>
                  <a:tcPr marL="55059" marR="55059" marT="27530" marB="27530" anchor="ctr"/>
                </a:tc>
                <a:tc>
                  <a:txBody>
                    <a:bodyPr/>
                    <a:lstStyle/>
                    <a:p>
                      <a:pPr algn="ctr"/>
                      <a:r>
                        <a:rPr lang="en-US" sz="1800" dirty="0"/>
                        <a:t>9</a:t>
                      </a:r>
                    </a:p>
                  </a:txBody>
                  <a:tcPr marL="55059" marR="55059" marT="27530" marB="27530" anchor="ctr"/>
                </a:tc>
                <a:extLst>
                  <a:ext uri="{0D108BD9-81ED-4DB2-BD59-A6C34878D82A}">
                    <a16:rowId xmlns:a16="http://schemas.microsoft.com/office/drawing/2014/main" val="3913004435"/>
                  </a:ext>
                </a:extLst>
              </a:tr>
            </a:tbl>
          </a:graphicData>
        </a:graphic>
      </p:graphicFrame>
    </p:spTree>
    <p:extLst>
      <p:ext uri="{BB962C8B-B14F-4D97-AF65-F5344CB8AC3E}">
        <p14:creationId xmlns:p14="http://schemas.microsoft.com/office/powerpoint/2010/main" val="3704072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73B4-2943-2E7A-B46B-6738CA18655C}"/>
              </a:ext>
            </a:extLst>
          </p:cNvPr>
          <p:cNvSpPr>
            <a:spLocks noGrp="1"/>
          </p:cNvSpPr>
          <p:nvPr>
            <p:ph type="title"/>
          </p:nvPr>
        </p:nvSpPr>
        <p:spPr/>
        <p:txBody>
          <a:bodyPr>
            <a:normAutofit/>
          </a:bodyPr>
          <a:lstStyle/>
          <a:p>
            <a:r>
              <a:rPr lang="en-US" sz="3600" dirty="0"/>
              <a:t>Grade A USPSTF Recommendations for Women ≥ 65</a:t>
            </a:r>
          </a:p>
        </p:txBody>
      </p:sp>
      <p:graphicFrame>
        <p:nvGraphicFramePr>
          <p:cNvPr id="5" name="Table 5">
            <a:extLst>
              <a:ext uri="{FF2B5EF4-FFF2-40B4-BE49-F238E27FC236}">
                <a16:creationId xmlns:a16="http://schemas.microsoft.com/office/drawing/2014/main" id="{4667A137-E419-AC6C-82FD-6097DD04491F}"/>
              </a:ext>
            </a:extLst>
          </p:cNvPr>
          <p:cNvGraphicFramePr>
            <a:graphicFrameLocks noGrp="1"/>
          </p:cNvGraphicFramePr>
          <p:nvPr>
            <p:ph idx="1"/>
          </p:nvPr>
        </p:nvGraphicFramePr>
        <p:xfrm>
          <a:off x="1085307" y="1524074"/>
          <a:ext cx="10021386" cy="1280160"/>
        </p:xfrm>
        <a:graphic>
          <a:graphicData uri="http://schemas.openxmlformats.org/drawingml/2006/table">
            <a:tbl>
              <a:tblPr firstRow="1" bandRow="1">
                <a:tableStyleId>{5C22544A-7EE6-4342-B048-85BDC9FD1C3A}</a:tableStyleId>
              </a:tblPr>
              <a:tblGrid>
                <a:gridCol w="3332871">
                  <a:extLst>
                    <a:ext uri="{9D8B030D-6E8A-4147-A177-3AD203B41FA5}">
                      <a16:colId xmlns:a16="http://schemas.microsoft.com/office/drawing/2014/main" val="417749935"/>
                    </a:ext>
                  </a:extLst>
                </a:gridCol>
                <a:gridCol w="2229505">
                  <a:extLst>
                    <a:ext uri="{9D8B030D-6E8A-4147-A177-3AD203B41FA5}">
                      <a16:colId xmlns:a16="http://schemas.microsoft.com/office/drawing/2014/main" val="1342880281"/>
                    </a:ext>
                  </a:extLst>
                </a:gridCol>
                <a:gridCol w="2229505">
                  <a:extLst>
                    <a:ext uri="{9D8B030D-6E8A-4147-A177-3AD203B41FA5}">
                      <a16:colId xmlns:a16="http://schemas.microsoft.com/office/drawing/2014/main" val="2637410455"/>
                    </a:ext>
                  </a:extLst>
                </a:gridCol>
                <a:gridCol w="2229505">
                  <a:extLst>
                    <a:ext uri="{9D8B030D-6E8A-4147-A177-3AD203B41FA5}">
                      <a16:colId xmlns:a16="http://schemas.microsoft.com/office/drawing/2014/main" val="3398722324"/>
                    </a:ext>
                  </a:extLst>
                </a:gridCol>
              </a:tblGrid>
              <a:tr h="370840">
                <a:tc>
                  <a:txBody>
                    <a:bodyPr/>
                    <a:lstStyle/>
                    <a:p>
                      <a:pPr algn="ctr"/>
                      <a:r>
                        <a:rPr lang="en-US" dirty="0"/>
                        <a:t>Topic</a:t>
                      </a:r>
                    </a:p>
                  </a:txBody>
                  <a:tcPr anchor="ctr"/>
                </a:tc>
                <a:tc>
                  <a:txBody>
                    <a:bodyPr/>
                    <a:lstStyle/>
                    <a:p>
                      <a:pPr algn="ctr"/>
                      <a:r>
                        <a:rPr lang="en-US" dirty="0"/>
                        <a:t>Type of Recommendation</a:t>
                      </a:r>
                    </a:p>
                  </a:txBody>
                  <a:tcPr anchor="ctr"/>
                </a:tc>
                <a:tc>
                  <a:txBody>
                    <a:bodyPr/>
                    <a:lstStyle/>
                    <a:p>
                      <a:pPr algn="ctr"/>
                      <a:r>
                        <a:rPr lang="en-US" dirty="0"/>
                        <a:t>Population</a:t>
                      </a:r>
                    </a:p>
                  </a:txBody>
                  <a:tcPr anchor="ctr"/>
                </a:tc>
                <a:tc>
                  <a:txBody>
                    <a:bodyPr/>
                    <a:lstStyle/>
                    <a:p>
                      <a:pPr algn="ctr"/>
                      <a:r>
                        <a:rPr lang="en-US" dirty="0"/>
                        <a:t>Approx # Existing Interventions</a:t>
                      </a:r>
                    </a:p>
                  </a:txBody>
                  <a:tcPr anchor="ctr"/>
                </a:tc>
                <a:extLst>
                  <a:ext uri="{0D108BD9-81ED-4DB2-BD59-A6C34878D82A}">
                    <a16:rowId xmlns:a16="http://schemas.microsoft.com/office/drawing/2014/main" val="3887980198"/>
                  </a:ext>
                </a:extLst>
              </a:tr>
              <a:tr h="370840">
                <a:tc>
                  <a:txBody>
                    <a:bodyPr/>
                    <a:lstStyle/>
                    <a:p>
                      <a:r>
                        <a:rPr lang="en-US" b="0" u="none" dirty="0"/>
                        <a:t>Cervical Cancer </a:t>
                      </a:r>
                    </a:p>
                  </a:txBody>
                  <a:tcPr anchor="ctr"/>
                </a:tc>
                <a:tc>
                  <a:txBody>
                    <a:bodyPr/>
                    <a:lstStyle/>
                    <a:p>
                      <a:r>
                        <a:rPr lang="en-US" dirty="0"/>
                        <a:t>Screening</a:t>
                      </a:r>
                    </a:p>
                  </a:txBody>
                  <a:tcPr anchor="ctr"/>
                </a:tc>
                <a:tc>
                  <a:txBody>
                    <a:bodyPr/>
                    <a:lstStyle/>
                    <a:p>
                      <a:r>
                        <a:rPr lang="en-US" dirty="0"/>
                        <a:t>Women aged 21-65 years</a:t>
                      </a:r>
                    </a:p>
                  </a:txBody>
                  <a:tcPr/>
                </a:tc>
                <a:tc>
                  <a:txBody>
                    <a:bodyPr/>
                    <a:lstStyle/>
                    <a:p>
                      <a:pPr algn="ctr"/>
                      <a:r>
                        <a:rPr lang="en-US" dirty="0"/>
                        <a:t>50</a:t>
                      </a:r>
                    </a:p>
                  </a:txBody>
                  <a:tcPr anchor="ctr"/>
                </a:tc>
                <a:extLst>
                  <a:ext uri="{0D108BD9-81ED-4DB2-BD59-A6C34878D82A}">
                    <a16:rowId xmlns:a16="http://schemas.microsoft.com/office/drawing/2014/main" val="164114489"/>
                  </a:ext>
                </a:extLst>
              </a:tr>
            </a:tbl>
          </a:graphicData>
        </a:graphic>
      </p:graphicFrame>
    </p:spTree>
    <p:extLst>
      <p:ext uri="{BB962C8B-B14F-4D97-AF65-F5344CB8AC3E}">
        <p14:creationId xmlns:p14="http://schemas.microsoft.com/office/powerpoint/2010/main" val="1387339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873B4-2943-2E7A-B46B-6738CA18655C}"/>
              </a:ext>
            </a:extLst>
          </p:cNvPr>
          <p:cNvSpPr>
            <a:spLocks noGrp="1"/>
          </p:cNvSpPr>
          <p:nvPr>
            <p:ph type="title"/>
          </p:nvPr>
        </p:nvSpPr>
        <p:spPr>
          <a:xfrm>
            <a:off x="390525" y="365125"/>
            <a:ext cx="11353799" cy="1325563"/>
          </a:xfrm>
        </p:spPr>
        <p:txBody>
          <a:bodyPr>
            <a:normAutofit/>
          </a:bodyPr>
          <a:lstStyle/>
          <a:p>
            <a:r>
              <a:rPr lang="en-US" sz="4200"/>
              <a:t>Grade B USPSTF Recommendations for Adults ≥ 65</a:t>
            </a:r>
          </a:p>
        </p:txBody>
      </p:sp>
      <p:sp>
        <p:nvSpPr>
          <p:cNvPr id="1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4667A137-E419-AC6C-82FD-6097DD04491F}"/>
              </a:ext>
            </a:extLst>
          </p:cNvPr>
          <p:cNvGraphicFramePr>
            <a:graphicFrameLocks noGrp="1"/>
          </p:cNvGraphicFramePr>
          <p:nvPr>
            <p:ph idx="1"/>
            <p:extLst>
              <p:ext uri="{D42A27DB-BD31-4B8C-83A1-F6EECF244321}">
                <p14:modId xmlns:p14="http://schemas.microsoft.com/office/powerpoint/2010/main" val="3221343425"/>
              </p:ext>
            </p:extLst>
          </p:nvPr>
        </p:nvGraphicFramePr>
        <p:xfrm>
          <a:off x="390525" y="2184018"/>
          <a:ext cx="11258550" cy="4180652"/>
        </p:xfrm>
        <a:graphic>
          <a:graphicData uri="http://schemas.openxmlformats.org/drawingml/2006/table">
            <a:tbl>
              <a:tblPr firstRow="1" bandRow="1">
                <a:tableStyleId>{5C22544A-7EE6-4342-B048-85BDC9FD1C3A}</a:tableStyleId>
              </a:tblPr>
              <a:tblGrid>
                <a:gridCol w="4128685">
                  <a:extLst>
                    <a:ext uri="{9D8B030D-6E8A-4147-A177-3AD203B41FA5}">
                      <a16:colId xmlns:a16="http://schemas.microsoft.com/office/drawing/2014/main" val="417749935"/>
                    </a:ext>
                  </a:extLst>
                </a:gridCol>
                <a:gridCol w="1863117">
                  <a:extLst>
                    <a:ext uri="{9D8B030D-6E8A-4147-A177-3AD203B41FA5}">
                      <a16:colId xmlns:a16="http://schemas.microsoft.com/office/drawing/2014/main" val="1342880281"/>
                    </a:ext>
                  </a:extLst>
                </a:gridCol>
                <a:gridCol w="3408218">
                  <a:extLst>
                    <a:ext uri="{9D8B030D-6E8A-4147-A177-3AD203B41FA5}">
                      <a16:colId xmlns:a16="http://schemas.microsoft.com/office/drawing/2014/main" val="2637410455"/>
                    </a:ext>
                  </a:extLst>
                </a:gridCol>
                <a:gridCol w="1858530">
                  <a:extLst>
                    <a:ext uri="{9D8B030D-6E8A-4147-A177-3AD203B41FA5}">
                      <a16:colId xmlns:a16="http://schemas.microsoft.com/office/drawing/2014/main" val="2062518282"/>
                    </a:ext>
                  </a:extLst>
                </a:gridCol>
              </a:tblGrid>
              <a:tr h="481542">
                <a:tc>
                  <a:txBody>
                    <a:bodyPr/>
                    <a:lstStyle/>
                    <a:p>
                      <a:pPr algn="ctr"/>
                      <a:r>
                        <a:rPr lang="en-US" sz="1800" dirty="0"/>
                        <a:t>Topic</a:t>
                      </a:r>
                    </a:p>
                  </a:txBody>
                  <a:tcPr marL="48597" marR="48597" marT="24298" marB="24298" anchor="ctr"/>
                </a:tc>
                <a:tc>
                  <a:txBody>
                    <a:bodyPr/>
                    <a:lstStyle/>
                    <a:p>
                      <a:pPr algn="ctr"/>
                      <a:r>
                        <a:rPr lang="en-US" sz="1800"/>
                        <a:t>Type of Recommendation</a:t>
                      </a:r>
                    </a:p>
                  </a:txBody>
                  <a:tcPr marL="48597" marR="48597" marT="24298" marB="24298" anchor="ctr"/>
                </a:tc>
                <a:tc>
                  <a:txBody>
                    <a:bodyPr/>
                    <a:lstStyle/>
                    <a:p>
                      <a:pPr algn="ctr"/>
                      <a:r>
                        <a:rPr lang="en-US" sz="1800"/>
                        <a:t>Population</a:t>
                      </a:r>
                    </a:p>
                  </a:txBody>
                  <a:tcPr marL="48597" marR="48597" marT="24298" marB="2429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Approx # Existing Interventions</a:t>
                      </a:r>
                    </a:p>
                  </a:txBody>
                  <a:tcPr marL="48597" marR="48597" marT="24298" marB="24298" anchor="ctr"/>
                </a:tc>
                <a:extLst>
                  <a:ext uri="{0D108BD9-81ED-4DB2-BD59-A6C34878D82A}">
                    <a16:rowId xmlns:a16="http://schemas.microsoft.com/office/drawing/2014/main" val="3887980198"/>
                  </a:ext>
                </a:extLst>
              </a:tr>
              <a:tr h="481542">
                <a:tc>
                  <a:txBody>
                    <a:bodyPr/>
                    <a:lstStyle/>
                    <a:p>
                      <a:r>
                        <a:rPr lang="en-US" sz="1800" b="0" i="0" u="none" strike="noStrike" kern="1200" dirty="0">
                          <a:solidFill>
                            <a:schemeClr val="dk1"/>
                          </a:solidFill>
                          <a:effectLst/>
                          <a:latin typeface="+mn-lt"/>
                          <a:ea typeface="+mn-ea"/>
                          <a:cs typeface="+mn-cs"/>
                          <a:hlinkClick r:id="rId2"/>
                        </a:rPr>
                        <a:t>Abdominal Aortic Aneurysm</a:t>
                      </a:r>
                      <a:endParaRPr lang="en-US" sz="1800" b="0" u="none" dirty="0"/>
                    </a:p>
                  </a:txBody>
                  <a:tcPr marL="48597" marR="48597" marT="24298" marB="24298" anchor="ctr"/>
                </a:tc>
                <a:tc>
                  <a:txBody>
                    <a:bodyPr/>
                    <a:lstStyle/>
                    <a:p>
                      <a:pPr algn="ctr"/>
                      <a:r>
                        <a:rPr lang="en-US" sz="1800" dirty="0"/>
                        <a:t>Screening</a:t>
                      </a:r>
                    </a:p>
                  </a:txBody>
                  <a:tcPr marL="48597" marR="48597" marT="24298" marB="24298" anchor="ctr"/>
                </a:tc>
                <a:tc>
                  <a:txBody>
                    <a:bodyPr/>
                    <a:lstStyle/>
                    <a:p>
                      <a:r>
                        <a:rPr lang="en-US" sz="1800" b="0" i="0" u="none" strike="noStrike" kern="1200" dirty="0">
                          <a:solidFill>
                            <a:schemeClr val="dk1"/>
                          </a:solidFill>
                          <a:effectLst/>
                          <a:latin typeface="+mn-lt"/>
                          <a:ea typeface="+mn-ea"/>
                          <a:cs typeface="+mn-cs"/>
                        </a:rPr>
                        <a:t>Men aged 65 to 75 years who have ever smoked</a:t>
                      </a:r>
                      <a:endParaRPr lang="en-US" sz="1800" dirty="0"/>
                    </a:p>
                  </a:txBody>
                  <a:tcPr marL="48597" marR="48597" marT="24298" marB="24298" anchor="ctr"/>
                </a:tc>
                <a:tc>
                  <a:txBody>
                    <a:bodyPr/>
                    <a:lstStyle/>
                    <a:p>
                      <a:pPr algn="ctr"/>
                      <a:r>
                        <a:rPr lang="en-US" sz="1800"/>
                        <a:t>10</a:t>
                      </a:r>
                    </a:p>
                  </a:txBody>
                  <a:tcPr marL="48597" marR="48597" marT="24298" marB="24298" anchor="ctr"/>
                </a:tc>
                <a:extLst>
                  <a:ext uri="{0D108BD9-81ED-4DB2-BD59-A6C34878D82A}">
                    <a16:rowId xmlns:a16="http://schemas.microsoft.com/office/drawing/2014/main" val="2619126151"/>
                  </a:ext>
                </a:extLst>
              </a:tr>
              <a:tr h="481542">
                <a:tc>
                  <a:txBody>
                    <a:bodyPr/>
                    <a:lstStyle/>
                    <a:p>
                      <a:r>
                        <a:rPr lang="en-US" sz="1800" b="0" i="0" u="none" strike="noStrike" kern="1200" dirty="0">
                          <a:solidFill>
                            <a:schemeClr val="dk1"/>
                          </a:solidFill>
                          <a:effectLst/>
                          <a:latin typeface="+mn-lt"/>
                          <a:ea typeface="+mn-ea"/>
                          <a:cs typeface="+mn-cs"/>
                          <a:hlinkClick r:id="rId3"/>
                        </a:rPr>
                        <a:t>Depression and Suicide Risk in Adults</a:t>
                      </a:r>
                      <a:endParaRPr lang="en-US" sz="1800" b="0" u="none" dirty="0"/>
                    </a:p>
                  </a:txBody>
                  <a:tcPr marL="48597" marR="48597" marT="24298" marB="24298" anchor="ctr"/>
                </a:tc>
                <a:tc>
                  <a:txBody>
                    <a:bodyPr/>
                    <a:lstStyle/>
                    <a:p>
                      <a:pPr algn="ctr"/>
                      <a:r>
                        <a:rPr lang="en-US" sz="1800" dirty="0"/>
                        <a:t>Screening</a:t>
                      </a:r>
                    </a:p>
                  </a:txBody>
                  <a:tcPr marL="48597" marR="48597" marT="24298" marB="24298" anchor="ctr"/>
                </a:tc>
                <a:tc>
                  <a:txBody>
                    <a:bodyPr/>
                    <a:lstStyle/>
                    <a:p>
                      <a:r>
                        <a:rPr lang="en-US" sz="1800" b="0" i="0" u="none" strike="noStrike" kern="1200">
                          <a:solidFill>
                            <a:schemeClr val="dk1"/>
                          </a:solidFill>
                          <a:effectLst/>
                          <a:latin typeface="+mn-lt"/>
                          <a:ea typeface="+mn-ea"/>
                          <a:cs typeface="+mn-cs"/>
                        </a:rPr>
                        <a:t>Adults and older adults (65 years or older)</a:t>
                      </a:r>
                      <a:endParaRPr lang="en-US" sz="1800"/>
                    </a:p>
                  </a:txBody>
                  <a:tcPr marL="48597" marR="48597" marT="24298" marB="24298" anchor="ctr"/>
                </a:tc>
                <a:tc>
                  <a:txBody>
                    <a:bodyPr/>
                    <a:lstStyle/>
                    <a:p>
                      <a:pPr algn="ctr"/>
                      <a:r>
                        <a:rPr lang="en-US" sz="1800"/>
                        <a:t>20</a:t>
                      </a:r>
                    </a:p>
                  </a:txBody>
                  <a:tcPr marL="48597" marR="48597" marT="24298" marB="24298" anchor="ctr"/>
                </a:tc>
                <a:extLst>
                  <a:ext uri="{0D108BD9-81ED-4DB2-BD59-A6C34878D82A}">
                    <a16:rowId xmlns:a16="http://schemas.microsoft.com/office/drawing/2014/main" val="999676437"/>
                  </a:ext>
                </a:extLst>
              </a:tr>
              <a:tr h="481542">
                <a:tc>
                  <a:txBody>
                    <a:bodyPr/>
                    <a:lstStyle/>
                    <a:p>
                      <a:r>
                        <a:rPr lang="en-US" sz="1800" b="0" i="0" u="none" strike="noStrike" kern="1200">
                          <a:solidFill>
                            <a:schemeClr val="dk1"/>
                          </a:solidFill>
                          <a:effectLst/>
                          <a:latin typeface="+mn-lt"/>
                          <a:ea typeface="+mn-ea"/>
                          <a:cs typeface="+mn-cs"/>
                          <a:hlinkClick r:id="rId4"/>
                        </a:rPr>
                        <a:t>Hepatitis B Virus Infection</a:t>
                      </a:r>
                      <a:endParaRPr lang="en-US" sz="1800" b="0" u="none"/>
                    </a:p>
                  </a:txBody>
                  <a:tcPr marL="48597" marR="48597" marT="24298" marB="24298" anchor="ctr"/>
                </a:tc>
                <a:tc>
                  <a:txBody>
                    <a:bodyPr/>
                    <a:lstStyle/>
                    <a:p>
                      <a:pPr algn="ctr"/>
                      <a:r>
                        <a:rPr lang="en-US" sz="1800"/>
                        <a:t>Screening</a:t>
                      </a:r>
                    </a:p>
                  </a:txBody>
                  <a:tcPr marL="48597" marR="48597" marT="24298" marB="24298" anchor="ctr"/>
                </a:tc>
                <a:tc>
                  <a:txBody>
                    <a:bodyPr/>
                    <a:lstStyle/>
                    <a:p>
                      <a:r>
                        <a:rPr lang="en-US" sz="1800" b="0" i="0" u="none" strike="noStrike" kern="1200" dirty="0">
                          <a:solidFill>
                            <a:schemeClr val="dk1"/>
                          </a:solidFill>
                          <a:effectLst/>
                          <a:latin typeface="+mn-lt"/>
                          <a:ea typeface="+mn-ea"/>
                          <a:cs typeface="+mn-cs"/>
                        </a:rPr>
                        <a:t>Adolescents and adults at increased risk for infection</a:t>
                      </a:r>
                      <a:endParaRPr lang="en-US" sz="1800" dirty="0"/>
                    </a:p>
                  </a:txBody>
                  <a:tcPr marL="48597" marR="48597" marT="24298" marB="24298" anchor="ctr"/>
                </a:tc>
                <a:tc>
                  <a:txBody>
                    <a:bodyPr/>
                    <a:lstStyle/>
                    <a:p>
                      <a:pPr algn="ctr"/>
                      <a:r>
                        <a:rPr lang="en-US" sz="1800"/>
                        <a:t>22</a:t>
                      </a:r>
                    </a:p>
                  </a:txBody>
                  <a:tcPr marL="48597" marR="48597" marT="24298" marB="24298" anchor="ctr"/>
                </a:tc>
                <a:extLst>
                  <a:ext uri="{0D108BD9-81ED-4DB2-BD59-A6C34878D82A}">
                    <a16:rowId xmlns:a16="http://schemas.microsoft.com/office/drawing/2014/main" val="2299513383"/>
                  </a:ext>
                </a:extLst>
              </a:tr>
              <a:tr h="481542">
                <a:tc>
                  <a:txBody>
                    <a:bodyPr/>
                    <a:lstStyle/>
                    <a:p>
                      <a:r>
                        <a:rPr lang="en-US" sz="1800" b="0" i="0" u="sng" kern="1200">
                          <a:solidFill>
                            <a:schemeClr val="dk1"/>
                          </a:solidFill>
                          <a:effectLst/>
                          <a:latin typeface="+mn-lt"/>
                          <a:ea typeface="+mn-ea"/>
                          <a:cs typeface="+mn-cs"/>
                          <a:hlinkClick r:id="rId5"/>
                        </a:rPr>
                        <a:t>Hepatitis C Virus Infection in Adolescents and Adults</a:t>
                      </a:r>
                      <a:endParaRPr lang="en-US" sz="1800" b="0" u="none"/>
                    </a:p>
                  </a:txBody>
                  <a:tcPr marL="48597" marR="48597" marT="24298" marB="24298" anchor="ctr"/>
                </a:tc>
                <a:tc>
                  <a:txBody>
                    <a:bodyPr/>
                    <a:lstStyle/>
                    <a:p>
                      <a:pPr algn="ctr"/>
                      <a:r>
                        <a:rPr lang="en-US" sz="1800" dirty="0"/>
                        <a:t>Screening</a:t>
                      </a:r>
                    </a:p>
                  </a:txBody>
                  <a:tcPr marL="48597" marR="48597" marT="24298" marB="24298" anchor="ctr"/>
                </a:tc>
                <a:tc>
                  <a:txBody>
                    <a:bodyPr/>
                    <a:lstStyle/>
                    <a:p>
                      <a:r>
                        <a:rPr lang="en-US" sz="1800" b="0" i="0" u="none" kern="1200">
                          <a:solidFill>
                            <a:schemeClr val="dk1"/>
                          </a:solidFill>
                          <a:effectLst/>
                          <a:latin typeface="+mn-lt"/>
                          <a:ea typeface="+mn-ea"/>
                          <a:cs typeface="+mn-cs"/>
                        </a:rPr>
                        <a:t>Adults aged 18 to 79 years</a:t>
                      </a:r>
                      <a:endParaRPr lang="en-US" sz="1800" u="none"/>
                    </a:p>
                  </a:txBody>
                  <a:tcPr marL="48597" marR="48597" marT="24298" marB="24298" anchor="ctr"/>
                </a:tc>
                <a:tc>
                  <a:txBody>
                    <a:bodyPr/>
                    <a:lstStyle/>
                    <a:p>
                      <a:pPr algn="ctr"/>
                      <a:r>
                        <a:rPr lang="en-US" sz="1800"/>
                        <a:t>27</a:t>
                      </a:r>
                    </a:p>
                  </a:txBody>
                  <a:tcPr marL="48597" marR="48597" marT="24298" marB="24298" anchor="ctr"/>
                </a:tc>
                <a:extLst>
                  <a:ext uri="{0D108BD9-81ED-4DB2-BD59-A6C34878D82A}">
                    <a16:rowId xmlns:a16="http://schemas.microsoft.com/office/drawing/2014/main" val="3456686847"/>
                  </a:ext>
                </a:extLst>
              </a:tr>
              <a:tr h="481542">
                <a:tc>
                  <a:txBody>
                    <a:bodyPr/>
                    <a:lstStyle/>
                    <a:p>
                      <a:r>
                        <a:rPr lang="en-US" sz="1800" b="0" i="0" u="sng" kern="1200">
                          <a:solidFill>
                            <a:schemeClr val="dk1"/>
                          </a:solidFill>
                          <a:effectLst/>
                          <a:latin typeface="+mn-lt"/>
                          <a:ea typeface="+mn-ea"/>
                          <a:cs typeface="+mn-cs"/>
                          <a:hlinkClick r:id="rId6"/>
                        </a:rPr>
                        <a:t>Latent Tuberculosis Infection in Adults</a:t>
                      </a:r>
                      <a:endParaRPr lang="en-US" sz="1800" b="0" u="none"/>
                    </a:p>
                  </a:txBody>
                  <a:tcPr marL="48597" marR="48597" marT="24298" marB="24298" anchor="ctr"/>
                </a:tc>
                <a:tc>
                  <a:txBody>
                    <a:bodyPr/>
                    <a:lstStyle/>
                    <a:p>
                      <a:pPr algn="ctr"/>
                      <a:r>
                        <a:rPr lang="en-US" sz="1800" dirty="0"/>
                        <a:t>Screening</a:t>
                      </a:r>
                    </a:p>
                  </a:txBody>
                  <a:tcPr marL="48597" marR="48597" marT="24298" marB="24298" anchor="ctr"/>
                </a:tc>
                <a:tc>
                  <a:txBody>
                    <a:bodyPr/>
                    <a:lstStyle/>
                    <a:p>
                      <a:r>
                        <a:rPr lang="en-US" sz="1800" b="0" i="0" u="none" kern="1200" dirty="0">
                          <a:solidFill>
                            <a:schemeClr val="dk1"/>
                          </a:solidFill>
                          <a:effectLst/>
                          <a:latin typeface="+mn-lt"/>
                          <a:ea typeface="+mn-ea"/>
                          <a:cs typeface="+mn-cs"/>
                        </a:rPr>
                        <a:t>Asymptomatic adults at increased risk of latent tuberculosis infection</a:t>
                      </a:r>
                      <a:endParaRPr lang="en-US" sz="1800" u="none" dirty="0"/>
                    </a:p>
                  </a:txBody>
                  <a:tcPr marL="48597" marR="48597" marT="24298" marB="24298" anchor="ctr"/>
                </a:tc>
                <a:tc>
                  <a:txBody>
                    <a:bodyPr/>
                    <a:lstStyle/>
                    <a:p>
                      <a:pPr algn="ctr"/>
                      <a:r>
                        <a:rPr lang="en-US" sz="1800"/>
                        <a:t>5</a:t>
                      </a:r>
                    </a:p>
                  </a:txBody>
                  <a:tcPr marL="48597" marR="48597" marT="24298" marB="24298" anchor="ctr"/>
                </a:tc>
                <a:extLst>
                  <a:ext uri="{0D108BD9-81ED-4DB2-BD59-A6C34878D82A}">
                    <a16:rowId xmlns:a16="http://schemas.microsoft.com/office/drawing/2014/main" val="1999759292"/>
                  </a:ext>
                </a:extLst>
              </a:tr>
              <a:tr h="481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dk1"/>
                          </a:solidFill>
                          <a:effectLst/>
                          <a:latin typeface="+mn-lt"/>
                          <a:ea typeface="+mn-ea"/>
                          <a:cs typeface="+mn-cs"/>
                          <a:hlinkClick r:id="rId7"/>
                        </a:rPr>
                        <a:t>Intimate Partner Violence, Elder Abuse, and Abuse of Vulnerable Adults: Screening</a:t>
                      </a:r>
                      <a:endParaRPr lang="en-US" sz="1800" b="0" i="0" kern="1200">
                        <a:solidFill>
                          <a:schemeClr val="dk1"/>
                        </a:solidFill>
                        <a:effectLst/>
                        <a:latin typeface="+mn-lt"/>
                        <a:ea typeface="+mn-ea"/>
                        <a:cs typeface="+mn-cs"/>
                      </a:endParaRPr>
                    </a:p>
                  </a:txBody>
                  <a:tcPr marL="48597" marR="48597" marT="24298" marB="24298" anchor="ctr"/>
                </a:tc>
                <a:tc>
                  <a:txBody>
                    <a:bodyPr/>
                    <a:lstStyle/>
                    <a:p>
                      <a:pPr algn="ctr"/>
                      <a:r>
                        <a:rPr lang="en-US" sz="1800" dirty="0"/>
                        <a:t>Screening</a:t>
                      </a:r>
                    </a:p>
                  </a:txBody>
                  <a:tcPr marL="48597" marR="48597" marT="24298" marB="24298" anchor="ctr"/>
                </a:tc>
                <a:tc>
                  <a:txBody>
                    <a:bodyPr/>
                    <a:lstStyle/>
                    <a:p>
                      <a:r>
                        <a:rPr lang="en-US" sz="1800" b="0" i="0" kern="1200">
                          <a:solidFill>
                            <a:schemeClr val="dk1"/>
                          </a:solidFill>
                          <a:effectLst/>
                          <a:latin typeface="+mn-lt"/>
                          <a:ea typeface="+mn-ea"/>
                          <a:cs typeface="+mn-cs"/>
                        </a:rPr>
                        <a:t>Older or vulnerable adults</a:t>
                      </a:r>
                      <a:endParaRPr lang="en-US" sz="1800"/>
                    </a:p>
                  </a:txBody>
                  <a:tcPr marL="48597" marR="48597" marT="24298" marB="24298" anchor="ctr"/>
                </a:tc>
                <a:tc>
                  <a:txBody>
                    <a:bodyPr/>
                    <a:lstStyle/>
                    <a:p>
                      <a:pPr algn="ctr"/>
                      <a:r>
                        <a:rPr lang="en-US" sz="1800" dirty="0"/>
                        <a:t>50</a:t>
                      </a:r>
                    </a:p>
                  </a:txBody>
                  <a:tcPr marL="48597" marR="48597" marT="24298" marB="24298" anchor="ctr"/>
                </a:tc>
                <a:extLst>
                  <a:ext uri="{0D108BD9-81ED-4DB2-BD59-A6C34878D82A}">
                    <a16:rowId xmlns:a16="http://schemas.microsoft.com/office/drawing/2014/main" val="2034182097"/>
                  </a:ext>
                </a:extLst>
              </a:tr>
            </a:tbl>
          </a:graphicData>
        </a:graphic>
      </p:graphicFrame>
    </p:spTree>
    <p:extLst>
      <p:ext uri="{BB962C8B-B14F-4D97-AF65-F5344CB8AC3E}">
        <p14:creationId xmlns:p14="http://schemas.microsoft.com/office/powerpoint/2010/main" val="3348449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24763</TotalTime>
  <Words>4236</Words>
  <Application>Microsoft Office PowerPoint</Application>
  <PresentationFormat>Widescreen</PresentationFormat>
  <Paragraphs>709</Paragraphs>
  <Slides>68</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68</vt:i4>
      </vt:variant>
    </vt:vector>
  </HeadingPairs>
  <TitlesOfParts>
    <vt:vector size="79" baseType="lpstr">
      <vt:lpstr>Arial</vt:lpstr>
      <vt:lpstr>Arial Narrow</vt:lpstr>
      <vt:lpstr>Calibri</vt:lpstr>
      <vt:lpstr>Calibri Light</vt:lpstr>
      <vt:lpstr>Cambria</vt:lpstr>
      <vt:lpstr>Courier New</vt:lpstr>
      <vt:lpstr>Montserrat</vt:lpstr>
      <vt:lpstr>Roboto</vt:lpstr>
      <vt:lpstr>Wingdings</vt:lpstr>
      <vt:lpstr>Office Theme</vt:lpstr>
      <vt:lpstr>1_Office Theme</vt:lpstr>
      <vt:lpstr>Preventive Healthcare for Older Adults in the Primary Care Setting: Opportunities and Pitfalls of the Medicare Annual Wellness Visit (AWV)</vt:lpstr>
      <vt:lpstr>Outline</vt:lpstr>
      <vt:lpstr>PowerPoint Presentation</vt:lpstr>
      <vt:lpstr>What IS Preventive Healthcare?</vt:lpstr>
      <vt:lpstr>United States Preventive Services Task Force (USPSTF) Recommendation Grading</vt:lpstr>
      <vt:lpstr>Summary USPSTF Recommendations by Grade and Type for Adults ≥ 65+ (n=81)</vt:lpstr>
      <vt:lpstr>Grade A USPSTF Recommendations for Adults ≥ 65</vt:lpstr>
      <vt:lpstr>Grade A USPSTF Recommendations for Women ≥ 65</vt:lpstr>
      <vt:lpstr>Grade B USPSTF Recommendations for Adults ≥ 65</vt:lpstr>
      <vt:lpstr>Grade B USPSTF Recommendations for Adults  ≥ 65 (cont.)</vt:lpstr>
      <vt:lpstr>Grade B USPSTF Recommendations for Adults  ≥ 65 (cont.)</vt:lpstr>
      <vt:lpstr>Grade B USPSTF Recommendations for Adults  ≥ 65 (cont.)</vt:lpstr>
      <vt:lpstr>Grade B USPSTF Recommendations for  Women ≥ 65 </vt:lpstr>
      <vt:lpstr>Advisory Committee on Immunization Practices (ACIP) Guidance for Adults Aged 65+</vt:lpstr>
      <vt:lpstr>Small Solutions (Interventions) are Not the Answer</vt:lpstr>
      <vt:lpstr>PowerPoint Presentation</vt:lpstr>
      <vt:lpstr>Physician Perspective on AWVs as an Intervention to Promote Preventive Healthcare</vt:lpstr>
      <vt:lpstr>Differentiating the Preventive Visits: Terminology</vt:lpstr>
      <vt:lpstr>Before 2011, Medicare did not cover any yearly primary care office visits for fee-for-service Medicare patients</vt:lpstr>
      <vt:lpstr>History of Annual Wellness Visits</vt:lpstr>
      <vt:lpstr>Why are AWVs Important?</vt:lpstr>
      <vt:lpstr>AWVs Increase Use of Preventive Health Services</vt:lpstr>
      <vt:lpstr>Carter, (2019) AARP Report.</vt:lpstr>
      <vt:lpstr>Importance of AWVs for Preventive Care (Providers)</vt:lpstr>
      <vt:lpstr>Importance of AWVs for Preventive Care (Patients)</vt:lpstr>
      <vt:lpstr>AWVs Build Stronger Provider-Patient Relationships</vt:lpstr>
      <vt:lpstr>PowerPoint Presentation</vt:lpstr>
      <vt:lpstr>PowerPoint Presentation</vt:lpstr>
      <vt:lpstr>AWVs Increase Revenue</vt:lpstr>
      <vt:lpstr>Other Benefits</vt:lpstr>
      <vt:lpstr>Problem: AWVs are Underutilized</vt:lpstr>
      <vt:lpstr>PowerPoint Presentation</vt:lpstr>
      <vt:lpstr>What is an AWV?</vt:lpstr>
      <vt:lpstr>Definitions</vt:lpstr>
      <vt:lpstr>Time since previous AWV</vt:lpstr>
      <vt:lpstr>Who can perform an AWV?</vt:lpstr>
      <vt:lpstr>The AWV Does Not Require a Physical Examination</vt:lpstr>
      <vt:lpstr>AWV Components (Summary)</vt:lpstr>
      <vt:lpstr>AWV Components</vt:lpstr>
      <vt:lpstr>AWV Components</vt:lpstr>
      <vt:lpstr>AWV Components</vt:lpstr>
      <vt:lpstr>What are barriers to AWV adoption?</vt:lpstr>
      <vt:lpstr>Organizational / Practice Barriers</vt:lpstr>
      <vt:lpstr>Provider Barriers</vt:lpstr>
      <vt:lpstr>Patient Barriers</vt:lpstr>
      <vt:lpstr>NIH R61 Overall Goal</vt:lpstr>
      <vt:lpstr>Participating Sites </vt:lpstr>
      <vt:lpstr>Intervention  (Tailored based on practice preferences)</vt:lpstr>
      <vt:lpstr>PowerPoint Presentation</vt:lpstr>
      <vt:lpstr>Qualitative Findings – Patient Interviews</vt:lpstr>
      <vt:lpstr>Results</vt:lpstr>
      <vt:lpstr>Effect of Intervention on Rates of AWVs, Overall and by Practice Site *</vt:lpstr>
      <vt:lpstr>Effect of Intervention on Vaccinations</vt:lpstr>
      <vt:lpstr>Effect of Intervention on Cancer Screenings</vt:lpstr>
      <vt:lpstr>Effect of Intervention on Other Screenings &amp; Advance Care Planning </vt:lpstr>
      <vt:lpstr>Vaccinations are Higher with AWV Completion</vt:lpstr>
      <vt:lpstr>Cancer Screenings are Higher with AWV Completion</vt:lpstr>
      <vt:lpstr>Other Screenings &amp; Advance Care Planning are Higher with AWV Completion*</vt:lpstr>
      <vt:lpstr>% Fulfillment of All Assessed Preventive Health Services With and Without AWV Completion (8-Months Post-Implementation)</vt:lpstr>
      <vt:lpstr>Results</vt:lpstr>
      <vt:lpstr>Current Research </vt:lpstr>
      <vt:lpstr>Current Research (cont.) </vt:lpstr>
      <vt:lpstr>% AWVs Completed for Eligible Patients, 2023</vt:lpstr>
      <vt:lpstr>Lessons learned </vt:lpstr>
      <vt:lpstr>PowerPoint Presentation</vt:lpstr>
      <vt:lpstr>Summary </vt:lpstr>
      <vt:lpstr>Collaborators</vt:lpstr>
      <vt:lpstr>  dtarn@mednet.ucla.edu</vt:lpstr>
    </vt:vector>
  </TitlesOfParts>
  <Company>UCLA Health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Tarn, Derjung M.</dc:creator>
  <cp:lastModifiedBy>Tarn, Derjung M.</cp:lastModifiedBy>
  <cp:revision>179</cp:revision>
  <dcterms:created xsi:type="dcterms:W3CDTF">2024-04-18T22:00:05Z</dcterms:created>
  <dcterms:modified xsi:type="dcterms:W3CDTF">2024-08-23T01:58:53Z</dcterms:modified>
</cp:coreProperties>
</file>