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9"/>
  </p:notesMasterIdLst>
  <p:handoutMasterIdLst>
    <p:handoutMasterId r:id="rId30"/>
  </p:handoutMasterIdLst>
  <p:sldIdLst>
    <p:sldId id="428" r:id="rId2"/>
    <p:sldId id="429" r:id="rId3"/>
    <p:sldId id="430" r:id="rId4"/>
    <p:sldId id="431" r:id="rId5"/>
    <p:sldId id="432" r:id="rId6"/>
    <p:sldId id="433" r:id="rId7"/>
    <p:sldId id="434" r:id="rId8"/>
    <p:sldId id="435" r:id="rId9"/>
    <p:sldId id="436" r:id="rId10"/>
    <p:sldId id="437" r:id="rId11"/>
    <p:sldId id="438" r:id="rId12"/>
    <p:sldId id="439" r:id="rId13"/>
    <p:sldId id="440" r:id="rId14"/>
    <p:sldId id="441" r:id="rId15"/>
    <p:sldId id="442" r:id="rId16"/>
    <p:sldId id="443" r:id="rId17"/>
    <p:sldId id="444" r:id="rId18"/>
    <p:sldId id="445" r:id="rId19"/>
    <p:sldId id="260" r:id="rId20"/>
    <p:sldId id="299" r:id="rId21"/>
    <p:sldId id="300" r:id="rId22"/>
    <p:sldId id="427" r:id="rId23"/>
    <p:sldId id="425" r:id="rId24"/>
    <p:sldId id="421" r:id="rId25"/>
    <p:sldId id="426" r:id="rId26"/>
    <p:sldId id="446" r:id="rId27"/>
    <p:sldId id="447"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Angier" initials="HA" lastIdx="12" clrIdx="0"/>
  <p:cmAuthor id="1" name="Miguel Marino" initials="" lastIdx="5" clrIdx="1"/>
  <p:cmAuthor id="2" name="Nathalie Huguet" initials="" lastIdx="0" clrIdx="2"/>
  <p:cmAuthor id="3" name="Lewis Raynor" initials="LR" lastIdx="3" clrIdx="3"/>
  <p:cmAuthor id="4" name="Megan Hoopes" initials="MH" lastIdx="2" clrIdx="4"/>
  <p:cmAuthor id="5" name="Steele Valenzuela" initials="SV"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700"/>
    <a:srgbClr val="ABBCCF"/>
    <a:srgbClr val="F9AA32"/>
    <a:srgbClr val="008BED"/>
    <a:srgbClr val="2BA238"/>
    <a:srgbClr val="80008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E71B5-30B4-493C-B3E8-C537840D6744}" v="3" dt="2020-09-24T15:08:13.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8" autoAdjust="0"/>
    <p:restoredTop sz="96452" autoAdjust="0"/>
  </p:normalViewPr>
  <p:slideViewPr>
    <p:cSldViewPr snapToGrid="0" snapToObjects="1">
      <p:cViewPr varScale="1">
        <p:scale>
          <a:sx n="62" d="100"/>
          <a:sy n="62" d="100"/>
        </p:scale>
        <p:origin x="1200" y="56"/>
      </p:cViewPr>
      <p:guideLst>
        <p:guide orient="horz" pos="2232"/>
        <p:guide pos="2880"/>
      </p:guideLst>
    </p:cSldViewPr>
  </p:slideViewPr>
  <p:notesTextViewPr>
    <p:cViewPr>
      <p:scale>
        <a:sx n="100" d="100"/>
        <a:sy n="100" d="100"/>
      </p:scale>
      <p:origin x="0" y="0"/>
    </p:cViewPr>
  </p:notesTextViewPr>
  <p:sorterViewPr>
    <p:cViewPr>
      <p:scale>
        <a:sx n="102" d="100"/>
        <a:sy n="102" d="100"/>
      </p:scale>
      <p:origin x="0" y="144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l Kho" userId="2c672477180c00f2" providerId="LiveId" clId="{1C3E71B5-30B4-493C-B3E8-C537840D6744}"/>
    <pc:docChg chg="custSel addSld delSld modSld">
      <pc:chgData name="Abel Kho" userId="2c672477180c00f2" providerId="LiveId" clId="{1C3E71B5-30B4-493C-B3E8-C537840D6744}" dt="2020-09-24T15:08:40.761" v="554" actId="20577"/>
      <pc:docMkLst>
        <pc:docMk/>
      </pc:docMkLst>
      <pc:sldChg chg="del">
        <pc:chgData name="Abel Kho" userId="2c672477180c00f2" providerId="LiveId" clId="{1C3E71B5-30B4-493C-B3E8-C537840D6744}" dt="2020-09-24T04:52:17.921" v="434" actId="47"/>
        <pc:sldMkLst>
          <pc:docMk/>
          <pc:sldMk cId="4245934013" sldId="307"/>
        </pc:sldMkLst>
      </pc:sldChg>
      <pc:sldChg chg="modNotesTx">
        <pc:chgData name="Abel Kho" userId="2c672477180c00f2" providerId="LiveId" clId="{1C3E71B5-30B4-493C-B3E8-C537840D6744}" dt="2020-09-24T05:06:09.767" v="451" actId="20577"/>
        <pc:sldMkLst>
          <pc:docMk/>
          <pc:sldMk cId="963969941" sldId="421"/>
        </pc:sldMkLst>
      </pc:sldChg>
      <pc:sldChg chg="modNotesTx">
        <pc:chgData name="Abel Kho" userId="2c672477180c00f2" providerId="LiveId" clId="{1C3E71B5-30B4-493C-B3E8-C537840D6744}" dt="2020-09-22T04:41:29.338" v="4" actId="20577"/>
        <pc:sldMkLst>
          <pc:docMk/>
          <pc:sldMk cId="425169953" sldId="426"/>
        </pc:sldMkLst>
      </pc:sldChg>
      <pc:sldChg chg="modSp mod">
        <pc:chgData name="Abel Kho" userId="2c672477180c00f2" providerId="LiveId" clId="{1C3E71B5-30B4-493C-B3E8-C537840D6744}" dt="2020-09-24T04:56:01.613" v="444" actId="20577"/>
        <pc:sldMkLst>
          <pc:docMk/>
          <pc:sldMk cId="2115475186" sldId="427"/>
        </pc:sldMkLst>
        <pc:spChg chg="mod">
          <ac:chgData name="Abel Kho" userId="2c672477180c00f2" providerId="LiveId" clId="{1C3E71B5-30B4-493C-B3E8-C537840D6744}" dt="2020-09-24T04:56:01.613" v="444" actId="20577"/>
          <ac:spMkLst>
            <pc:docMk/>
            <pc:sldMk cId="2115475186" sldId="427"/>
            <ac:spMk id="5" creationId="{00000000-0000-0000-0000-000000000000}"/>
          </ac:spMkLst>
        </pc:spChg>
      </pc:sldChg>
      <pc:sldChg chg="modSp mod">
        <pc:chgData name="Abel Kho" userId="2c672477180c00f2" providerId="LiveId" clId="{1C3E71B5-30B4-493C-B3E8-C537840D6744}" dt="2020-09-24T14:56:55.173" v="469" actId="20577"/>
        <pc:sldMkLst>
          <pc:docMk/>
          <pc:sldMk cId="1292964217" sldId="432"/>
        </pc:sldMkLst>
        <pc:spChg chg="mod">
          <ac:chgData name="Abel Kho" userId="2c672477180c00f2" providerId="LiveId" clId="{1C3E71B5-30B4-493C-B3E8-C537840D6744}" dt="2020-09-24T14:56:55.173" v="469" actId="20577"/>
          <ac:spMkLst>
            <pc:docMk/>
            <pc:sldMk cId="1292964217" sldId="432"/>
            <ac:spMk id="3" creationId="{00000000-0000-0000-0000-000000000000}"/>
          </ac:spMkLst>
        </pc:spChg>
      </pc:sldChg>
      <pc:sldChg chg="modSp mod">
        <pc:chgData name="Abel Kho" userId="2c672477180c00f2" providerId="LiveId" clId="{1C3E71B5-30B4-493C-B3E8-C537840D6744}" dt="2020-09-24T14:58:50.205" v="504" actId="20577"/>
        <pc:sldMkLst>
          <pc:docMk/>
          <pc:sldMk cId="3118947573" sldId="441"/>
        </pc:sldMkLst>
        <pc:spChg chg="mod">
          <ac:chgData name="Abel Kho" userId="2c672477180c00f2" providerId="LiveId" clId="{1C3E71B5-30B4-493C-B3E8-C537840D6744}" dt="2020-09-24T14:58:50.205" v="504" actId="20577"/>
          <ac:spMkLst>
            <pc:docMk/>
            <pc:sldMk cId="3118947573" sldId="441"/>
            <ac:spMk id="2" creationId="{00000000-0000-0000-0000-000000000000}"/>
          </ac:spMkLst>
        </pc:spChg>
      </pc:sldChg>
      <pc:sldChg chg="modSp mod">
        <pc:chgData name="Abel Kho" userId="2c672477180c00f2" providerId="LiveId" clId="{1C3E71B5-30B4-493C-B3E8-C537840D6744}" dt="2020-09-24T14:59:25.189" v="520" actId="27636"/>
        <pc:sldMkLst>
          <pc:docMk/>
          <pc:sldMk cId="432900833" sldId="442"/>
        </pc:sldMkLst>
        <pc:spChg chg="mod">
          <ac:chgData name="Abel Kho" userId="2c672477180c00f2" providerId="LiveId" clId="{1C3E71B5-30B4-493C-B3E8-C537840D6744}" dt="2020-09-24T14:59:25.189" v="520" actId="27636"/>
          <ac:spMkLst>
            <pc:docMk/>
            <pc:sldMk cId="432900833" sldId="442"/>
            <ac:spMk id="5" creationId="{00000000-0000-0000-0000-000000000000}"/>
          </ac:spMkLst>
        </pc:spChg>
      </pc:sldChg>
      <pc:sldChg chg="addSp delSp modSp new mod modClrScheme chgLayout">
        <pc:chgData name="Abel Kho" userId="2c672477180c00f2" providerId="LiveId" clId="{1C3E71B5-30B4-493C-B3E8-C537840D6744}" dt="2020-09-22T04:49:48.327" v="433" actId="20577"/>
        <pc:sldMkLst>
          <pc:docMk/>
          <pc:sldMk cId="2694122419" sldId="446"/>
        </pc:sldMkLst>
        <pc:spChg chg="del mod ord">
          <ac:chgData name="Abel Kho" userId="2c672477180c00f2" providerId="LiveId" clId="{1C3E71B5-30B4-493C-B3E8-C537840D6744}" dt="2020-09-22T04:41:50.546" v="32" actId="700"/>
          <ac:spMkLst>
            <pc:docMk/>
            <pc:sldMk cId="2694122419" sldId="446"/>
            <ac:spMk id="2" creationId="{4A868FAA-5257-421A-86CA-9F0E3139EE41}"/>
          </ac:spMkLst>
        </pc:spChg>
        <pc:spChg chg="del mod ord">
          <ac:chgData name="Abel Kho" userId="2c672477180c00f2" providerId="LiveId" clId="{1C3E71B5-30B4-493C-B3E8-C537840D6744}" dt="2020-09-22T04:41:50.546" v="32" actId="700"/>
          <ac:spMkLst>
            <pc:docMk/>
            <pc:sldMk cId="2694122419" sldId="446"/>
            <ac:spMk id="3" creationId="{E0F1BBDE-5144-48DA-837C-868021D24A9A}"/>
          </ac:spMkLst>
        </pc:spChg>
        <pc:spChg chg="add mod ord">
          <ac:chgData name="Abel Kho" userId="2c672477180c00f2" providerId="LiveId" clId="{1C3E71B5-30B4-493C-B3E8-C537840D6744}" dt="2020-09-22T04:41:53.874" v="39" actId="20577"/>
          <ac:spMkLst>
            <pc:docMk/>
            <pc:sldMk cId="2694122419" sldId="446"/>
            <ac:spMk id="4" creationId="{ED4FED84-107F-401C-A018-E866C7D58578}"/>
          </ac:spMkLst>
        </pc:spChg>
        <pc:spChg chg="add mod ord">
          <ac:chgData name="Abel Kho" userId="2c672477180c00f2" providerId="LiveId" clId="{1C3E71B5-30B4-493C-B3E8-C537840D6744}" dt="2020-09-22T04:44:50.888" v="170" actId="20577"/>
          <ac:spMkLst>
            <pc:docMk/>
            <pc:sldMk cId="2694122419" sldId="446"/>
            <ac:spMk id="5" creationId="{94858CF0-6828-4937-9CF9-9D36C6A32EC5}"/>
          </ac:spMkLst>
        </pc:spChg>
        <pc:spChg chg="add mod ord">
          <ac:chgData name="Abel Kho" userId="2c672477180c00f2" providerId="LiveId" clId="{1C3E71B5-30B4-493C-B3E8-C537840D6744}" dt="2020-09-22T04:46:24.465" v="215" actId="20577"/>
          <ac:spMkLst>
            <pc:docMk/>
            <pc:sldMk cId="2694122419" sldId="446"/>
            <ac:spMk id="6" creationId="{763F70EC-A889-465F-AE32-FAF4DFD5D6B5}"/>
          </ac:spMkLst>
        </pc:spChg>
        <pc:spChg chg="add mod ord">
          <ac:chgData name="Abel Kho" userId="2c672477180c00f2" providerId="LiveId" clId="{1C3E71B5-30B4-493C-B3E8-C537840D6744}" dt="2020-09-22T04:45:06.397" v="193" actId="20577"/>
          <ac:spMkLst>
            <pc:docMk/>
            <pc:sldMk cId="2694122419" sldId="446"/>
            <ac:spMk id="7" creationId="{B20FB98A-995C-463D-A8F4-58DB7DD91E37}"/>
          </ac:spMkLst>
        </pc:spChg>
        <pc:spChg chg="add mod ord">
          <ac:chgData name="Abel Kho" userId="2c672477180c00f2" providerId="LiveId" clId="{1C3E71B5-30B4-493C-B3E8-C537840D6744}" dt="2020-09-22T04:49:48.327" v="433" actId="20577"/>
          <ac:spMkLst>
            <pc:docMk/>
            <pc:sldMk cId="2694122419" sldId="446"/>
            <ac:spMk id="8" creationId="{9EE397F6-D85E-4A76-B580-5DADE25DDA94}"/>
          </ac:spMkLst>
        </pc:spChg>
      </pc:sldChg>
      <pc:sldChg chg="addSp delSp add del delDesignElem">
        <pc:chgData name="Abel Kho" userId="2c672477180c00f2" providerId="LiveId" clId="{1C3E71B5-30B4-493C-B3E8-C537840D6744}" dt="2020-09-24T15:08:13.590" v="523"/>
        <pc:sldMkLst>
          <pc:docMk/>
          <pc:sldMk cId="1593245193" sldId="447"/>
        </pc:sldMkLst>
        <pc:spChg chg="add del">
          <ac:chgData name="Abel Kho" userId="2c672477180c00f2" providerId="LiveId" clId="{1C3E71B5-30B4-493C-B3E8-C537840D6744}" dt="2020-09-24T15:08:13.590" v="523"/>
          <ac:spMkLst>
            <pc:docMk/>
            <pc:sldMk cId="1593245193" sldId="447"/>
            <ac:spMk id="10" creationId="{41F18803-BE79-4916-AE6B-5DE238B367F0}"/>
          </ac:spMkLst>
        </pc:spChg>
        <pc:spChg chg="add del">
          <ac:chgData name="Abel Kho" userId="2c672477180c00f2" providerId="LiveId" clId="{1C3E71B5-30B4-493C-B3E8-C537840D6744}" dt="2020-09-24T15:08:13.590" v="523"/>
          <ac:spMkLst>
            <pc:docMk/>
            <pc:sldMk cId="1593245193" sldId="447"/>
            <ac:spMk id="12" creationId="{C15229F3-7A2E-4558-98FE-7A5F69409DCE}"/>
          </ac:spMkLst>
        </pc:spChg>
      </pc:sldChg>
      <pc:sldChg chg="modSp add mod">
        <pc:chgData name="Abel Kho" userId="2c672477180c00f2" providerId="LiveId" clId="{1C3E71B5-30B4-493C-B3E8-C537840D6744}" dt="2020-09-24T15:08:40.761" v="554" actId="20577"/>
        <pc:sldMkLst>
          <pc:docMk/>
          <pc:sldMk cId="2455898072" sldId="447"/>
        </pc:sldMkLst>
        <pc:spChg chg="mod">
          <ac:chgData name="Abel Kho" userId="2c672477180c00f2" providerId="LiveId" clId="{1C3E71B5-30B4-493C-B3E8-C537840D6744}" dt="2020-09-24T15:08:40.761" v="554" actId="20577"/>
          <ac:spMkLst>
            <pc:docMk/>
            <pc:sldMk cId="2455898072" sldId="447"/>
            <ac:spMk id="2" creationId="{00000000-0000-0000-0000-000000000000}"/>
          </ac:spMkLst>
        </pc:spChg>
        <pc:spChg chg="mod">
          <ac:chgData name="Abel Kho" userId="2c672477180c00f2" providerId="LiveId" clId="{1C3E71B5-30B4-493C-B3E8-C537840D6744}" dt="2020-09-24T15:08:31.820" v="536" actId="27636"/>
          <ac:spMkLst>
            <pc:docMk/>
            <pc:sldMk cId="2455898072" sldId="447"/>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tmp\huguetnVolumes\huguetn\CV%20bio%20perf\Presentations\acca%20pres%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ar\folders\3n\dd24d2y90z92d539jrg7w1b0fnnm8j\T\com.microsoft.Outlook\Outlook%20Temp\Next%20dgrap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ar\folders\3n\dd24d2y90z92d539jrg7w1b0fnnm8j\T\com.microsoft.Outlook\Outlook%20Temp\Next%20dgrap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ar\folders\3n\dd24d2y90z92d539jrg7w1b0fnnm8j\T\com.microsoft.Outlook\Outlook%20Temp\Next%20dgraph.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Sheet1!$I$27</c:f>
              <c:strCache>
                <c:ptCount val="1"/>
                <c:pt idx="0">
                  <c:v>Gained Medicaid</c:v>
                </c:pt>
              </c:strCache>
            </c:strRef>
          </c:tx>
          <c:spPr>
            <a:solidFill>
              <a:srgbClr val="FBA700"/>
            </a:solidFill>
            <a:ln>
              <a:noFill/>
            </a:ln>
            <a:effectLst/>
          </c:spPr>
          <c:invertIfNegative val="0"/>
          <c:dLbls>
            <c:dLbl>
              <c:idx val="0"/>
              <c:layout>
                <c:manualLayout>
                  <c:x val="-0.34854571303587051"/>
                  <c:y val="0"/>
                </c:manualLayout>
              </c:layout>
              <c:tx>
                <c:rich>
                  <a:bodyPr/>
                  <a:lstStyle/>
                  <a:p>
                    <a:fld id="{AD8118D2-6424-4448-AE57-7D0E6BA0E942}"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A30-374D-AE76-B98479CF4730}"/>
                </c:ext>
              </c:extLst>
            </c:dLbl>
            <c:dLbl>
              <c:idx val="1"/>
              <c:layout>
                <c:manualLayout>
                  <c:x val="-0.45378608923884517"/>
                  <c:y val="5.763416734965424E-3"/>
                </c:manualLayout>
              </c:layout>
              <c:tx>
                <c:rich>
                  <a:bodyPr/>
                  <a:lstStyle/>
                  <a:p>
                    <a:fld id="{9161A18D-0162-0946-AF97-47DA711698BE}"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A30-374D-AE76-B98479CF4730}"/>
                </c:ext>
              </c:extLst>
            </c:dLbl>
            <c:dLbl>
              <c:idx val="3"/>
              <c:layout>
                <c:manualLayout>
                  <c:x val="-0.30883617672790903"/>
                  <c:y val="0"/>
                </c:manualLayout>
              </c:layout>
              <c:tx>
                <c:rich>
                  <a:bodyPr/>
                  <a:lstStyle/>
                  <a:p>
                    <a:fld id="{9A19BD98-98F9-184E-9596-5E518B7E457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A30-374D-AE76-B98479CF4730}"/>
                </c:ext>
              </c:extLst>
            </c:dLbl>
            <c:dLbl>
              <c:idx val="4"/>
              <c:layout>
                <c:manualLayout>
                  <c:x val="-0.41685411198600175"/>
                  <c:y val="0"/>
                </c:manualLayout>
              </c:layout>
              <c:tx>
                <c:rich>
                  <a:bodyPr/>
                  <a:lstStyle/>
                  <a:p>
                    <a:fld id="{6C617643-D0E8-9C4A-B08C-3DC0BC2C80D9}"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A30-374D-AE76-B98479CF473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Sheet1!$G$28:$H$32</c:f>
              <c:strCache>
                <c:ptCount val="5"/>
                <c:pt idx="0">
                  <c:v>PRE-ACA</c:v>
                </c:pt>
                <c:pt idx="1">
                  <c:v>POST-ACA</c:v>
                </c:pt>
                <c:pt idx="3">
                  <c:v>PRE-ACA</c:v>
                </c:pt>
                <c:pt idx="4">
                  <c:v>POST-ACA</c:v>
                </c:pt>
              </c:strCache>
            </c:strRef>
          </c:cat>
          <c:val>
            <c:numRef>
              <c:f>Sheet1!$I$28:$I$32</c:f>
              <c:numCache>
                <c:formatCode>0.0</c:formatCode>
                <c:ptCount val="5"/>
                <c:pt idx="0">
                  <c:v>14.3</c:v>
                </c:pt>
                <c:pt idx="1">
                  <c:v>17.600000000000001</c:v>
                </c:pt>
                <c:pt idx="3">
                  <c:v>13.2</c:v>
                </c:pt>
                <c:pt idx="4">
                  <c:v>16.5</c:v>
                </c:pt>
              </c:numCache>
            </c:numRef>
          </c:val>
          <c:extLst>
            <c:ext xmlns:c16="http://schemas.microsoft.com/office/drawing/2014/chart" uri="{C3380CC4-5D6E-409C-BE32-E72D297353CC}">
              <c16:uniqueId val="{00000000-7A30-374D-AE76-B98479CF4730}"/>
            </c:ext>
          </c:extLst>
        </c:ser>
        <c:ser>
          <c:idx val="1"/>
          <c:order val="1"/>
          <c:tx>
            <c:strRef>
              <c:f>Sheet1!$J$27</c:f>
              <c:strCache>
                <c:ptCount val="1"/>
                <c:pt idx="0">
                  <c:v>Gained Private</c:v>
                </c:pt>
              </c:strCache>
            </c:strRef>
          </c:tx>
          <c:spPr>
            <a:solidFill>
              <a:srgbClr val="ABBCCF"/>
            </a:solidFill>
            <a:ln>
              <a:noFill/>
            </a:ln>
            <a:effectLst/>
          </c:spPr>
          <c:invertIfNegative val="0"/>
          <c:dLbls>
            <c:dLbl>
              <c:idx val="0"/>
              <c:layout>
                <c:manualLayout>
                  <c:x val="-8.8570866141732277E-2"/>
                  <c:y val="5.7634167349653181E-3"/>
                </c:manualLayout>
              </c:layout>
              <c:tx>
                <c:rich>
                  <a:bodyPr/>
                  <a:lstStyle/>
                  <a:p>
                    <a:fld id="{5F7794BC-7078-F640-A598-DF7C381AAC3C}"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A30-374D-AE76-B98479CF4730}"/>
                </c:ext>
              </c:extLst>
            </c:dLbl>
            <c:dLbl>
              <c:idx val="1"/>
              <c:layout>
                <c:manualLayout>
                  <c:x val="-0.16283639545056869"/>
                  <c:y val="-1.056614195312979E-16"/>
                </c:manualLayout>
              </c:layout>
              <c:tx>
                <c:rich>
                  <a:bodyPr/>
                  <a:lstStyle/>
                  <a:p>
                    <a:fld id="{6AF1C248-6E9E-BB41-A4D7-78E52B52225B}"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A30-374D-AE76-B98479CF4730}"/>
                </c:ext>
              </c:extLst>
            </c:dLbl>
            <c:dLbl>
              <c:idx val="3"/>
              <c:layout>
                <c:manualLayout>
                  <c:x val="-0.22359776902887138"/>
                  <c:y val="-5.7634167349654509E-3"/>
                </c:manualLayout>
              </c:layout>
              <c:tx>
                <c:rich>
                  <a:bodyPr/>
                  <a:lstStyle/>
                  <a:p>
                    <a:fld id="{D1E994C9-45CB-2C4C-BF42-F5695D896603}"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30-374D-AE76-B98479CF4730}"/>
                </c:ext>
              </c:extLst>
            </c:dLbl>
            <c:dLbl>
              <c:idx val="4"/>
              <c:layout>
                <c:manualLayout>
                  <c:x val="-0.34075262467191614"/>
                  <c:y val="5.763416734965424E-3"/>
                </c:manualLayout>
              </c:layout>
              <c:tx>
                <c:rich>
                  <a:bodyPr/>
                  <a:lstStyle/>
                  <a:p>
                    <a:fld id="{5BD5A2C6-CF1B-F548-8650-08F25EECCF51}"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30-374D-AE76-B98479CF473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Sheet1!$G$28:$H$32</c:f>
              <c:strCache>
                <c:ptCount val="5"/>
                <c:pt idx="0">
                  <c:v>PRE-ACA</c:v>
                </c:pt>
                <c:pt idx="1">
                  <c:v>POST-ACA</c:v>
                </c:pt>
                <c:pt idx="3">
                  <c:v>PRE-ACA</c:v>
                </c:pt>
                <c:pt idx="4">
                  <c:v>POST-ACA</c:v>
                </c:pt>
              </c:strCache>
            </c:strRef>
          </c:cat>
          <c:val>
            <c:numRef>
              <c:f>Sheet1!$J$28:$J$32</c:f>
              <c:numCache>
                <c:formatCode>0.0</c:formatCode>
                <c:ptCount val="5"/>
                <c:pt idx="0">
                  <c:v>12.1</c:v>
                </c:pt>
                <c:pt idx="1">
                  <c:v>14.5</c:v>
                </c:pt>
                <c:pt idx="3">
                  <c:v>16.399999999999999</c:v>
                </c:pt>
                <c:pt idx="4">
                  <c:v>20.100000000000001</c:v>
                </c:pt>
              </c:numCache>
            </c:numRef>
          </c:val>
          <c:extLst>
            <c:ext xmlns:c16="http://schemas.microsoft.com/office/drawing/2014/chart" uri="{C3380CC4-5D6E-409C-BE32-E72D297353CC}">
              <c16:uniqueId val="{00000001-7A30-374D-AE76-B98479CF4730}"/>
            </c:ext>
          </c:extLst>
        </c:ser>
        <c:dLbls>
          <c:dLblPos val="ctr"/>
          <c:showLegendKey val="0"/>
          <c:showVal val="1"/>
          <c:showCatName val="0"/>
          <c:showSerName val="0"/>
          <c:showPercent val="0"/>
          <c:showBubbleSize val="0"/>
        </c:dLbls>
        <c:gapWidth val="50"/>
        <c:axId val="390695968"/>
        <c:axId val="390684768"/>
      </c:barChart>
      <c:catAx>
        <c:axId val="390695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0684768"/>
        <c:crosses val="autoZero"/>
        <c:auto val="1"/>
        <c:lblAlgn val="ctr"/>
        <c:lblOffset val="100"/>
        <c:noMultiLvlLbl val="0"/>
      </c:catAx>
      <c:valAx>
        <c:axId val="390684768"/>
        <c:scaling>
          <c:orientation val="minMax"/>
        </c:scaling>
        <c:delete val="1"/>
        <c:axPos val="b"/>
        <c:numFmt formatCode="0.0" sourceLinked="1"/>
        <c:majorTickMark val="none"/>
        <c:minorTickMark val="none"/>
        <c:tickLblPos val="nextTo"/>
        <c:crossAx val="39069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40" b="1" i="0" u="none" strike="noStrike" kern="1200" baseline="0">
                <a:solidFill>
                  <a:schemeClr val="tx1"/>
                </a:solidFill>
                <a:latin typeface="+mn-lt"/>
                <a:ea typeface="+mn-ea"/>
                <a:cs typeface="+mn-cs"/>
              </a:defRPr>
            </a:pPr>
            <a:r>
              <a:rPr lang="en-US" dirty="0"/>
              <a:t>Fig. 1 Adjusted visit rates among patient with diabetes /</a:t>
            </a:r>
            <a:r>
              <a:rPr lang="en-US" baseline="0" dirty="0"/>
              <a:t> </a:t>
            </a:r>
            <a:r>
              <a:rPr lang="en-US" dirty="0"/>
              <a:t>1000 patients / month </a:t>
            </a:r>
          </a:p>
        </c:rich>
      </c:tx>
      <c:overlay val="0"/>
      <c:spPr>
        <a:noFill/>
        <a:ln>
          <a:noFill/>
        </a:ln>
        <a:effectLst/>
      </c:spPr>
      <c:txPr>
        <a:bodyPr rot="0" spcFirstLastPara="1" vertOverflow="ellipsis" vert="horz" wrap="square" anchor="ctr" anchorCtr="1"/>
        <a:lstStyle/>
        <a:p>
          <a:pPr algn="ctr" rtl="0">
            <a:defRPr sz="144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3.6664915219272988E-2"/>
          <c:y val="0.15494885485103199"/>
          <c:w val="0.92667016956145398"/>
          <c:h val="0.69531719205353271"/>
        </c:manualLayout>
      </c:layout>
      <c:barChart>
        <c:barDir val="col"/>
        <c:grouping val="clustered"/>
        <c:varyColors val="0"/>
        <c:ser>
          <c:idx val="0"/>
          <c:order val="0"/>
          <c:tx>
            <c:strRef>
              <c:f>'Sheet1 (2)'!$O$9</c:f>
              <c:strCache>
                <c:ptCount val="1"/>
                <c:pt idx="0">
                  <c:v>Uninsured </c:v>
                </c:pt>
              </c:strCache>
            </c:strRef>
          </c:tx>
          <c:spPr>
            <a:solidFill>
              <a:srgbClr val="FBA700">
                <a:alpha val="85000"/>
              </a:srgbClr>
            </a:solidFill>
            <a:ln w="9525" cap="flat" cmpd="sng" algn="ctr">
              <a:noFill/>
              <a:round/>
            </a:ln>
            <a:effectLst/>
          </c:spPr>
          <c:invertIfNegative val="0"/>
          <c:dLbls>
            <c:dLbl>
              <c:idx val="0"/>
              <c:layout>
                <c:manualLayout>
                  <c:x val="-7.638435764153445E-18"/>
                  <c:y val="-6.579467714978818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33-1A4D-9F6F-BB8754F2DF13}"/>
                </c:ext>
              </c:extLst>
            </c:dLbl>
            <c:dLbl>
              <c:idx val="3"/>
              <c:layout>
                <c:manualLayout>
                  <c:x val="-1.6665870554215118E-2"/>
                  <c:y val="8.00161488124359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33-1A4D-9F6F-BB8754F2DF13}"/>
                </c:ext>
              </c:extLst>
            </c:dLbl>
            <c:dLbl>
              <c:idx val="4"/>
              <c:layout>
                <c:manualLayout>
                  <c:x val="-4.8928157318586671E-2"/>
                  <c:y val="-1.4343853182830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98-994B-9DBB-11DD52517F6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 (2)'!$P$7:$T$8</c:f>
              <c:strCache>
                <c:ptCount val="5"/>
                <c:pt idx="0">
                  <c:v>Pre-ACA</c:v>
                </c:pt>
                <c:pt idx="1">
                  <c:v>Post-ACA</c:v>
                </c:pt>
                <c:pt idx="3">
                  <c:v>Pre-ACA</c:v>
                </c:pt>
                <c:pt idx="4">
                  <c:v>Post-ACA</c:v>
                </c:pt>
              </c:strCache>
            </c:strRef>
          </c:cat>
          <c:val>
            <c:numRef>
              <c:f>'Sheet1 (2)'!$P$9:$T$9</c:f>
              <c:numCache>
                <c:formatCode>0</c:formatCode>
                <c:ptCount val="5"/>
                <c:pt idx="0">
                  <c:v>43.2</c:v>
                </c:pt>
                <c:pt idx="1">
                  <c:v>36.700000000000003</c:v>
                </c:pt>
                <c:pt idx="3">
                  <c:v>63.1</c:v>
                </c:pt>
                <c:pt idx="4">
                  <c:v>27.8</c:v>
                </c:pt>
              </c:numCache>
            </c:numRef>
          </c:val>
          <c:extLst>
            <c:ext xmlns:c16="http://schemas.microsoft.com/office/drawing/2014/chart" uri="{C3380CC4-5D6E-409C-BE32-E72D297353CC}">
              <c16:uniqueId val="{00000000-EA78-064A-B3CA-8779E0105B1C}"/>
            </c:ext>
          </c:extLst>
        </c:ser>
        <c:ser>
          <c:idx val="1"/>
          <c:order val="1"/>
          <c:tx>
            <c:strRef>
              <c:f>'Sheet1 (2)'!$O$10</c:f>
              <c:strCache>
                <c:ptCount val="1"/>
                <c:pt idx="0">
                  <c:v>Medicaid </c:v>
                </c:pt>
              </c:strCache>
            </c:strRef>
          </c:tx>
          <c:spPr>
            <a:solidFill>
              <a:schemeClr val="accent2">
                <a:alpha val="85000"/>
              </a:schemeClr>
            </a:solidFill>
            <a:ln w="9525" cap="flat" cmpd="sng" algn="ctr">
              <a:noFill/>
              <a:round/>
            </a:ln>
            <a:effectLst>
              <a:outerShdw blurRad="50800" dist="50800" dir="5400000" algn="ctr" rotWithShape="0">
                <a:srgbClr val="008BED"/>
              </a:outerShdw>
            </a:effectLst>
          </c:spPr>
          <c:invertIfNegative val="0"/>
          <c:dPt>
            <c:idx val="4"/>
            <c:invertIfNegative val="0"/>
            <c:bubble3D val="0"/>
            <c:spPr>
              <a:solidFill>
                <a:schemeClr val="accent2">
                  <a:alpha val="85000"/>
                </a:schemeClr>
              </a:solidFill>
              <a:ln w="9525" cap="flat" cmpd="sng" algn="ctr">
                <a:noFill/>
                <a:round/>
              </a:ln>
              <a:effectLst/>
            </c:spPr>
            <c:extLst>
              <c:ext xmlns:c16="http://schemas.microsoft.com/office/drawing/2014/chart" uri="{C3380CC4-5D6E-409C-BE32-E72D297353CC}">
                <c16:uniqueId val="{00000000-7C33-1A4D-9F6F-BB8754F2DF13}"/>
              </c:ext>
            </c:extLst>
          </c:dPt>
          <c:dLbls>
            <c:dLbl>
              <c:idx val="0"/>
              <c:layout>
                <c:manualLayout>
                  <c:x val="6.6663482216859828E-3"/>
                  <c:y val="1.45515314862729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33-1A4D-9F6F-BB8754F2DF13}"/>
                </c:ext>
              </c:extLst>
            </c:dLbl>
            <c:dLbl>
              <c:idx val="1"/>
              <c:layout>
                <c:manualLayout>
                  <c:x val="-8.5216710554281636E-3"/>
                  <c:y val="1.5890451650015663E-2"/>
                </c:manualLayout>
              </c:layout>
              <c:showLegendKey val="0"/>
              <c:showVal val="1"/>
              <c:showCatName val="0"/>
              <c:showSerName val="0"/>
              <c:showPercent val="0"/>
              <c:showBubbleSize val="0"/>
              <c:extLst>
                <c:ext xmlns:c15="http://schemas.microsoft.com/office/drawing/2012/chart" uri="{CE6537A1-D6FC-4f65-9D91-7224C49458BB}">
                  <c15:layout>
                    <c:manualLayout>
                      <c:w val="8.8916487453880158E-2"/>
                      <c:h val="7.6560189961487932E-2"/>
                    </c:manualLayout>
                  </c15:layout>
                </c:ext>
                <c:ext xmlns:c16="http://schemas.microsoft.com/office/drawing/2014/chart" uri="{C3380CC4-5D6E-409C-BE32-E72D297353CC}">
                  <c16:uniqueId val="{00000005-EA78-064A-B3CA-8779E0105B1C}"/>
                </c:ext>
              </c:extLst>
            </c:dLbl>
            <c:dLbl>
              <c:idx val="3"/>
              <c:layout>
                <c:manualLayout>
                  <c:x val="1.6665870554214996E-2"/>
                  <c:y val="-1.39411706932956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33-1A4D-9F6F-BB8754F2DF13}"/>
                </c:ext>
              </c:extLst>
            </c:dLbl>
            <c:dLbl>
              <c:idx val="4"/>
              <c:layout>
                <c:manualLayout>
                  <c:x val="6.6663482216858761E-3"/>
                  <c:y val="7.23480703559773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33-1A4D-9F6F-BB8754F2DF1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 (2)'!$P$7:$T$8</c:f>
              <c:strCache>
                <c:ptCount val="5"/>
                <c:pt idx="0">
                  <c:v>Pre-ACA</c:v>
                </c:pt>
                <c:pt idx="1">
                  <c:v>Post-ACA</c:v>
                </c:pt>
                <c:pt idx="3">
                  <c:v>Pre-ACA</c:v>
                </c:pt>
                <c:pt idx="4">
                  <c:v>Post-ACA</c:v>
                </c:pt>
              </c:strCache>
            </c:strRef>
          </c:cat>
          <c:val>
            <c:numRef>
              <c:f>'Sheet1 (2)'!$P$10:$T$10</c:f>
              <c:numCache>
                <c:formatCode>0</c:formatCode>
                <c:ptCount val="5"/>
                <c:pt idx="0">
                  <c:v>35.799999999999997</c:v>
                </c:pt>
                <c:pt idx="1">
                  <c:v>35.5</c:v>
                </c:pt>
                <c:pt idx="3">
                  <c:v>62.7</c:v>
                </c:pt>
                <c:pt idx="4">
                  <c:v>98.4</c:v>
                </c:pt>
              </c:numCache>
            </c:numRef>
          </c:val>
          <c:extLst>
            <c:ext xmlns:c16="http://schemas.microsoft.com/office/drawing/2014/chart" uri="{C3380CC4-5D6E-409C-BE32-E72D297353CC}">
              <c16:uniqueId val="{00000001-EA78-064A-B3CA-8779E0105B1C}"/>
            </c:ext>
          </c:extLst>
        </c:ser>
        <c:ser>
          <c:idx val="2"/>
          <c:order val="2"/>
          <c:tx>
            <c:strRef>
              <c:f>'Sheet1 (2)'!$O$11</c:f>
              <c:strCache>
                <c:ptCount val="1"/>
                <c:pt idx="0">
                  <c:v>Private</c:v>
                </c:pt>
              </c:strCache>
            </c:strRef>
          </c:tx>
          <c:spPr>
            <a:solidFill>
              <a:schemeClr val="accent3">
                <a:alpha val="85000"/>
              </a:schemeClr>
            </a:solidFill>
            <a:ln w="9525" cap="flat" cmpd="sng" algn="ctr">
              <a:noFill/>
              <a:round/>
            </a:ln>
            <a:effectLst>
              <a:outerShdw blurRad="50800" dist="50800" dir="5400000" algn="ctr" rotWithShape="0">
                <a:srgbClr val="ABBCCF"/>
              </a:outerShdw>
            </a:effectLst>
          </c:spPr>
          <c:invertIfNegative val="0"/>
          <c:dLbls>
            <c:dLbl>
              <c:idx val="1"/>
              <c:layout>
                <c:manualLayout>
                  <c:x val="-3.3331741108429992E-3"/>
                  <c:y val="2.13463311862423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33-1A4D-9F6F-BB8754F2DF13}"/>
                </c:ext>
              </c:extLst>
            </c:dLbl>
            <c:dLbl>
              <c:idx val="4"/>
              <c:layout>
                <c:manualLayout>
                  <c:x val="2.6665392886743869E-2"/>
                  <c:y val="-1.24221132694044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33-1A4D-9F6F-BB8754F2DF1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 (2)'!$P$7:$T$8</c:f>
              <c:strCache>
                <c:ptCount val="5"/>
                <c:pt idx="0">
                  <c:v>Pre-ACA</c:v>
                </c:pt>
                <c:pt idx="1">
                  <c:v>Post-ACA</c:v>
                </c:pt>
                <c:pt idx="3">
                  <c:v>Pre-ACA</c:v>
                </c:pt>
                <c:pt idx="4">
                  <c:v>Post-ACA</c:v>
                </c:pt>
              </c:strCache>
            </c:strRef>
          </c:cat>
          <c:val>
            <c:numRef>
              <c:f>'Sheet1 (2)'!$P$11:$T$11</c:f>
              <c:numCache>
                <c:formatCode>0</c:formatCode>
                <c:ptCount val="5"/>
                <c:pt idx="0">
                  <c:v>16</c:v>
                </c:pt>
                <c:pt idx="1">
                  <c:v>44.2</c:v>
                </c:pt>
                <c:pt idx="3">
                  <c:v>19.2</c:v>
                </c:pt>
                <c:pt idx="4">
                  <c:v>21.2</c:v>
                </c:pt>
              </c:numCache>
            </c:numRef>
          </c:val>
          <c:extLst>
            <c:ext xmlns:c16="http://schemas.microsoft.com/office/drawing/2014/chart" uri="{C3380CC4-5D6E-409C-BE32-E72D297353CC}">
              <c16:uniqueId val="{00000002-EA78-064A-B3CA-8779E0105B1C}"/>
            </c:ext>
          </c:extLst>
        </c:ser>
        <c:dLbls>
          <c:dLblPos val="ctr"/>
          <c:showLegendKey val="0"/>
          <c:showVal val="1"/>
          <c:showCatName val="0"/>
          <c:showSerName val="0"/>
          <c:showPercent val="0"/>
          <c:showBubbleSize val="0"/>
        </c:dLbls>
        <c:gapWidth val="150"/>
        <c:axId val="320391296"/>
        <c:axId val="320389056"/>
      </c:barChart>
      <c:catAx>
        <c:axId val="3203912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tx1"/>
                </a:solidFill>
                <a:latin typeface="+mn-lt"/>
                <a:ea typeface="+mn-ea"/>
                <a:cs typeface="+mn-cs"/>
              </a:defRPr>
            </a:pPr>
            <a:endParaRPr lang="en-US"/>
          </a:p>
        </c:txPr>
        <c:crossAx val="320389056"/>
        <c:crosses val="autoZero"/>
        <c:auto val="1"/>
        <c:lblAlgn val="ctr"/>
        <c:lblOffset val="100"/>
        <c:noMultiLvlLbl val="0"/>
      </c:catAx>
      <c:valAx>
        <c:axId val="320389056"/>
        <c:scaling>
          <c:orientation val="minMax"/>
          <c:max val="100"/>
        </c:scaling>
        <c:delete val="1"/>
        <c:axPos val="l"/>
        <c:numFmt formatCode="0" sourceLinked="1"/>
        <c:majorTickMark val="none"/>
        <c:minorTickMark val="none"/>
        <c:tickLblPos val="nextTo"/>
        <c:crossAx val="320391296"/>
        <c:crosses val="autoZero"/>
        <c:crossBetween val="between"/>
        <c:majorUnit val="20"/>
      </c:valAx>
      <c:spPr>
        <a:noFill/>
        <a:ln>
          <a:noFill/>
        </a:ln>
        <a:effectLst/>
      </c:spPr>
    </c:plotArea>
    <c:legend>
      <c:legendPos val="b"/>
      <c:layout>
        <c:manualLayout>
          <c:xMode val="edge"/>
          <c:yMode val="edge"/>
          <c:x val="3.148038597631294E-2"/>
          <c:y val="0.19253286909119038"/>
          <c:w val="0.73971925750528456"/>
          <c:h val="6.32328566623412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t>Medicaid Insured visits rates per 1000 patients/month</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'slide 17 '!$A$3:$B$3</c:f>
              <c:strCache>
                <c:ptCount val="2"/>
                <c:pt idx="1">
                  <c:v> Non-Hispanic white</c:v>
                </c:pt>
              </c:strCache>
            </c:strRef>
          </c:tx>
          <c:spPr>
            <a:solidFill>
              <a:srgbClr val="008BED"/>
            </a:solidFill>
            <a:ln>
              <a:noFill/>
            </a:ln>
            <a:effectLst/>
          </c:spPr>
          <c:invertIfNegative val="0"/>
          <c:cat>
            <c:multiLvlStrRef>
              <c:f>'slide 17 '!$C$1:$F$2</c:f>
              <c:multiLvlStrCache>
                <c:ptCount val="4"/>
                <c:lvl>
                  <c:pt idx="0">
                    <c:v>Pre-ACA Rate</c:v>
                  </c:pt>
                  <c:pt idx="1">
                    <c:v>Post-ACA Rate</c:v>
                  </c:pt>
                  <c:pt idx="2">
                    <c:v>Pre-ACA Rate</c:v>
                  </c:pt>
                  <c:pt idx="3">
                    <c:v>Post-ACA Rate</c:v>
                  </c:pt>
                </c:lvl>
                <c:lvl>
                  <c:pt idx="0">
                    <c:v>Non-Expansion</c:v>
                  </c:pt>
                  <c:pt idx="2">
                    <c:v>Expansion</c:v>
                  </c:pt>
                </c:lvl>
              </c:multiLvlStrCache>
            </c:multiLvlStrRef>
          </c:cat>
          <c:val>
            <c:numRef>
              <c:f>'slide 17 '!$C$3:$F$3</c:f>
              <c:numCache>
                <c:formatCode>General</c:formatCode>
                <c:ptCount val="4"/>
                <c:pt idx="0">
                  <c:v>72.2</c:v>
                </c:pt>
                <c:pt idx="1">
                  <c:v>66.77</c:v>
                </c:pt>
                <c:pt idx="2">
                  <c:v>62.64</c:v>
                </c:pt>
                <c:pt idx="3">
                  <c:v>97.83</c:v>
                </c:pt>
              </c:numCache>
            </c:numRef>
          </c:val>
          <c:extLst>
            <c:ext xmlns:c16="http://schemas.microsoft.com/office/drawing/2014/chart" uri="{C3380CC4-5D6E-409C-BE32-E72D297353CC}">
              <c16:uniqueId val="{00000000-FB21-514C-B9D2-0F0CEAB1852E}"/>
            </c:ext>
          </c:extLst>
        </c:ser>
        <c:ser>
          <c:idx val="1"/>
          <c:order val="1"/>
          <c:tx>
            <c:strRef>
              <c:f>'slide 17 '!$A$4:$B$4</c:f>
              <c:strCache>
                <c:ptCount val="2"/>
                <c:pt idx="1">
                  <c:v> Hispanic </c:v>
                </c:pt>
              </c:strCache>
            </c:strRef>
          </c:tx>
          <c:spPr>
            <a:solidFill>
              <a:srgbClr val="FBA700"/>
            </a:solidFill>
            <a:ln>
              <a:noFill/>
            </a:ln>
            <a:effectLst/>
          </c:spPr>
          <c:invertIfNegative val="0"/>
          <c:cat>
            <c:multiLvlStrRef>
              <c:f>'slide 17 '!$C$1:$F$2</c:f>
              <c:multiLvlStrCache>
                <c:ptCount val="4"/>
                <c:lvl>
                  <c:pt idx="0">
                    <c:v>Pre-ACA Rate</c:v>
                  </c:pt>
                  <c:pt idx="1">
                    <c:v>Post-ACA Rate</c:v>
                  </c:pt>
                  <c:pt idx="2">
                    <c:v>Pre-ACA Rate</c:v>
                  </c:pt>
                  <c:pt idx="3">
                    <c:v>Post-ACA Rate</c:v>
                  </c:pt>
                </c:lvl>
                <c:lvl>
                  <c:pt idx="0">
                    <c:v>Non-Expansion</c:v>
                  </c:pt>
                  <c:pt idx="2">
                    <c:v>Expansion</c:v>
                  </c:pt>
                </c:lvl>
              </c:multiLvlStrCache>
            </c:multiLvlStrRef>
          </c:cat>
          <c:val>
            <c:numRef>
              <c:f>'slide 17 '!$C$4:$F$4</c:f>
              <c:numCache>
                <c:formatCode>General</c:formatCode>
                <c:ptCount val="4"/>
                <c:pt idx="0">
                  <c:v>48.23</c:v>
                </c:pt>
                <c:pt idx="1">
                  <c:v>47.19</c:v>
                </c:pt>
                <c:pt idx="2">
                  <c:v>52.85</c:v>
                </c:pt>
                <c:pt idx="3">
                  <c:v>96.27</c:v>
                </c:pt>
              </c:numCache>
            </c:numRef>
          </c:val>
          <c:extLst>
            <c:ext xmlns:c16="http://schemas.microsoft.com/office/drawing/2014/chart" uri="{C3380CC4-5D6E-409C-BE32-E72D297353CC}">
              <c16:uniqueId val="{00000001-FB21-514C-B9D2-0F0CEAB1852E}"/>
            </c:ext>
          </c:extLst>
        </c:ser>
        <c:ser>
          <c:idx val="2"/>
          <c:order val="2"/>
          <c:tx>
            <c:strRef>
              <c:f>'slide 17 '!$A$5:$B$5</c:f>
              <c:strCache>
                <c:ptCount val="2"/>
                <c:pt idx="1">
                  <c:v> Non-Hispanic black</c:v>
                </c:pt>
              </c:strCache>
            </c:strRef>
          </c:tx>
          <c:spPr>
            <a:solidFill>
              <a:srgbClr val="ABBCCF"/>
            </a:solidFill>
            <a:ln>
              <a:noFill/>
            </a:ln>
            <a:effectLst/>
          </c:spPr>
          <c:invertIfNegative val="0"/>
          <c:cat>
            <c:multiLvlStrRef>
              <c:f>'slide 17 '!$C$1:$F$2</c:f>
              <c:multiLvlStrCache>
                <c:ptCount val="4"/>
                <c:lvl>
                  <c:pt idx="0">
                    <c:v>Pre-ACA Rate</c:v>
                  </c:pt>
                  <c:pt idx="1">
                    <c:v>Post-ACA Rate</c:v>
                  </c:pt>
                  <c:pt idx="2">
                    <c:v>Pre-ACA Rate</c:v>
                  </c:pt>
                  <c:pt idx="3">
                    <c:v>Post-ACA Rate</c:v>
                  </c:pt>
                </c:lvl>
                <c:lvl>
                  <c:pt idx="0">
                    <c:v>Non-Expansion</c:v>
                  </c:pt>
                  <c:pt idx="2">
                    <c:v>Expansion</c:v>
                  </c:pt>
                </c:lvl>
              </c:multiLvlStrCache>
            </c:multiLvlStrRef>
          </c:cat>
          <c:val>
            <c:numRef>
              <c:f>'slide 17 '!$C$5:$F$5</c:f>
              <c:numCache>
                <c:formatCode>General</c:formatCode>
                <c:ptCount val="4"/>
                <c:pt idx="0">
                  <c:v>73.38</c:v>
                </c:pt>
                <c:pt idx="1">
                  <c:v>71.41</c:v>
                </c:pt>
                <c:pt idx="2">
                  <c:v>82.41</c:v>
                </c:pt>
                <c:pt idx="3">
                  <c:v>113.02</c:v>
                </c:pt>
              </c:numCache>
            </c:numRef>
          </c:val>
          <c:extLst>
            <c:ext xmlns:c16="http://schemas.microsoft.com/office/drawing/2014/chart" uri="{C3380CC4-5D6E-409C-BE32-E72D297353CC}">
              <c16:uniqueId val="{00000002-FB21-514C-B9D2-0F0CEAB1852E}"/>
            </c:ext>
          </c:extLst>
        </c:ser>
        <c:dLbls>
          <c:showLegendKey val="0"/>
          <c:showVal val="0"/>
          <c:showCatName val="0"/>
          <c:showSerName val="0"/>
          <c:showPercent val="0"/>
          <c:showBubbleSize val="0"/>
        </c:dLbls>
        <c:gapWidth val="219"/>
        <c:overlap val="-27"/>
        <c:axId val="314594640"/>
        <c:axId val="207175536"/>
      </c:barChart>
      <c:catAx>
        <c:axId val="314594640"/>
        <c:scaling>
          <c:orientation val="minMax"/>
        </c:scaling>
        <c:delete val="1"/>
        <c:axPos val="b"/>
        <c:numFmt formatCode="General" sourceLinked="1"/>
        <c:majorTickMark val="none"/>
        <c:minorTickMark val="none"/>
        <c:tickLblPos val="nextTo"/>
        <c:crossAx val="207175536"/>
        <c:crosses val="autoZero"/>
        <c:auto val="1"/>
        <c:lblAlgn val="ctr"/>
        <c:lblOffset val="100"/>
        <c:noMultiLvlLbl val="0"/>
      </c:catAx>
      <c:valAx>
        <c:axId val="207175536"/>
        <c:scaling>
          <c:orientation val="minMax"/>
          <c:max val="12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14594640"/>
        <c:crosses val="autoZero"/>
        <c:crossBetween val="between"/>
      </c:valAx>
      <c:spPr>
        <a:noFill/>
        <a:ln>
          <a:noFill/>
        </a:ln>
        <a:effectLst/>
      </c:spPr>
    </c:plotArea>
    <c:legend>
      <c:legendPos val="b"/>
      <c:layout>
        <c:manualLayout>
          <c:xMode val="edge"/>
          <c:yMode val="edge"/>
          <c:x val="0.10623897310031377"/>
          <c:y val="0.23511101517612132"/>
          <c:w val="0.71379744420245339"/>
          <c:h val="9.09628556593227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t>Uninsured visit rates per 1000 patients/month</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1311282481606559E-2"/>
          <c:y val="0.17493605145265298"/>
          <c:w val="0.88222100933162484"/>
          <c:h val="0.69366352769150019"/>
        </c:manualLayout>
      </c:layout>
      <c:barChart>
        <c:barDir val="col"/>
        <c:grouping val="clustered"/>
        <c:varyColors val="0"/>
        <c:ser>
          <c:idx val="0"/>
          <c:order val="0"/>
          <c:tx>
            <c:strRef>
              <c:f>'slide 17 '!$A$8:$B$8</c:f>
              <c:strCache>
                <c:ptCount val="2"/>
                <c:pt idx="1">
                  <c:v> Non-Hispanic white</c:v>
                </c:pt>
              </c:strCache>
            </c:strRef>
          </c:tx>
          <c:spPr>
            <a:solidFill>
              <a:srgbClr val="008BED"/>
            </a:solidFill>
            <a:ln>
              <a:noFill/>
            </a:ln>
            <a:effectLst/>
          </c:spPr>
          <c:invertIfNegative val="0"/>
          <c:cat>
            <c:multiLvlStrRef>
              <c:f>'slide 17 '!$C$6:$F$7</c:f>
              <c:multiLvlStrCache>
                <c:ptCount val="4"/>
                <c:lvl>
                  <c:pt idx="0">
                    <c:v>Pre-ACA Rate</c:v>
                  </c:pt>
                  <c:pt idx="1">
                    <c:v>Post-ACA Rate</c:v>
                  </c:pt>
                  <c:pt idx="2">
                    <c:v>Pre-ACA Rate</c:v>
                  </c:pt>
                  <c:pt idx="3">
                    <c:v>Post-ACA Rate</c:v>
                  </c:pt>
                </c:lvl>
                <c:lvl>
                  <c:pt idx="0">
                    <c:v>Non-Expansion</c:v>
                  </c:pt>
                  <c:pt idx="2">
                    <c:v>Expansion</c:v>
                  </c:pt>
                </c:lvl>
              </c:multiLvlStrCache>
            </c:multiLvlStrRef>
          </c:cat>
          <c:val>
            <c:numRef>
              <c:f>'slide 17 '!$C$8:$F$8</c:f>
              <c:numCache>
                <c:formatCode>General</c:formatCode>
                <c:ptCount val="4"/>
                <c:pt idx="0">
                  <c:v>73.7</c:v>
                </c:pt>
                <c:pt idx="1">
                  <c:v>61.74</c:v>
                </c:pt>
                <c:pt idx="2">
                  <c:v>64.31</c:v>
                </c:pt>
                <c:pt idx="3">
                  <c:v>21.08</c:v>
                </c:pt>
              </c:numCache>
            </c:numRef>
          </c:val>
          <c:extLst>
            <c:ext xmlns:c16="http://schemas.microsoft.com/office/drawing/2014/chart" uri="{C3380CC4-5D6E-409C-BE32-E72D297353CC}">
              <c16:uniqueId val="{00000000-47C9-DA41-95CF-DCE090EB7C8E}"/>
            </c:ext>
          </c:extLst>
        </c:ser>
        <c:ser>
          <c:idx val="1"/>
          <c:order val="1"/>
          <c:tx>
            <c:strRef>
              <c:f>'slide 17 '!$A$9:$B$9</c:f>
              <c:strCache>
                <c:ptCount val="2"/>
                <c:pt idx="1">
                  <c:v> Hispanic </c:v>
                </c:pt>
              </c:strCache>
            </c:strRef>
          </c:tx>
          <c:spPr>
            <a:solidFill>
              <a:srgbClr val="FBA700"/>
            </a:solidFill>
            <a:ln>
              <a:noFill/>
            </a:ln>
            <a:effectLst/>
          </c:spPr>
          <c:invertIfNegative val="0"/>
          <c:cat>
            <c:multiLvlStrRef>
              <c:f>'slide 17 '!$C$6:$F$7</c:f>
              <c:multiLvlStrCache>
                <c:ptCount val="4"/>
                <c:lvl>
                  <c:pt idx="0">
                    <c:v>Pre-ACA Rate</c:v>
                  </c:pt>
                  <c:pt idx="1">
                    <c:v>Post-ACA Rate</c:v>
                  </c:pt>
                  <c:pt idx="2">
                    <c:v>Pre-ACA Rate</c:v>
                  </c:pt>
                  <c:pt idx="3">
                    <c:v>Post-ACA Rate</c:v>
                  </c:pt>
                </c:lvl>
                <c:lvl>
                  <c:pt idx="0">
                    <c:v>Non-Expansion</c:v>
                  </c:pt>
                  <c:pt idx="2">
                    <c:v>Expansion</c:v>
                  </c:pt>
                </c:lvl>
              </c:multiLvlStrCache>
            </c:multiLvlStrRef>
          </c:cat>
          <c:val>
            <c:numRef>
              <c:f>'slide 17 '!$C$9:$F$9</c:f>
              <c:numCache>
                <c:formatCode>General</c:formatCode>
                <c:ptCount val="4"/>
                <c:pt idx="0">
                  <c:v>83.07</c:v>
                </c:pt>
                <c:pt idx="1">
                  <c:v>73.11</c:v>
                </c:pt>
                <c:pt idx="2">
                  <c:v>99.94</c:v>
                </c:pt>
                <c:pt idx="3">
                  <c:v>63.47</c:v>
                </c:pt>
              </c:numCache>
            </c:numRef>
          </c:val>
          <c:extLst>
            <c:ext xmlns:c16="http://schemas.microsoft.com/office/drawing/2014/chart" uri="{C3380CC4-5D6E-409C-BE32-E72D297353CC}">
              <c16:uniqueId val="{00000001-47C9-DA41-95CF-DCE090EB7C8E}"/>
            </c:ext>
          </c:extLst>
        </c:ser>
        <c:ser>
          <c:idx val="2"/>
          <c:order val="2"/>
          <c:tx>
            <c:strRef>
              <c:f>'slide 17 '!$A$10:$B$10</c:f>
              <c:strCache>
                <c:ptCount val="2"/>
                <c:pt idx="1">
                  <c:v> Non-Hispanic black</c:v>
                </c:pt>
              </c:strCache>
            </c:strRef>
          </c:tx>
          <c:spPr>
            <a:solidFill>
              <a:srgbClr val="ABBCCF"/>
            </a:solidFill>
            <a:ln>
              <a:noFill/>
            </a:ln>
            <a:effectLst/>
          </c:spPr>
          <c:invertIfNegative val="0"/>
          <c:cat>
            <c:multiLvlStrRef>
              <c:f>'slide 17 '!$C$6:$F$7</c:f>
              <c:multiLvlStrCache>
                <c:ptCount val="4"/>
                <c:lvl>
                  <c:pt idx="0">
                    <c:v>Pre-ACA Rate</c:v>
                  </c:pt>
                  <c:pt idx="1">
                    <c:v>Post-ACA Rate</c:v>
                  </c:pt>
                  <c:pt idx="2">
                    <c:v>Pre-ACA Rate</c:v>
                  </c:pt>
                  <c:pt idx="3">
                    <c:v>Post-ACA Rate</c:v>
                  </c:pt>
                </c:lvl>
                <c:lvl>
                  <c:pt idx="0">
                    <c:v>Non-Expansion</c:v>
                  </c:pt>
                  <c:pt idx="2">
                    <c:v>Expansion</c:v>
                  </c:pt>
                </c:lvl>
              </c:multiLvlStrCache>
            </c:multiLvlStrRef>
          </c:cat>
          <c:val>
            <c:numRef>
              <c:f>'slide 17 '!$C$10:$F$10</c:f>
              <c:numCache>
                <c:formatCode>General</c:formatCode>
                <c:ptCount val="4"/>
                <c:pt idx="0">
                  <c:v>70.7</c:v>
                </c:pt>
                <c:pt idx="1">
                  <c:v>57.2</c:v>
                </c:pt>
                <c:pt idx="2">
                  <c:v>77.86</c:v>
                </c:pt>
                <c:pt idx="3">
                  <c:v>28.15</c:v>
                </c:pt>
              </c:numCache>
            </c:numRef>
          </c:val>
          <c:extLst>
            <c:ext xmlns:c16="http://schemas.microsoft.com/office/drawing/2014/chart" uri="{C3380CC4-5D6E-409C-BE32-E72D297353CC}">
              <c16:uniqueId val="{00000002-47C9-DA41-95CF-DCE090EB7C8E}"/>
            </c:ext>
          </c:extLst>
        </c:ser>
        <c:dLbls>
          <c:showLegendKey val="0"/>
          <c:showVal val="0"/>
          <c:showCatName val="0"/>
          <c:showSerName val="0"/>
          <c:showPercent val="0"/>
          <c:showBubbleSize val="0"/>
        </c:dLbls>
        <c:gapWidth val="219"/>
        <c:overlap val="-27"/>
        <c:axId val="381062800"/>
        <c:axId val="381065040"/>
      </c:barChart>
      <c:catAx>
        <c:axId val="381062800"/>
        <c:scaling>
          <c:orientation val="minMax"/>
        </c:scaling>
        <c:delete val="1"/>
        <c:axPos val="b"/>
        <c:numFmt formatCode="General" sourceLinked="1"/>
        <c:majorTickMark val="none"/>
        <c:minorTickMark val="none"/>
        <c:tickLblPos val="nextTo"/>
        <c:crossAx val="381065040"/>
        <c:crosses val="autoZero"/>
        <c:auto val="1"/>
        <c:lblAlgn val="ctr"/>
        <c:lblOffset val="100"/>
        <c:noMultiLvlLbl val="0"/>
      </c:catAx>
      <c:valAx>
        <c:axId val="381065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1062800"/>
        <c:crosses val="autoZero"/>
        <c:crossBetween val="between"/>
      </c:valAx>
      <c:spPr>
        <a:noFill/>
        <a:ln>
          <a:noFill/>
        </a:ln>
        <a:effectLst/>
      </c:spPr>
    </c:plotArea>
    <c:legend>
      <c:legendPos val="b"/>
      <c:layout>
        <c:manualLayout>
          <c:xMode val="edge"/>
          <c:yMode val="edge"/>
          <c:x val="0.10890945207213229"/>
          <c:y val="0.17846830241487832"/>
          <c:w val="0.82889691332491144"/>
          <c:h val="9.75015061270394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t>Privately Insured visit rates per 1000 patients/month</a:t>
            </a:r>
          </a:p>
        </c:rich>
      </c:tx>
      <c:layout>
        <c:manualLayout>
          <c:xMode val="edge"/>
          <c:yMode val="edge"/>
          <c:x val="0.20459552530449635"/>
          <c:y val="5.8625820211005773E-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9277024437974681E-2"/>
          <c:y val="7.1321396890904859E-2"/>
          <c:w val="0.87902954113941645"/>
          <c:h val="0.60606083244732722"/>
        </c:manualLayout>
      </c:layout>
      <c:barChart>
        <c:barDir val="col"/>
        <c:grouping val="clustered"/>
        <c:varyColors val="0"/>
        <c:ser>
          <c:idx val="0"/>
          <c:order val="0"/>
          <c:tx>
            <c:strRef>
              <c:f>'slide 17 '!$A$13:$B$13</c:f>
              <c:strCache>
                <c:ptCount val="2"/>
                <c:pt idx="1">
                  <c:v>Non-Hispanic white</c:v>
                </c:pt>
              </c:strCache>
            </c:strRef>
          </c:tx>
          <c:spPr>
            <a:solidFill>
              <a:srgbClr val="008BED"/>
            </a:solidFill>
            <a:ln>
              <a:noFill/>
            </a:ln>
            <a:effectLst/>
          </c:spPr>
          <c:invertIfNegative val="0"/>
          <c:cat>
            <c:multiLvlStrRef>
              <c:f>'slide 17 '!$C$11:$F$12</c:f>
              <c:multiLvlStrCache>
                <c:ptCount val="4"/>
                <c:lvl>
                  <c:pt idx="0">
                    <c:v>Pre-ACA Rate</c:v>
                  </c:pt>
                  <c:pt idx="1">
                    <c:v>Post-ACA Rate</c:v>
                  </c:pt>
                  <c:pt idx="2">
                    <c:v>Pre-ACA Rate</c:v>
                  </c:pt>
                  <c:pt idx="3">
                    <c:v>Post-ACA Rate</c:v>
                  </c:pt>
                </c:lvl>
                <c:lvl>
                  <c:pt idx="0">
                    <c:v>Non-Expansion</c:v>
                  </c:pt>
                  <c:pt idx="2">
                    <c:v>Expansion</c:v>
                  </c:pt>
                </c:lvl>
              </c:multiLvlStrCache>
            </c:multiLvlStrRef>
          </c:cat>
          <c:val>
            <c:numRef>
              <c:f>'slide 17 '!$C$13:$F$13</c:f>
              <c:numCache>
                <c:formatCode>General</c:formatCode>
                <c:ptCount val="4"/>
                <c:pt idx="0">
                  <c:v>24.7</c:v>
                </c:pt>
                <c:pt idx="1">
                  <c:v>47.27</c:v>
                </c:pt>
                <c:pt idx="2">
                  <c:v>31.47</c:v>
                </c:pt>
                <c:pt idx="3">
                  <c:v>31.7</c:v>
                </c:pt>
              </c:numCache>
            </c:numRef>
          </c:val>
          <c:extLst>
            <c:ext xmlns:c16="http://schemas.microsoft.com/office/drawing/2014/chart" uri="{C3380CC4-5D6E-409C-BE32-E72D297353CC}">
              <c16:uniqueId val="{00000000-49EB-1849-B88B-84D4D6DF3CBC}"/>
            </c:ext>
          </c:extLst>
        </c:ser>
        <c:ser>
          <c:idx val="1"/>
          <c:order val="1"/>
          <c:tx>
            <c:strRef>
              <c:f>'slide 17 '!$A$14:$B$14</c:f>
              <c:strCache>
                <c:ptCount val="2"/>
                <c:pt idx="1">
                  <c:v>Hispanic </c:v>
                </c:pt>
              </c:strCache>
            </c:strRef>
          </c:tx>
          <c:spPr>
            <a:solidFill>
              <a:srgbClr val="FBA700"/>
            </a:solidFill>
            <a:ln>
              <a:noFill/>
            </a:ln>
            <a:effectLst/>
          </c:spPr>
          <c:invertIfNegative val="0"/>
          <c:cat>
            <c:multiLvlStrRef>
              <c:f>'slide 17 '!$C$11:$F$12</c:f>
              <c:multiLvlStrCache>
                <c:ptCount val="4"/>
                <c:lvl>
                  <c:pt idx="0">
                    <c:v>Pre-ACA Rate</c:v>
                  </c:pt>
                  <c:pt idx="1">
                    <c:v>Post-ACA Rate</c:v>
                  </c:pt>
                  <c:pt idx="2">
                    <c:v>Pre-ACA Rate</c:v>
                  </c:pt>
                  <c:pt idx="3">
                    <c:v>Post-ACA Rate</c:v>
                  </c:pt>
                </c:lvl>
                <c:lvl>
                  <c:pt idx="0">
                    <c:v>Non-Expansion</c:v>
                  </c:pt>
                  <c:pt idx="2">
                    <c:v>Expansion</c:v>
                  </c:pt>
                </c:lvl>
              </c:multiLvlStrCache>
            </c:multiLvlStrRef>
          </c:cat>
          <c:val>
            <c:numRef>
              <c:f>'slide 17 '!$C$14:$F$14</c:f>
              <c:numCache>
                <c:formatCode>General</c:formatCode>
                <c:ptCount val="4"/>
                <c:pt idx="0">
                  <c:v>16.600000000000001</c:v>
                </c:pt>
                <c:pt idx="1">
                  <c:v>48.65</c:v>
                </c:pt>
                <c:pt idx="2">
                  <c:v>31.74</c:v>
                </c:pt>
                <c:pt idx="3">
                  <c:v>36.35</c:v>
                </c:pt>
              </c:numCache>
            </c:numRef>
          </c:val>
          <c:extLst>
            <c:ext xmlns:c16="http://schemas.microsoft.com/office/drawing/2014/chart" uri="{C3380CC4-5D6E-409C-BE32-E72D297353CC}">
              <c16:uniqueId val="{00000001-49EB-1849-B88B-84D4D6DF3CBC}"/>
            </c:ext>
          </c:extLst>
        </c:ser>
        <c:ser>
          <c:idx val="2"/>
          <c:order val="2"/>
          <c:tx>
            <c:strRef>
              <c:f>'slide 17 '!$A$15:$B$15</c:f>
              <c:strCache>
                <c:ptCount val="2"/>
                <c:pt idx="1">
                  <c:v>Non-Hispanic black</c:v>
                </c:pt>
              </c:strCache>
            </c:strRef>
          </c:tx>
          <c:spPr>
            <a:solidFill>
              <a:srgbClr val="ABBCCF"/>
            </a:solidFill>
            <a:ln>
              <a:noFill/>
            </a:ln>
            <a:effectLst/>
          </c:spPr>
          <c:invertIfNegative val="0"/>
          <c:cat>
            <c:multiLvlStrRef>
              <c:f>'slide 17 '!$C$11:$F$12</c:f>
              <c:multiLvlStrCache>
                <c:ptCount val="4"/>
                <c:lvl>
                  <c:pt idx="0">
                    <c:v>Pre-ACA Rate</c:v>
                  </c:pt>
                  <c:pt idx="1">
                    <c:v>Post-ACA Rate</c:v>
                  </c:pt>
                  <c:pt idx="2">
                    <c:v>Pre-ACA Rate</c:v>
                  </c:pt>
                  <c:pt idx="3">
                    <c:v>Post-ACA Rate</c:v>
                  </c:pt>
                </c:lvl>
                <c:lvl>
                  <c:pt idx="0">
                    <c:v>Non-Expansion</c:v>
                  </c:pt>
                  <c:pt idx="2">
                    <c:v>Expansion</c:v>
                  </c:pt>
                </c:lvl>
              </c:multiLvlStrCache>
            </c:multiLvlStrRef>
          </c:cat>
          <c:val>
            <c:numRef>
              <c:f>'slide 17 '!$C$15:$F$15</c:f>
              <c:numCache>
                <c:formatCode>General</c:formatCode>
                <c:ptCount val="4"/>
                <c:pt idx="0">
                  <c:v>26.05</c:v>
                </c:pt>
                <c:pt idx="1">
                  <c:v>47.83</c:v>
                </c:pt>
                <c:pt idx="2">
                  <c:v>22.32</c:v>
                </c:pt>
                <c:pt idx="3">
                  <c:v>25.97</c:v>
                </c:pt>
              </c:numCache>
            </c:numRef>
          </c:val>
          <c:extLst>
            <c:ext xmlns:c16="http://schemas.microsoft.com/office/drawing/2014/chart" uri="{C3380CC4-5D6E-409C-BE32-E72D297353CC}">
              <c16:uniqueId val="{00000002-49EB-1849-B88B-84D4D6DF3CBC}"/>
            </c:ext>
          </c:extLst>
        </c:ser>
        <c:dLbls>
          <c:showLegendKey val="0"/>
          <c:showVal val="0"/>
          <c:showCatName val="0"/>
          <c:showSerName val="0"/>
          <c:showPercent val="0"/>
          <c:showBubbleSize val="0"/>
        </c:dLbls>
        <c:gapWidth val="219"/>
        <c:overlap val="-27"/>
        <c:axId val="207104992"/>
        <c:axId val="207105552"/>
      </c:barChart>
      <c:catAx>
        <c:axId val="207104992"/>
        <c:scaling>
          <c:orientation val="minMax"/>
        </c:scaling>
        <c:delete val="1"/>
        <c:axPos val="b"/>
        <c:numFmt formatCode="General" sourceLinked="1"/>
        <c:majorTickMark val="none"/>
        <c:minorTickMark val="none"/>
        <c:tickLblPos val="nextTo"/>
        <c:crossAx val="207105552"/>
        <c:crosses val="autoZero"/>
        <c:auto val="1"/>
        <c:lblAlgn val="ctr"/>
        <c:lblOffset val="100"/>
        <c:noMultiLvlLbl val="0"/>
      </c:catAx>
      <c:valAx>
        <c:axId val="207105552"/>
        <c:scaling>
          <c:orientation val="minMax"/>
          <c:max val="12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7104992"/>
        <c:crosses val="autoZero"/>
        <c:crossBetween val="between"/>
      </c:valAx>
      <c:spPr>
        <a:noFill/>
        <a:ln>
          <a:noFill/>
        </a:ln>
        <a:effectLst/>
      </c:spPr>
    </c:plotArea>
    <c:legend>
      <c:legendPos val="b"/>
      <c:layout>
        <c:manualLayout>
          <c:xMode val="edge"/>
          <c:yMode val="edge"/>
          <c:x val="0.12218306735728253"/>
          <c:y val="0.23990542801960327"/>
          <c:w val="0.80314342065935418"/>
          <c:h val="9.75015061270394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1345632-FF6E-5B4E-8E15-282511580459}" type="datetimeFigureOut">
              <a:rPr lang="en-US" smtClean="0"/>
              <a:t>9/24/2020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3FCD5C-28E5-DC43-93E8-F07427C621BB}" type="slidenum">
              <a:rPr lang="en-US" smtClean="0"/>
              <a:t>‹#›</a:t>
            </a:fld>
            <a:endParaRPr lang="en-US"/>
          </a:p>
        </p:txBody>
      </p:sp>
    </p:spTree>
    <p:extLst>
      <p:ext uri="{BB962C8B-B14F-4D97-AF65-F5344CB8AC3E}">
        <p14:creationId xmlns:p14="http://schemas.microsoft.com/office/powerpoint/2010/main" val="42745024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72268F-7FB8-5D43-AF0E-26BD7A6222EC}" type="datetimeFigureOut">
              <a:rPr lang="en-US" smtClean="0"/>
              <a:t>9/24/2020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A95C29-C7D8-0741-B738-3331A0B89E35}" type="slidenum">
              <a:rPr lang="en-US" smtClean="0"/>
              <a:t>‹#›</a:t>
            </a:fld>
            <a:endParaRPr lang="en-US"/>
          </a:p>
        </p:txBody>
      </p:sp>
    </p:spTree>
    <p:extLst>
      <p:ext uri="{BB962C8B-B14F-4D97-AF65-F5344CB8AC3E}">
        <p14:creationId xmlns:p14="http://schemas.microsoft.com/office/powerpoint/2010/main" val="316549800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217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team also looked at improvement in A1cs.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figure 1: they look at time from an elevated A1c (≥9) identified 3 month pre-ACA to a controlled (&lt;9) measurement within 24 months post ACA by insurance cohort among patients receiving care in clinics located in expansion states. Insurance cohort here are defined as newly insured: all pre-visit were uninsured all post-visit are insured’ continuously insured: all visits are insured in both periods; continuously uninsured: all visits are uninsured in both period; and discontinuously insured: churning in and out of insurance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found that the greatest proportion of patient with controlled DM at 24 months was among newly insured group. Also found, as seen in Figure 1, that the newly insured had faster time to control than continuously or discontinuously insured patients. Findings suggest that health insurance gain was associated with improvements in diabetes-related biomarkers.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also compared the change in average A1c pre to Post-ACA by race and ethnicity for each insurance cohort. They found that improvement in a1c by insurance cohort vary by race and ethnicity: Newly insured Hispanic (green line) had the greatest decline in a1c.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bottom line is that newly insured group improved A1c following the ACA</a:t>
            </a:r>
          </a:p>
        </p:txBody>
      </p:sp>
    </p:spTree>
    <p:extLst>
      <p:ext uri="{BB962C8B-B14F-4D97-AF65-F5344CB8AC3E}">
        <p14:creationId xmlns:p14="http://schemas.microsoft.com/office/powerpoint/2010/main" val="396119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a:t>
            </a:r>
          </a:p>
          <a:p>
            <a:r>
              <a:rPr lang="en-US" dirty="0"/>
              <a:t>The team work (not all presented here) found that [just read the bullets </a:t>
            </a:r>
            <a:r>
              <a:rPr lang="en-US" dirty="0">
                <a:sym typeface="Wingdings" pitchFamily="2" charset="2"/>
              </a:rPr>
              <a:t></a:t>
            </a:r>
            <a:endParaRPr lang="en-US" dirty="0"/>
          </a:p>
          <a:p>
            <a:endParaRPr lang="en-US" dirty="0"/>
          </a:p>
          <a:p>
            <a:r>
              <a:rPr lang="en-US" dirty="0"/>
              <a:t>The OHSU team is a big team and the PI wants to acknowledge the collaborative work from this large team.</a:t>
            </a:r>
          </a:p>
        </p:txBody>
      </p:sp>
    </p:spTree>
    <p:extLst>
      <p:ext uri="{BB962C8B-B14F-4D97-AF65-F5344CB8AC3E}">
        <p14:creationId xmlns:p14="http://schemas.microsoft.com/office/powerpoint/2010/main" val="2815737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077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92058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053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92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PREVENT-D is the project from OHSU team. </a:t>
            </a:r>
          </a:p>
        </p:txBody>
      </p:sp>
    </p:spTree>
    <p:extLst>
      <p:ext uri="{BB962C8B-B14F-4D97-AF65-F5344CB8AC3E}">
        <p14:creationId xmlns:p14="http://schemas.microsoft.com/office/powerpoint/2010/main" val="239197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PREVENT-D project is to assess the impact of ACA Medicaid expansion on several outcomes</a:t>
            </a:r>
          </a:p>
          <a:p>
            <a:endParaRPr lang="en-US" dirty="0"/>
          </a:p>
          <a:p>
            <a:r>
              <a:rPr lang="en-US" dirty="0"/>
              <a:t>The team looked at changes in visit rate by payer mix, types of visit, receipt of preventive services, impact on biomarkers by assessing improvement in HbA1c, and lastly changes in </a:t>
            </a:r>
            <a:r>
              <a:rPr lang="en-US" dirty="0" err="1"/>
              <a:t>medicaid</a:t>
            </a:r>
            <a:r>
              <a:rPr lang="en-US" dirty="0"/>
              <a:t> expenditures</a:t>
            </a:r>
          </a:p>
          <a:p>
            <a:endParaRPr lang="en-US" dirty="0"/>
          </a:p>
          <a:p>
            <a:r>
              <a:rPr lang="en-US" dirty="0"/>
              <a:t>They compare these outcomes in states that expanded Medicaid to those that did not and also looked at patient who gained insurance relative to those continuously insured or uninsured</a:t>
            </a:r>
          </a:p>
        </p:txBody>
      </p:sp>
    </p:spTree>
    <p:extLst>
      <p:ext uri="{BB962C8B-B14F-4D97-AF65-F5344CB8AC3E}">
        <p14:creationId xmlns:p14="http://schemas.microsoft.com/office/powerpoint/2010/main" val="133131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OHSU team used electronic health record data from the ADVANCE network which is one of the </a:t>
            </a:r>
            <a:r>
              <a:rPr lang="en-US" dirty="0" err="1"/>
              <a:t>PCORnet</a:t>
            </a:r>
            <a:r>
              <a:rPr lang="en-US" dirty="0"/>
              <a:t> CDRN and includes thousand of community health center across the nations. The map shows the different states in which clinics are located in the ADVANCE data</a:t>
            </a:r>
          </a:p>
          <a:p>
            <a:r>
              <a:rPr lang="en-US" dirty="0"/>
              <a:t>Community health centers provide care to underserved patients. They have a large proportion of patients with low income and and minority patients.</a:t>
            </a:r>
          </a:p>
          <a:p>
            <a:endParaRPr lang="en-US" dirty="0"/>
          </a:p>
          <a:p>
            <a:r>
              <a:rPr lang="en-US" dirty="0"/>
              <a:t>We also use </a:t>
            </a:r>
            <a:r>
              <a:rPr lang="en-US" dirty="0" err="1"/>
              <a:t>oregon</a:t>
            </a:r>
            <a:r>
              <a:rPr lang="en-US" dirty="0"/>
              <a:t> </a:t>
            </a:r>
            <a:r>
              <a:rPr lang="en-US" dirty="0" err="1"/>
              <a:t>medicaid</a:t>
            </a:r>
            <a:r>
              <a:rPr lang="en-US" dirty="0"/>
              <a:t> claims data to measure changes in expenditures</a:t>
            </a:r>
          </a:p>
          <a:p>
            <a:endParaRPr lang="en-US" dirty="0"/>
          </a:p>
        </p:txBody>
      </p:sp>
    </p:spTree>
    <p:extLst>
      <p:ext uri="{BB962C8B-B14F-4D97-AF65-F5344CB8AC3E}">
        <p14:creationId xmlns:p14="http://schemas.microsoft.com/office/powerpoint/2010/main" val="1872695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these data, they shown changes in payer mix.</a:t>
            </a:r>
          </a:p>
          <a:p>
            <a:endParaRPr lang="en-US" dirty="0"/>
          </a:p>
          <a:p>
            <a:r>
              <a:rPr lang="en-US" dirty="0"/>
              <a:t>Here in fig 1, they found that a large number of visits pre-ACA among these chronically ill patients were uninsured (yellow bar pre-aca) .</a:t>
            </a:r>
          </a:p>
          <a:p>
            <a:endParaRPr lang="en-US" dirty="0"/>
          </a:p>
          <a:p>
            <a:r>
              <a:rPr lang="en-US" dirty="0"/>
              <a:t>It shows a large increase in </a:t>
            </a:r>
            <a:r>
              <a:rPr lang="en-US" dirty="0" err="1"/>
              <a:t>medicaid</a:t>
            </a:r>
            <a:r>
              <a:rPr lang="en-US" dirty="0"/>
              <a:t>-visit in expansion state accompanied by a large decrease in </a:t>
            </a:r>
            <a:r>
              <a:rPr lang="en-US" dirty="0" err="1"/>
              <a:t>unisnured</a:t>
            </a:r>
            <a:r>
              <a:rPr lang="en-US" dirty="0"/>
              <a:t> visit. </a:t>
            </a:r>
          </a:p>
          <a:p>
            <a:endParaRPr lang="en-US" dirty="0"/>
          </a:p>
          <a:p>
            <a:r>
              <a:rPr lang="en-US" dirty="0"/>
              <a:t>We see a parallel trend in non-expansion with a big increase in privately paid visits but a smaller decrease in uninsured visit</a:t>
            </a:r>
          </a:p>
          <a:p>
            <a:endParaRPr lang="en-US" dirty="0"/>
          </a:p>
          <a:p>
            <a:r>
              <a:rPr lang="en-US" dirty="0"/>
              <a:t>overall it looks like there is greater improvement in </a:t>
            </a:r>
            <a:r>
              <a:rPr lang="en-US" dirty="0" err="1"/>
              <a:t>exp</a:t>
            </a:r>
            <a:r>
              <a:rPr lang="en-US" dirty="0"/>
              <a:t> state that in non-expansion states</a:t>
            </a:r>
          </a:p>
          <a:p>
            <a:endParaRPr lang="en-US" dirty="0"/>
          </a:p>
          <a:p>
            <a:r>
              <a:rPr lang="en-US" dirty="0"/>
              <a:t>Fig 2 show the change in the percent of patient with a diagnosis of DM in a cohort of uninsured patient during the pre-period who gained either Medicaid or private uninsured.</a:t>
            </a:r>
          </a:p>
          <a:p>
            <a:r>
              <a:rPr lang="en-US" dirty="0"/>
              <a:t>The data show an increase in the proportion of patient with DM post, suggesting about 20% of these previously uninsured patient were likely patient with undiagnosed diabetes </a:t>
            </a:r>
          </a:p>
          <a:p>
            <a:endParaRPr lang="en-US" dirty="0"/>
          </a:p>
          <a:p>
            <a:r>
              <a:rPr lang="en-US" dirty="0"/>
              <a:t>[Abel: Figure 2: the orange pre bar is the % of uninsured patient in our CHCs that had DM, in the post: it is the same group, they gained Medicaid and they now have DM, so the rate of DM went from 14.3 to 17.6, which is a 20% increase. Figure 2 is only among patient who had no insurance prior to the ACA and then gained insurance post.]</a:t>
            </a:r>
          </a:p>
          <a:p>
            <a:endParaRPr lang="en-US" dirty="0"/>
          </a:p>
          <a:p>
            <a:endParaRPr lang="en-US" dirty="0"/>
          </a:p>
          <a:p>
            <a:endParaRPr lang="en-US" dirty="0"/>
          </a:p>
        </p:txBody>
      </p:sp>
    </p:spTree>
    <p:extLst>
      <p:ext uri="{BB962C8B-B14F-4D97-AF65-F5344CB8AC3E}">
        <p14:creationId xmlns:p14="http://schemas.microsoft.com/office/powerpoint/2010/main" val="36511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OHSU team assessed whether the positive changed in insured visits reduced racial and ethnic disparities.</a:t>
            </a:r>
          </a:p>
          <a:p>
            <a:endParaRPr lang="en-US" dirty="0"/>
          </a:p>
          <a:p>
            <a:r>
              <a:rPr lang="en-US" dirty="0"/>
              <a:t>In this study they observed a similar trend as in the previous slide: that is for all racial/ethnic groups, they found an increase in </a:t>
            </a:r>
            <a:r>
              <a:rPr lang="en-US" dirty="0" err="1"/>
              <a:t>medicaid</a:t>
            </a:r>
            <a:r>
              <a:rPr lang="en-US" dirty="0"/>
              <a:t> visit in expansion states, a rise in privately insured visit in non-expansion states, and a decrease in uninsured visits.</a:t>
            </a:r>
          </a:p>
          <a:p>
            <a:endParaRPr lang="en-US" dirty="0"/>
          </a:p>
          <a:p>
            <a:r>
              <a:rPr lang="en-US" dirty="0"/>
              <a:t>We do see however, that </a:t>
            </a:r>
            <a:r>
              <a:rPr lang="en-US" dirty="0" err="1"/>
              <a:t>hispanic</a:t>
            </a:r>
            <a:r>
              <a:rPr lang="en-US" dirty="0"/>
              <a:t> patient (yellow bar) had smaller change in uninsured visit than the other group, especially in expansion states. </a:t>
            </a:r>
          </a:p>
          <a:p>
            <a:endParaRPr lang="en-US" dirty="0"/>
          </a:p>
          <a:p>
            <a:r>
              <a:rPr lang="en-US" dirty="0"/>
              <a:t>Importantly, We see a near parity across groups in term of </a:t>
            </a:r>
            <a:r>
              <a:rPr lang="en-US" dirty="0" err="1"/>
              <a:t>medicaid</a:t>
            </a:r>
            <a:r>
              <a:rPr lang="en-US" dirty="0"/>
              <a:t> visit in expansion states and privately insured visit in non-expansion suggesting a reduction in access disparities.</a:t>
            </a:r>
          </a:p>
          <a:p>
            <a:r>
              <a:rPr lang="en-US" dirty="0"/>
              <a:t> </a:t>
            </a:r>
          </a:p>
          <a:p>
            <a:endParaRPr lang="en-US" dirty="0"/>
          </a:p>
        </p:txBody>
      </p:sp>
    </p:spTree>
    <p:extLst>
      <p:ext uri="{BB962C8B-B14F-4D97-AF65-F5344CB8AC3E}">
        <p14:creationId xmlns:p14="http://schemas.microsoft.com/office/powerpoint/2010/main" val="346193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D211-CF54-7945-B2B6-FFAD8D9EF6D3}" type="slidenum">
              <a:rPr lang="en-US" smtClean="0"/>
              <a:t>‹#›</a:t>
            </a:fld>
            <a:endParaRPr lang="en-US"/>
          </a:p>
        </p:txBody>
      </p:sp>
    </p:spTree>
    <p:extLst>
      <p:ext uri="{BB962C8B-B14F-4D97-AF65-F5344CB8AC3E}">
        <p14:creationId xmlns:p14="http://schemas.microsoft.com/office/powerpoint/2010/main" val="196262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D211-CF54-7945-B2B6-FFAD8D9EF6D3}" type="slidenum">
              <a:rPr lang="en-US" smtClean="0"/>
              <a:t>‹#›</a:t>
            </a:fld>
            <a:endParaRPr lang="en-US"/>
          </a:p>
        </p:txBody>
      </p:sp>
    </p:spTree>
    <p:extLst>
      <p:ext uri="{BB962C8B-B14F-4D97-AF65-F5344CB8AC3E}">
        <p14:creationId xmlns:p14="http://schemas.microsoft.com/office/powerpoint/2010/main" val="72283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D211-CF54-7945-B2B6-FFAD8D9EF6D3}" type="slidenum">
              <a:rPr lang="en-US" smtClean="0"/>
              <a:t>‹#›</a:t>
            </a:fld>
            <a:endParaRPr lang="en-US"/>
          </a:p>
        </p:txBody>
      </p:sp>
    </p:spTree>
    <p:extLst>
      <p:ext uri="{BB962C8B-B14F-4D97-AF65-F5344CB8AC3E}">
        <p14:creationId xmlns:p14="http://schemas.microsoft.com/office/powerpoint/2010/main" val="278489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3D211-CF54-7945-B2B6-FFAD8D9EF6D3}" type="slidenum">
              <a:rPr lang="en-US" smtClean="0"/>
              <a:t>‹#›</a:t>
            </a:fld>
            <a:endParaRPr lang="en-US"/>
          </a:p>
        </p:txBody>
      </p:sp>
    </p:spTree>
    <p:extLst>
      <p:ext uri="{BB962C8B-B14F-4D97-AF65-F5344CB8AC3E}">
        <p14:creationId xmlns:p14="http://schemas.microsoft.com/office/powerpoint/2010/main" val="392151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48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D211-CF54-7945-B2B6-FFAD8D9EF6D3}" type="slidenum">
              <a:rPr lang="en-US" smtClean="0"/>
              <a:t>‹#›</a:t>
            </a:fld>
            <a:endParaRPr lang="en-US"/>
          </a:p>
        </p:txBody>
      </p:sp>
    </p:spTree>
    <p:extLst>
      <p:ext uri="{BB962C8B-B14F-4D97-AF65-F5344CB8AC3E}">
        <p14:creationId xmlns:p14="http://schemas.microsoft.com/office/powerpoint/2010/main" val="95891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D211-CF54-7945-B2B6-FFAD8D9EF6D3}" type="slidenum">
              <a:rPr lang="en-US" smtClean="0"/>
              <a:t>‹#›</a:t>
            </a:fld>
            <a:endParaRPr lang="en-US"/>
          </a:p>
        </p:txBody>
      </p:sp>
    </p:spTree>
    <p:extLst>
      <p:ext uri="{BB962C8B-B14F-4D97-AF65-F5344CB8AC3E}">
        <p14:creationId xmlns:p14="http://schemas.microsoft.com/office/powerpoint/2010/main" val="313716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06982" y="2280773"/>
            <a:ext cx="2137161" cy="27837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3D211-CF54-7945-B2B6-FFAD8D9EF6D3}" type="slidenum">
              <a:rPr lang="en-US" smtClean="0"/>
              <a:t>‹#›</a:t>
            </a:fld>
            <a:endParaRPr lang="en-US"/>
          </a:p>
        </p:txBody>
      </p:sp>
      <p:sp>
        <p:nvSpPr>
          <p:cNvPr id="9" name="Chart Placeholder 8">
            <a:extLst>
              <a:ext uri="{FF2B5EF4-FFF2-40B4-BE49-F238E27FC236}">
                <a16:creationId xmlns:a16="http://schemas.microsoft.com/office/drawing/2014/main" id="{6C0A5BEB-5EA9-3044-9673-4916D02CB96D}"/>
              </a:ext>
            </a:extLst>
          </p:cNvPr>
          <p:cNvSpPr>
            <a:spLocks noGrp="1"/>
          </p:cNvSpPr>
          <p:nvPr>
            <p:ph type="chart" sz="quarter" idx="13"/>
          </p:nvPr>
        </p:nvSpPr>
        <p:spPr>
          <a:xfrm>
            <a:off x="5059528" y="1280168"/>
            <a:ext cx="3341687" cy="820738"/>
          </a:xfrm>
        </p:spPr>
        <p:txBody>
          <a:bodyPr/>
          <a:lstStyle/>
          <a:p>
            <a:endParaRPr lang="en-US"/>
          </a:p>
        </p:txBody>
      </p:sp>
    </p:spTree>
    <p:extLst>
      <p:ext uri="{BB962C8B-B14F-4D97-AF65-F5344CB8AC3E}">
        <p14:creationId xmlns:p14="http://schemas.microsoft.com/office/powerpoint/2010/main" val="29769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3D211-CF54-7945-B2B6-FFAD8D9EF6D3}" type="slidenum">
              <a:rPr lang="en-US" smtClean="0"/>
              <a:t>‹#›</a:t>
            </a:fld>
            <a:endParaRPr lang="en-US"/>
          </a:p>
        </p:txBody>
      </p:sp>
    </p:spTree>
    <p:extLst>
      <p:ext uri="{BB962C8B-B14F-4D97-AF65-F5344CB8AC3E}">
        <p14:creationId xmlns:p14="http://schemas.microsoft.com/office/powerpoint/2010/main" val="29942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3D211-CF54-7945-B2B6-FFAD8D9EF6D3}" type="slidenum">
              <a:rPr lang="en-US" smtClean="0"/>
              <a:t>‹#›</a:t>
            </a:fld>
            <a:endParaRPr lang="en-US"/>
          </a:p>
        </p:txBody>
      </p:sp>
    </p:spTree>
    <p:extLst>
      <p:ext uri="{BB962C8B-B14F-4D97-AF65-F5344CB8AC3E}">
        <p14:creationId xmlns:p14="http://schemas.microsoft.com/office/powerpoint/2010/main" val="323638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3D211-CF54-7945-B2B6-FFAD8D9EF6D3}" type="slidenum">
              <a:rPr lang="en-US" smtClean="0"/>
              <a:t>‹#›</a:t>
            </a:fld>
            <a:endParaRPr lang="en-US"/>
          </a:p>
        </p:txBody>
      </p:sp>
    </p:spTree>
    <p:extLst>
      <p:ext uri="{BB962C8B-B14F-4D97-AF65-F5344CB8AC3E}">
        <p14:creationId xmlns:p14="http://schemas.microsoft.com/office/powerpoint/2010/main" val="2839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3D211-CF54-7945-B2B6-FFAD8D9EF6D3}" type="slidenum">
              <a:rPr lang="en-US" smtClean="0"/>
              <a:t>‹#›</a:t>
            </a:fld>
            <a:endParaRPr lang="en-US"/>
          </a:p>
        </p:txBody>
      </p:sp>
    </p:spTree>
    <p:extLst>
      <p:ext uri="{BB962C8B-B14F-4D97-AF65-F5344CB8AC3E}">
        <p14:creationId xmlns:p14="http://schemas.microsoft.com/office/powerpoint/2010/main" val="94723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3D211-CF54-7945-B2B6-FFAD8D9EF6D3}" type="slidenum">
              <a:rPr lang="en-US" smtClean="0"/>
              <a:t>‹#›</a:t>
            </a:fld>
            <a:endParaRPr lang="en-US"/>
          </a:p>
        </p:txBody>
      </p:sp>
    </p:spTree>
    <p:extLst>
      <p:ext uri="{BB962C8B-B14F-4D97-AF65-F5344CB8AC3E}">
        <p14:creationId xmlns:p14="http://schemas.microsoft.com/office/powerpoint/2010/main" val="137590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505615" y="647154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13842" y="644138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D43D211-CF54-7945-B2B6-FFAD8D9EF6D3}" type="slidenum">
              <a:rPr lang="en-US" smtClean="0"/>
              <a:pPr/>
              <a:t>‹#›</a:t>
            </a:fld>
            <a:endParaRPr lang="en-US" dirty="0"/>
          </a:p>
        </p:txBody>
      </p:sp>
      <p:pic>
        <p:nvPicPr>
          <p:cNvPr id="7" name="Picture 6" descr="OHSU four-colog master brand logo." title="OHSU master brand logo"/>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401215" y="5743228"/>
            <a:ext cx="571170" cy="978247"/>
          </a:xfrm>
          <a:prstGeom prst="rect">
            <a:avLst/>
          </a:prstGeom>
        </p:spPr>
      </p:pic>
      <p:pic>
        <p:nvPicPr>
          <p:cNvPr id="8" name="Picture 2" descr="C:\Users\angierh\AppData\Local\Microsoft\Windows\Temporary Internet Files\Content.Outlook\0Z09S2HF\OCHIN smokeblue logo 300 dpi-01.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019" y="6441380"/>
            <a:ext cx="624361" cy="249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697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4572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chart" Target="../charts/chart5.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7.tiff"/><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610" y="2294637"/>
            <a:ext cx="9135652" cy="1355750"/>
          </a:xfrm>
        </p:spPr>
        <p:txBody>
          <a:bodyPr>
            <a:normAutofit fontScale="90000"/>
          </a:bodyPr>
          <a:lstStyle/>
          <a:p>
            <a:pPr>
              <a:lnSpc>
                <a:spcPct val="90000"/>
              </a:lnSpc>
            </a:pPr>
            <a:r>
              <a:rPr lang="en-US" sz="3600" b="1" i="1" dirty="0"/>
              <a:t>Northwestern University Next-D2 Summary</a:t>
            </a:r>
            <a:br>
              <a:rPr lang="en-US" sz="3600" b="1" i="1" dirty="0"/>
            </a:br>
            <a:r>
              <a:rPr lang="en-US" sz="3600" b="1" i="1" dirty="0"/>
              <a:t>Effect of Medicaid Expansion on Diabetes Diagnosis, Treatment, and Outcomes</a:t>
            </a:r>
          </a:p>
        </p:txBody>
      </p:sp>
      <p:sp>
        <p:nvSpPr>
          <p:cNvPr id="3" name="Subtitle 2"/>
          <p:cNvSpPr>
            <a:spLocks noGrp="1"/>
          </p:cNvSpPr>
          <p:nvPr>
            <p:ph type="subTitle" idx="1"/>
          </p:nvPr>
        </p:nvSpPr>
        <p:spPr>
          <a:xfrm>
            <a:off x="469216" y="3711294"/>
            <a:ext cx="5442486" cy="911117"/>
          </a:xfrm>
        </p:spPr>
        <p:txBody>
          <a:bodyPr>
            <a:normAutofit lnSpcReduction="10000"/>
          </a:bodyPr>
          <a:lstStyle/>
          <a:p>
            <a:r>
              <a:rPr lang="en-US" sz="1700" dirty="0" err="1">
                <a:solidFill>
                  <a:schemeClr val="tx1"/>
                </a:solidFill>
              </a:rPr>
              <a:t>Pis</a:t>
            </a:r>
            <a:r>
              <a:rPr lang="en-US" sz="1700" dirty="0">
                <a:solidFill>
                  <a:schemeClr val="tx1"/>
                </a:solidFill>
              </a:rPr>
              <a:t>: Abel Kho / Bernard Black</a:t>
            </a:r>
          </a:p>
          <a:p>
            <a:r>
              <a:rPr lang="en-US" sz="1700" dirty="0">
                <a:solidFill>
                  <a:schemeClr val="tx1"/>
                </a:solidFill>
              </a:rPr>
              <a:t>Co-Is: </a:t>
            </a:r>
            <a:r>
              <a:rPr lang="en-US" sz="1700" dirty="0" err="1">
                <a:solidFill>
                  <a:schemeClr val="tx1"/>
                </a:solidFill>
              </a:rPr>
              <a:t>Alona</a:t>
            </a:r>
            <a:r>
              <a:rPr lang="en-US" sz="1700" dirty="0">
                <a:solidFill>
                  <a:schemeClr val="tx1"/>
                </a:solidFill>
              </a:rPr>
              <a:t> </a:t>
            </a:r>
            <a:r>
              <a:rPr lang="en-US" sz="1700" dirty="0" err="1">
                <a:solidFill>
                  <a:schemeClr val="tx1"/>
                </a:solidFill>
              </a:rPr>
              <a:t>Furmanchuk</a:t>
            </a:r>
            <a:r>
              <a:rPr lang="en-US" sz="1700" dirty="0">
                <a:solidFill>
                  <a:schemeClr val="tx1"/>
                </a:solidFill>
              </a:rPr>
              <a:t>, Laura Rasmussen-</a:t>
            </a:r>
            <a:r>
              <a:rPr lang="en-US" sz="1700" dirty="0" err="1">
                <a:solidFill>
                  <a:schemeClr val="tx1"/>
                </a:solidFill>
              </a:rPr>
              <a:t>Torvik</a:t>
            </a:r>
            <a:r>
              <a:rPr lang="en-US" sz="1700" dirty="0">
                <a:solidFill>
                  <a:schemeClr val="tx1"/>
                </a:solidFill>
              </a:rPr>
              <a:t>, Russ </a:t>
            </a:r>
            <a:r>
              <a:rPr lang="en-US" sz="1700" dirty="0" err="1">
                <a:solidFill>
                  <a:schemeClr val="tx1"/>
                </a:solidFill>
              </a:rPr>
              <a:t>Waitman</a:t>
            </a:r>
            <a:r>
              <a:rPr lang="en-US" sz="1700" dirty="0">
                <a:solidFill>
                  <a:schemeClr val="tx1"/>
                </a:solidFill>
              </a:rPr>
              <a:t> (KUMC), John </a:t>
            </a:r>
            <a:r>
              <a:rPr lang="en-US" sz="1700" dirty="0" err="1">
                <a:solidFill>
                  <a:schemeClr val="tx1"/>
                </a:solidFill>
              </a:rPr>
              <a:t>Meurer</a:t>
            </a:r>
            <a:r>
              <a:rPr lang="en-US" sz="1700" dirty="0">
                <a:solidFill>
                  <a:schemeClr val="tx1"/>
                </a:solidFill>
              </a:rPr>
              <a:t> (MCW)</a:t>
            </a:r>
          </a:p>
        </p:txBody>
      </p:sp>
      <p:sp>
        <p:nvSpPr>
          <p:cNvPr id="1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332"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52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488765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570" y="3912209"/>
            <a:ext cx="2639040" cy="26273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57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6958" y="839972"/>
            <a:ext cx="9027042" cy="5741582"/>
          </a:xfrm>
          <a:prstGeom prst="rect">
            <a:avLst/>
          </a:prstGeom>
        </p:spPr>
      </p:pic>
      <p:sp>
        <p:nvSpPr>
          <p:cNvPr id="2" name="Title 1"/>
          <p:cNvSpPr>
            <a:spLocks noGrp="1"/>
          </p:cNvSpPr>
          <p:nvPr>
            <p:ph type="title"/>
          </p:nvPr>
        </p:nvSpPr>
        <p:spPr>
          <a:xfrm>
            <a:off x="-1524000" y="1"/>
            <a:ext cx="12192000" cy="1016000"/>
          </a:xfrm>
        </p:spPr>
        <p:txBody>
          <a:bodyPr>
            <a:normAutofit/>
          </a:bodyPr>
          <a:lstStyle/>
          <a:p>
            <a:pPr algn="ctr"/>
            <a:r>
              <a:rPr lang="en-US" sz="2800" dirty="0">
                <a:latin typeface="Arial Black" panose="020B0A04020102020204" pitchFamily="34" charset="0"/>
              </a:rPr>
              <a:t>Outcome measure: New patients</a:t>
            </a:r>
          </a:p>
        </p:txBody>
      </p:sp>
    </p:spTree>
    <p:extLst>
      <p:ext uri="{BB962C8B-B14F-4D97-AF65-F5344CB8AC3E}">
        <p14:creationId xmlns:p14="http://schemas.microsoft.com/office/powerpoint/2010/main" val="320067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12192000" cy="1325563"/>
          </a:xfrm>
        </p:spPr>
        <p:txBody>
          <a:bodyPr>
            <a:normAutofit/>
          </a:bodyPr>
          <a:lstStyle/>
          <a:p>
            <a:pPr algn="ctr"/>
            <a:r>
              <a:rPr lang="en-US" sz="2800" dirty="0">
                <a:latin typeface="Arial Black" panose="020B0A04020102020204" pitchFamily="34" charset="0"/>
              </a:rPr>
              <a:t>Outcome measure: New patients</a:t>
            </a:r>
            <a:br>
              <a:rPr lang="en-US" sz="2800" dirty="0">
                <a:latin typeface="Arial Black" panose="020B0A04020102020204" pitchFamily="34" charset="0"/>
              </a:rPr>
            </a:br>
            <a:r>
              <a:rPr lang="en-US" sz="2800" dirty="0">
                <a:latin typeface="Arial Black" panose="020B0A04020102020204" pitchFamily="34" charset="0"/>
              </a:rPr>
              <a:t> expansion vs. non-expansion states</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292" y="1051234"/>
            <a:ext cx="5052779" cy="267733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448" y="3953344"/>
            <a:ext cx="5224130" cy="2768131"/>
          </a:xfrm>
          <a:prstGeom prst="rect">
            <a:avLst/>
          </a:prstGeom>
        </p:spPr>
      </p:pic>
    </p:spTree>
    <p:extLst>
      <p:ext uri="{BB962C8B-B14F-4D97-AF65-F5344CB8AC3E}">
        <p14:creationId xmlns:p14="http://schemas.microsoft.com/office/powerpoint/2010/main" val="252805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6326" y="1137684"/>
            <a:ext cx="8963246" cy="5114260"/>
          </a:xfrm>
          <a:prstGeom prst="rect">
            <a:avLst/>
          </a:prstGeom>
        </p:spPr>
      </p:pic>
      <p:sp>
        <p:nvSpPr>
          <p:cNvPr id="2" name="Title 1"/>
          <p:cNvSpPr>
            <a:spLocks noGrp="1"/>
          </p:cNvSpPr>
          <p:nvPr>
            <p:ph type="title"/>
          </p:nvPr>
        </p:nvSpPr>
        <p:spPr>
          <a:xfrm>
            <a:off x="-1524000" y="1"/>
            <a:ext cx="12192000" cy="1016000"/>
          </a:xfrm>
        </p:spPr>
        <p:txBody>
          <a:bodyPr>
            <a:normAutofit/>
          </a:bodyPr>
          <a:lstStyle/>
          <a:p>
            <a:pPr algn="ctr"/>
            <a:r>
              <a:rPr lang="en-US" sz="2800" dirty="0">
                <a:latin typeface="Arial Black" panose="020B0A04020102020204" pitchFamily="34" charset="0"/>
              </a:rPr>
              <a:t>Outcome measure: Newly diagnosed diabetes</a:t>
            </a:r>
          </a:p>
        </p:txBody>
      </p:sp>
    </p:spTree>
    <p:extLst>
      <p:ext uri="{BB962C8B-B14F-4D97-AF65-F5344CB8AC3E}">
        <p14:creationId xmlns:p14="http://schemas.microsoft.com/office/powerpoint/2010/main" val="732110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12192000" cy="1325563"/>
          </a:xfrm>
        </p:spPr>
        <p:txBody>
          <a:bodyPr>
            <a:normAutofit/>
          </a:bodyPr>
          <a:lstStyle/>
          <a:p>
            <a:pPr algn="ctr"/>
            <a:r>
              <a:rPr lang="en-US" sz="2800" dirty="0">
                <a:latin typeface="Arial Black" panose="020B0A04020102020204" pitchFamily="34" charset="0"/>
              </a:rPr>
              <a:t>Outcome measure: Newly diagnosed diabetes</a:t>
            </a:r>
            <a:br>
              <a:rPr lang="en-US" sz="2800" dirty="0">
                <a:latin typeface="Arial Black" panose="020B0A04020102020204" pitchFamily="34" charset="0"/>
              </a:rPr>
            </a:br>
            <a:r>
              <a:rPr lang="en-US" sz="2800" dirty="0">
                <a:latin typeface="Arial Black" panose="020B0A04020102020204" pitchFamily="34" charset="0"/>
              </a:rPr>
              <a:t>expansion vs. non-expansion states</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078" y="1021879"/>
            <a:ext cx="5557663" cy="29448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794" y="3961205"/>
            <a:ext cx="5466947" cy="2896794"/>
          </a:xfrm>
          <a:prstGeom prst="rect">
            <a:avLst/>
          </a:prstGeom>
        </p:spPr>
      </p:pic>
    </p:spTree>
    <p:extLst>
      <p:ext uri="{BB962C8B-B14F-4D97-AF65-F5344CB8AC3E}">
        <p14:creationId xmlns:p14="http://schemas.microsoft.com/office/powerpoint/2010/main" val="412201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16000"/>
          </a:xfrm>
        </p:spPr>
        <p:txBody>
          <a:bodyPr>
            <a:normAutofit/>
          </a:bodyPr>
          <a:lstStyle/>
          <a:p>
            <a:pPr algn="ctr"/>
            <a:r>
              <a:rPr lang="en-US" sz="2800" dirty="0">
                <a:latin typeface="Arial Black" panose="020B0A04020102020204" pitchFamily="34" charset="0"/>
              </a:rPr>
              <a:t>Outcome measure: Prescription of diabetes medications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48857" y="925033"/>
            <a:ext cx="8995144" cy="5431318"/>
          </a:xfrm>
          <a:prstGeom prst="rect">
            <a:avLst/>
          </a:prstGeom>
        </p:spPr>
      </p:pic>
    </p:spTree>
    <p:extLst>
      <p:ext uri="{BB962C8B-B14F-4D97-AF65-F5344CB8AC3E}">
        <p14:creationId xmlns:p14="http://schemas.microsoft.com/office/powerpoint/2010/main" val="311894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82193" y="1"/>
            <a:ext cx="9780997" cy="1325563"/>
          </a:xfrm>
        </p:spPr>
        <p:txBody>
          <a:bodyPr>
            <a:normAutofit/>
          </a:bodyPr>
          <a:lstStyle/>
          <a:p>
            <a:pPr algn="ctr"/>
            <a:r>
              <a:rPr lang="en-US" sz="2800" dirty="0">
                <a:latin typeface="Arial Black" panose="020B0A04020102020204" pitchFamily="34" charset="0"/>
              </a:rPr>
              <a:t>Outcome measure: Prescription of medications </a:t>
            </a:r>
            <a:br>
              <a:rPr lang="en-US" sz="2800" dirty="0">
                <a:latin typeface="Arial Black" panose="020B0A04020102020204" pitchFamily="34" charset="0"/>
              </a:rPr>
            </a:br>
            <a:r>
              <a:rPr lang="en-US" sz="2800" dirty="0">
                <a:latin typeface="Arial Black" panose="020B0A04020102020204" pitchFamily="34" charset="0"/>
              </a:rPr>
              <a:t>expansion vs. non-expansion states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8161" y="1100982"/>
            <a:ext cx="5170992" cy="27399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2349" y="3981501"/>
            <a:ext cx="5170992" cy="2739975"/>
          </a:xfrm>
          <a:prstGeom prst="rect">
            <a:avLst/>
          </a:prstGeom>
        </p:spPr>
      </p:pic>
    </p:spTree>
    <p:extLst>
      <p:ext uri="{BB962C8B-B14F-4D97-AF65-F5344CB8AC3E}">
        <p14:creationId xmlns:p14="http://schemas.microsoft.com/office/powerpoint/2010/main" val="43290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12192000" cy="1325563"/>
          </a:xfrm>
        </p:spPr>
        <p:txBody>
          <a:bodyPr>
            <a:normAutofit/>
          </a:bodyPr>
          <a:lstStyle/>
          <a:p>
            <a:pPr algn="ctr"/>
            <a:r>
              <a:rPr lang="en-US" sz="2800" dirty="0">
                <a:latin typeface="Arial Black" panose="020B0A04020102020204" pitchFamily="34" charset="0"/>
              </a:rPr>
              <a:t>Principal findings</a:t>
            </a:r>
          </a:p>
        </p:txBody>
      </p:sp>
      <p:graphicFrame>
        <p:nvGraphicFramePr>
          <p:cNvPr id="5" name="Table 4"/>
          <p:cNvGraphicFramePr>
            <a:graphicFrameLocks noGrp="1"/>
          </p:cNvGraphicFramePr>
          <p:nvPr/>
        </p:nvGraphicFramePr>
        <p:xfrm>
          <a:off x="228086" y="1489311"/>
          <a:ext cx="8287264" cy="4957710"/>
        </p:xfrm>
        <a:graphic>
          <a:graphicData uri="http://schemas.openxmlformats.org/drawingml/2006/table">
            <a:tbl>
              <a:tblPr firstRow="1" firstCol="1" bandRow="1">
                <a:tableStyleId>{5C22544A-7EE6-4342-B048-85BDC9FD1C3A}</a:tableStyleId>
              </a:tblPr>
              <a:tblGrid>
                <a:gridCol w="1913105">
                  <a:extLst>
                    <a:ext uri="{9D8B030D-6E8A-4147-A177-3AD203B41FA5}">
                      <a16:colId xmlns:a16="http://schemas.microsoft.com/office/drawing/2014/main" val="20000"/>
                    </a:ext>
                  </a:extLst>
                </a:gridCol>
                <a:gridCol w="373409">
                  <a:extLst>
                    <a:ext uri="{9D8B030D-6E8A-4147-A177-3AD203B41FA5}">
                      <a16:colId xmlns:a16="http://schemas.microsoft.com/office/drawing/2014/main" val="20001"/>
                    </a:ext>
                  </a:extLst>
                </a:gridCol>
                <a:gridCol w="2414023">
                  <a:extLst>
                    <a:ext uri="{9D8B030D-6E8A-4147-A177-3AD203B41FA5}">
                      <a16:colId xmlns:a16="http://schemas.microsoft.com/office/drawing/2014/main" val="20002"/>
                    </a:ext>
                  </a:extLst>
                </a:gridCol>
                <a:gridCol w="1674027">
                  <a:extLst>
                    <a:ext uri="{9D8B030D-6E8A-4147-A177-3AD203B41FA5}">
                      <a16:colId xmlns:a16="http://schemas.microsoft.com/office/drawing/2014/main" val="20003"/>
                    </a:ext>
                  </a:extLst>
                </a:gridCol>
                <a:gridCol w="1912700">
                  <a:extLst>
                    <a:ext uri="{9D8B030D-6E8A-4147-A177-3AD203B41FA5}">
                      <a16:colId xmlns:a16="http://schemas.microsoft.com/office/drawing/2014/main" val="20004"/>
                    </a:ext>
                  </a:extLst>
                </a:gridCol>
              </a:tblGrid>
              <a:tr h="797994">
                <a:tc>
                  <a:txBody>
                    <a:bodyPr/>
                    <a:lstStyle/>
                    <a:p>
                      <a:pPr>
                        <a:lnSpc>
                          <a:spcPct val="107000"/>
                        </a:lnSpc>
                      </a:pPr>
                      <a:endParaRPr lang="en-US" sz="1600" dirty="0">
                        <a:solidFill>
                          <a:schemeClr val="tx1"/>
                        </a:solidFill>
                        <a:effectLst/>
                        <a:latin typeface="Arial" panose="020B0604020202020204" pitchFamily="34" charset="0"/>
                        <a:cs typeface="Arial" panose="020B0604020202020204" pitchFamily="34" charset="0"/>
                      </a:endParaRPr>
                    </a:p>
                  </a:txBody>
                  <a:tcPr marL="16690" marR="16690" marT="0" marB="0">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new patients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chor="ctr">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newly detected diabetes</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latin typeface="Arial" panose="020B0604020202020204" pitchFamily="34" charset="0"/>
                          <a:cs typeface="Arial" panose="020B0604020202020204" pitchFamily="34" charset="0"/>
                        </a:rPr>
                        <a:t>diabetes patients receiving diabetes prescriptions</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7994">
                <a:tc gridSpan="5">
                  <a:txBody>
                    <a:bodyPr/>
                    <a:lstStyle/>
                    <a:p>
                      <a:pPr marL="0" marR="0" algn="ctr">
                        <a:lnSpc>
                          <a:spcPct val="107000"/>
                        </a:lnSpc>
                        <a:spcBef>
                          <a:spcPts val="0"/>
                        </a:spcBef>
                        <a:spcAft>
                          <a:spcPts val="0"/>
                        </a:spcAft>
                      </a:pPr>
                      <a:endParaRPr lang="en-US" sz="1600" dirty="0">
                        <a:solidFill>
                          <a:schemeClr val="tx1"/>
                        </a:solidFill>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Panel A.  Broad age band:  55-74  </a:t>
                      </a:r>
                    </a:p>
                    <a:p>
                      <a:pPr marL="0" marR="0" algn="ctr">
                        <a:lnSpc>
                          <a:spcPct val="107000"/>
                        </a:lnSpc>
                        <a:spcBef>
                          <a:spcPts val="0"/>
                        </a:spcBef>
                        <a:spcAft>
                          <a:spcPts val="0"/>
                        </a:spcAft>
                      </a:pP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8415" marR="18415" marT="0" marB="0"/>
                </a:tc>
                <a:extLst>
                  <a:ext uri="{0D108BD9-81ED-4DB2-BD59-A6C34878D82A}">
                    <a16:rowId xmlns:a16="http://schemas.microsoft.com/office/drawing/2014/main" val="10001"/>
                  </a:ext>
                </a:extLst>
              </a:tr>
              <a:tr h="531996">
                <a:tc gridSpan="2">
                  <a:txBody>
                    <a:bodyPr/>
                    <a:lstStyle/>
                    <a:p>
                      <a:pPr marL="0" marR="0">
                        <a:lnSpc>
                          <a:spcPct val="107000"/>
                        </a:lnSpc>
                        <a:spcBef>
                          <a:spcPts val="0"/>
                        </a:spcBef>
                        <a:spcAft>
                          <a:spcPts val="0"/>
                        </a:spcAft>
                      </a:pPr>
                      <a:r>
                        <a:rPr lang="en-US" sz="1600" dirty="0" err="1">
                          <a:solidFill>
                            <a:schemeClr val="tx1"/>
                          </a:solidFill>
                          <a:effectLst/>
                          <a:latin typeface="Arial" panose="020B0604020202020204" pitchFamily="34" charset="0"/>
                          <a:cs typeface="Arial" panose="020B0604020202020204" pitchFamily="34" charset="0"/>
                        </a:rPr>
                        <a:t>DiD</a:t>
                      </a:r>
                      <a:r>
                        <a:rPr lang="en-US" sz="1600" dirty="0">
                          <a:solidFill>
                            <a:schemeClr val="tx1"/>
                          </a:solidFill>
                          <a:effectLst/>
                          <a:latin typeface="Arial" panose="020B0604020202020204" pitchFamily="34" charset="0"/>
                          <a:cs typeface="Arial" panose="020B0604020202020204" pitchFamily="34" charset="0"/>
                        </a:rPr>
                        <a:t> estimate (95% CI)</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-0.63 </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(-2.85 to 1.58)</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-0.72 </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(-3.22 to 1.77)</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0.21 </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(-2.10 to 2.52)</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extLst>
                  <a:ext uri="{0D108BD9-81ED-4DB2-BD59-A6C34878D82A}">
                    <a16:rowId xmlns:a16="http://schemas.microsoft.com/office/drawing/2014/main" val="10002"/>
                  </a:ext>
                </a:extLst>
              </a:tr>
              <a:tr h="132999">
                <a:tc gridSpan="2">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Robust Std. Err.</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ea typeface="+mn-ea"/>
                          <a:cs typeface="Arial" panose="020B0604020202020204" pitchFamily="34" charset="0"/>
                        </a:rPr>
                        <a:t>1.12</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1.26</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ea typeface="+mn-ea"/>
                          <a:cs typeface="Arial" panose="020B0604020202020204" pitchFamily="34" charset="0"/>
                        </a:rPr>
                        <a:t>1.17</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extLst>
                  <a:ext uri="{0D108BD9-81ED-4DB2-BD59-A6C34878D82A}">
                    <a16:rowId xmlns:a16="http://schemas.microsoft.com/office/drawing/2014/main" val="10003"/>
                  </a:ext>
                </a:extLst>
              </a:tr>
              <a:tr h="132999">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Arial" panose="020B0604020202020204" pitchFamily="34" charset="0"/>
                          <a:cs typeface="Arial" panose="020B0604020202020204" pitchFamily="34" charset="0"/>
                        </a:rPr>
                        <a:t>p - value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hMerge="1">
                  <a:txBody>
                    <a:bodyPr/>
                    <a:lstStyle/>
                    <a:p>
                      <a:endParaRPr lang="en-US"/>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Arial" panose="020B0604020202020204" pitchFamily="34" charset="0"/>
                          <a:cs typeface="Arial" panose="020B0604020202020204" pitchFamily="34" charset="0"/>
                        </a:rPr>
                        <a:t>0.57</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Arial" panose="020B0604020202020204" pitchFamily="34" charset="0"/>
                          <a:cs typeface="Arial" panose="020B0604020202020204" pitchFamily="34" charset="0"/>
                        </a:rPr>
                        <a:t>0.57</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Arial" panose="020B0604020202020204" pitchFamily="34" charset="0"/>
                          <a:cs typeface="Arial" panose="020B0604020202020204" pitchFamily="34" charset="0"/>
                        </a:rPr>
                        <a:t>0.86</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extLst>
                  <a:ext uri="{0D108BD9-81ED-4DB2-BD59-A6C34878D82A}">
                    <a16:rowId xmlns:a16="http://schemas.microsoft.com/office/drawing/2014/main" val="10009"/>
                  </a:ext>
                </a:extLst>
              </a:tr>
              <a:tr h="265998">
                <a:tc gridSpan="2">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Sample size</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1,456,034</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ea typeface="+mn-ea"/>
                          <a:cs typeface="Arial" panose="020B0604020202020204" pitchFamily="34" charset="0"/>
                        </a:rPr>
                        <a:t>262,372</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ea typeface="+mn-ea"/>
                          <a:cs typeface="Arial" panose="020B0604020202020204" pitchFamily="34" charset="0"/>
                        </a:rPr>
                        <a:t>72,499</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97994">
                <a:tc gridSpan="5">
                  <a:txBody>
                    <a:bodyPr/>
                    <a:lstStyle/>
                    <a:p>
                      <a:pPr marL="0" marR="0" algn="ctr">
                        <a:lnSpc>
                          <a:spcPct val="107000"/>
                        </a:lnSpc>
                        <a:spcBef>
                          <a:spcPts val="0"/>
                        </a:spcBef>
                        <a:spcAft>
                          <a:spcPts val="0"/>
                        </a:spcAft>
                      </a:pPr>
                      <a:endParaRPr lang="en-US" sz="1600" dirty="0">
                        <a:solidFill>
                          <a:schemeClr val="tx1"/>
                        </a:solidFill>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Panel B.  Narrow age band:  60-69  </a:t>
                      </a:r>
                    </a:p>
                    <a:p>
                      <a:pPr marL="0" marR="0" algn="ctr">
                        <a:lnSpc>
                          <a:spcPct val="107000"/>
                        </a:lnSpc>
                        <a:spcBef>
                          <a:spcPts val="0"/>
                        </a:spcBef>
                        <a:spcAft>
                          <a:spcPts val="0"/>
                        </a:spcAft>
                      </a:pP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8415" marR="18415" marT="0" marB="0"/>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8415" marR="18415" marT="0" marB="0"/>
                </a:tc>
                <a:extLst>
                  <a:ext uri="{0D108BD9-81ED-4DB2-BD59-A6C34878D82A}">
                    <a16:rowId xmlns:a16="http://schemas.microsoft.com/office/drawing/2014/main" val="10005"/>
                  </a:ext>
                </a:extLst>
              </a:tr>
              <a:tr h="531996">
                <a:tc gridSpan="2">
                  <a:txBody>
                    <a:bodyPr/>
                    <a:lstStyle/>
                    <a:p>
                      <a:pPr marL="0" marR="0">
                        <a:lnSpc>
                          <a:spcPct val="107000"/>
                        </a:lnSpc>
                        <a:spcBef>
                          <a:spcPts val="0"/>
                        </a:spcBef>
                        <a:spcAft>
                          <a:spcPts val="0"/>
                        </a:spcAft>
                      </a:pPr>
                      <a:r>
                        <a:rPr lang="en-US" sz="1600" dirty="0" err="1">
                          <a:solidFill>
                            <a:schemeClr val="tx1"/>
                          </a:solidFill>
                          <a:effectLst/>
                          <a:latin typeface="Arial" panose="020B0604020202020204" pitchFamily="34" charset="0"/>
                          <a:cs typeface="Arial" panose="020B0604020202020204" pitchFamily="34" charset="0"/>
                        </a:rPr>
                        <a:t>DiD</a:t>
                      </a:r>
                      <a:r>
                        <a:rPr lang="en-US" sz="1600" dirty="0">
                          <a:solidFill>
                            <a:schemeClr val="tx1"/>
                          </a:solidFill>
                          <a:effectLst/>
                          <a:latin typeface="Arial" panose="020B0604020202020204" pitchFamily="34" charset="0"/>
                          <a:cs typeface="Arial" panose="020B0604020202020204" pitchFamily="34" charset="0"/>
                        </a:rPr>
                        <a:t> estimate (95% CI)</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-0.47 </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(-2.55 to 1.60)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-1.28 </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(-3.79 to 1.23)</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0.54 </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(-2.00 to 3.07)</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extLst>
                  <a:ext uri="{0D108BD9-81ED-4DB2-BD59-A6C34878D82A}">
                    <a16:rowId xmlns:a16="http://schemas.microsoft.com/office/drawing/2014/main" val="10006"/>
                  </a:ext>
                </a:extLst>
              </a:tr>
              <a:tr h="132999">
                <a:tc gridSpan="2">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Robust Std. Err.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1.05</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ea typeface="+mn-ea"/>
                          <a:cs typeface="Arial" panose="020B0604020202020204" pitchFamily="34" charset="0"/>
                        </a:rPr>
                        <a:t>1.27</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1.28</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extLst>
                  <a:ext uri="{0D108BD9-81ED-4DB2-BD59-A6C34878D82A}">
                    <a16:rowId xmlns:a16="http://schemas.microsoft.com/office/drawing/2014/main" val="10007"/>
                  </a:ext>
                </a:extLst>
              </a:tr>
              <a:tr h="132999">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Arial" panose="020B0604020202020204" pitchFamily="34" charset="0"/>
                          <a:cs typeface="Arial" panose="020B0604020202020204" pitchFamily="34" charset="0"/>
                        </a:rPr>
                        <a:t>p – value</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0.65</a:t>
                      </a: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0.31</a:t>
                      </a: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0.68</a:t>
                      </a:r>
                    </a:p>
                  </a:txBody>
                  <a:tcPr marL="16690" marR="16690" marT="0" marB="0">
                    <a:noFill/>
                  </a:tcPr>
                </a:tc>
                <a:extLst>
                  <a:ext uri="{0D108BD9-81ED-4DB2-BD59-A6C34878D82A}">
                    <a16:rowId xmlns:a16="http://schemas.microsoft.com/office/drawing/2014/main" val="10010"/>
                  </a:ext>
                </a:extLst>
              </a:tr>
              <a:tr h="265998">
                <a:tc gridSpan="2">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Sample size</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ea typeface="+mn-ea"/>
                          <a:cs typeface="Arial" panose="020B0604020202020204" pitchFamily="34" charset="0"/>
                        </a:rPr>
                        <a:t>750,551</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ea typeface="+mn-ea"/>
                          <a:cs typeface="Arial" panose="020B0604020202020204" pitchFamily="34" charset="0"/>
                        </a:rPr>
                        <a:t>141,031</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49,115</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5799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68187"/>
          </a:xfrm>
        </p:spPr>
        <p:txBody>
          <a:bodyPr>
            <a:normAutofit/>
          </a:bodyPr>
          <a:lstStyle/>
          <a:p>
            <a:pPr algn="ctr"/>
            <a:r>
              <a:rPr lang="en-US" sz="2800" dirty="0">
                <a:latin typeface="Arial Black" panose="020B0A04020102020204" pitchFamily="34" charset="0"/>
              </a:rPr>
              <a:t>Limitations of the study</a:t>
            </a:r>
          </a:p>
        </p:txBody>
      </p:sp>
      <p:sp>
        <p:nvSpPr>
          <p:cNvPr id="3" name="Content Placeholder 2"/>
          <p:cNvSpPr>
            <a:spLocks noGrp="1"/>
          </p:cNvSpPr>
          <p:nvPr>
            <p:ph idx="1"/>
          </p:nvPr>
        </p:nvSpPr>
        <p:spPr>
          <a:xfrm>
            <a:off x="699247" y="968188"/>
            <a:ext cx="7557248" cy="5618817"/>
          </a:xfrm>
        </p:spPr>
        <p:txBody>
          <a:bodyPr>
            <a:normAutofit fontScale="92500" lnSpcReduction="20000"/>
          </a:bodyPr>
          <a:lstStyle/>
          <a:p>
            <a:r>
              <a:rPr lang="en-US" sz="2400" dirty="0">
                <a:latin typeface="Arial" panose="020B0604020202020204" pitchFamily="34" charset="0"/>
                <a:cs typeface="Arial" panose="020B0604020202020204" pitchFamily="34" charset="0"/>
              </a:rPr>
              <a:t>Unavailability of individual level insurance or income information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Relying on aggregate results for all persons living in low-SES tracts, rather than individual data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Race and ethnicity was not included into model. We judged that given the low percentage of minorities in our sample, and the overall lack of evidence for a significant effect of the ACA on our outcomes, subsample analysis would not be promising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Incomplete capture of medications.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Data on prescriptions written, not fills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Study visits to major academic health centers, not representative</a:t>
            </a:r>
          </a:p>
        </p:txBody>
      </p:sp>
    </p:spTree>
    <p:extLst>
      <p:ext uri="{BB962C8B-B14F-4D97-AF65-F5344CB8AC3E}">
        <p14:creationId xmlns:p14="http://schemas.microsoft.com/office/powerpoint/2010/main" val="291455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3926-4EB9-4BB3-9532-6539A6ECEA0B}"/>
              </a:ext>
            </a:extLst>
          </p:cNvPr>
          <p:cNvSpPr>
            <a:spLocks noGrp="1"/>
          </p:cNvSpPr>
          <p:nvPr>
            <p:ph type="title"/>
          </p:nvPr>
        </p:nvSpPr>
        <p:spPr>
          <a:xfrm>
            <a:off x="0" y="0"/>
            <a:ext cx="9144000" cy="1145754"/>
          </a:xfrm>
          <a:noFill/>
        </p:spPr>
        <p:txBody>
          <a:bodyPr>
            <a:normAutofit/>
          </a:bodyPr>
          <a:lstStyle/>
          <a:p>
            <a:pPr algn="ctr"/>
            <a:r>
              <a:rPr lang="en-US" sz="3600" dirty="0">
                <a:latin typeface="Arial Black" panose="020B0A04020102020204" pitchFamily="34" charset="0"/>
              </a:rPr>
              <a:t>Principal Findings</a:t>
            </a:r>
          </a:p>
        </p:txBody>
      </p:sp>
      <p:sp>
        <p:nvSpPr>
          <p:cNvPr id="3" name="Content Placeholder 2">
            <a:extLst>
              <a:ext uri="{FF2B5EF4-FFF2-40B4-BE49-F238E27FC236}">
                <a16:creationId xmlns:a16="http://schemas.microsoft.com/office/drawing/2014/main" id="{2F3DF601-79D6-4019-92EF-E14B2C96D17A}"/>
              </a:ext>
            </a:extLst>
          </p:cNvPr>
          <p:cNvSpPr>
            <a:spLocks noGrp="1"/>
          </p:cNvSpPr>
          <p:nvPr>
            <p:ph idx="1"/>
          </p:nvPr>
        </p:nvSpPr>
        <p:spPr>
          <a:xfrm>
            <a:off x="409097" y="1417432"/>
            <a:ext cx="8325805" cy="4796219"/>
          </a:xfrm>
        </p:spPr>
        <p:txBody>
          <a:bodyPr>
            <a:normAutofit/>
          </a:bodyPr>
          <a:lstStyle/>
          <a:p>
            <a:r>
              <a:rPr lang="en-US" sz="2400" dirty="0">
                <a:latin typeface="Arial" panose="020B0604020202020204" pitchFamily="34" charset="0"/>
                <a:cs typeface="Arial" panose="020B0604020202020204" pitchFamily="34" charset="0"/>
              </a:rPr>
              <a:t>Compared with non-ACA states we observed no significant difference in new patients, new diabetics or new diabetes medication prescriptions.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Further analyses underway</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Specific diabetes meds (e.g. newer classes)</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Overall guideline compliant care (such as foot/eye exams)</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Rates for major diabetes complications</a:t>
            </a:r>
          </a:p>
          <a:p>
            <a:pPr lvl="1"/>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Next-D3 – Medicaid effects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488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 slide, option B. Charcoal background, photo of Marquam Hill. " title="Title slide, option B (Marquam Hill 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02" y="0"/>
            <a:ext cx="9144000" cy="6858000"/>
          </a:xfrm>
          <a:prstGeom prst="rect">
            <a:avLst/>
          </a:prstGeom>
        </p:spPr>
      </p:pic>
      <p:sp>
        <p:nvSpPr>
          <p:cNvPr id="8" name="TextBox 7"/>
          <p:cNvSpPr txBox="1"/>
          <p:nvPr/>
        </p:nvSpPr>
        <p:spPr>
          <a:xfrm>
            <a:off x="725731" y="5894625"/>
            <a:ext cx="7594261" cy="577081"/>
          </a:xfrm>
          <a:prstGeom prst="rect">
            <a:avLst/>
          </a:prstGeom>
          <a:noFill/>
        </p:spPr>
        <p:txBody>
          <a:bodyPr wrap="square" rtlCol="0">
            <a:spAutoFit/>
          </a:bodyPr>
          <a:lstStyle/>
          <a:p>
            <a:endParaRPr lang="en-US" sz="1050" b="1" i="1" dirty="0">
              <a:solidFill>
                <a:schemeClr val="accent2">
                  <a:lumMod val="75000"/>
                </a:schemeClr>
              </a:solidFill>
            </a:endParaRPr>
          </a:p>
          <a:p>
            <a:r>
              <a:rPr lang="en-US" sz="1050" kern="0" spc="80" dirty="0">
                <a:solidFill>
                  <a:schemeClr val="bg1"/>
                </a:solidFill>
                <a:latin typeface="Lato Regular" panose="020F0502020204030203" pitchFamily="34" charset="0"/>
                <a:cs typeface="Lato Light"/>
              </a:rPr>
              <a:t>PI: N Huguet</a:t>
            </a:r>
          </a:p>
          <a:p>
            <a:r>
              <a:rPr lang="en-US" sz="1050" kern="0" spc="80" dirty="0">
                <a:solidFill>
                  <a:schemeClr val="bg1"/>
                </a:solidFill>
                <a:latin typeface="Lato Regular" panose="020F0502020204030203" pitchFamily="34" charset="0"/>
                <a:cs typeface="Lato Light"/>
              </a:rPr>
              <a:t>Co-Is: J DeVoe, H Angier, C Gallia, R Gold, J McConnell, M Marino, A </a:t>
            </a:r>
            <a:r>
              <a:rPr lang="en-US" sz="1050" kern="0" spc="80" dirty="0" err="1">
                <a:solidFill>
                  <a:schemeClr val="bg1"/>
                </a:solidFill>
                <a:latin typeface="Lato Regular" panose="020F0502020204030203" pitchFamily="34" charset="0"/>
                <a:cs typeface="Lato Light"/>
              </a:rPr>
              <a:t>Suchocki</a:t>
            </a:r>
            <a:r>
              <a:rPr lang="en-US" sz="1050" kern="0" spc="80" dirty="0">
                <a:solidFill>
                  <a:schemeClr val="bg1"/>
                </a:solidFill>
                <a:latin typeface="Lato Regular" panose="020F0502020204030203" pitchFamily="34" charset="0"/>
                <a:cs typeface="Lato Light"/>
              </a:rPr>
              <a:t>, S Lindner</a:t>
            </a:r>
          </a:p>
        </p:txBody>
      </p:sp>
      <p:sp>
        <p:nvSpPr>
          <p:cNvPr id="9" name="TextBox 8"/>
          <p:cNvSpPr txBox="1"/>
          <p:nvPr/>
        </p:nvSpPr>
        <p:spPr>
          <a:xfrm>
            <a:off x="622050" y="3862530"/>
            <a:ext cx="5484110" cy="769441"/>
          </a:xfrm>
          <a:prstGeom prst="rect">
            <a:avLst/>
          </a:prstGeom>
          <a:noFill/>
        </p:spPr>
        <p:txBody>
          <a:bodyPr wrap="square" rtlCol="0">
            <a:spAutoFit/>
          </a:bodyPr>
          <a:lstStyle/>
          <a:p>
            <a:r>
              <a:rPr lang="en-US" sz="4400" dirty="0">
                <a:solidFill>
                  <a:schemeClr val="accent2">
                    <a:lumMod val="20000"/>
                    <a:lumOff val="80000"/>
                  </a:schemeClr>
                </a:solidFill>
              </a:rPr>
              <a:t>PREVENT-D</a:t>
            </a:r>
            <a:endParaRPr lang="en-US" sz="4400" dirty="0">
              <a:solidFill>
                <a:schemeClr val="accent2">
                  <a:lumMod val="20000"/>
                  <a:lumOff val="80000"/>
                </a:schemeClr>
              </a:solidFill>
              <a:latin typeface="Lato Regular"/>
              <a:cs typeface="Lato Regular"/>
            </a:endParaRPr>
          </a:p>
        </p:txBody>
      </p:sp>
      <p:sp>
        <p:nvSpPr>
          <p:cNvPr id="10" name="TextBox 9"/>
          <p:cNvSpPr txBox="1"/>
          <p:nvPr/>
        </p:nvSpPr>
        <p:spPr>
          <a:xfrm>
            <a:off x="693169" y="4640130"/>
            <a:ext cx="7626823" cy="830997"/>
          </a:xfrm>
          <a:prstGeom prst="rect">
            <a:avLst/>
          </a:prstGeom>
          <a:noFill/>
        </p:spPr>
        <p:txBody>
          <a:bodyPr wrap="square" rtlCol="0">
            <a:spAutoFit/>
          </a:bodyPr>
          <a:lstStyle/>
          <a:p>
            <a:r>
              <a:rPr lang="en-US" sz="2400" u="sng" dirty="0">
                <a:solidFill>
                  <a:schemeClr val="accent1">
                    <a:lumMod val="20000"/>
                    <a:lumOff val="80000"/>
                  </a:schemeClr>
                </a:solidFill>
              </a:rPr>
              <a:t>P</a:t>
            </a:r>
            <a:r>
              <a:rPr lang="en-US" sz="2400" dirty="0">
                <a:solidFill>
                  <a:schemeClr val="accent1">
                    <a:lumMod val="20000"/>
                    <a:lumOff val="80000"/>
                  </a:schemeClr>
                </a:solidFill>
              </a:rPr>
              <a:t>ost ACA </a:t>
            </a:r>
            <a:r>
              <a:rPr lang="en-US" sz="2400" u="sng" dirty="0">
                <a:solidFill>
                  <a:schemeClr val="accent1">
                    <a:lumMod val="20000"/>
                    <a:lumOff val="80000"/>
                  </a:schemeClr>
                </a:solidFill>
              </a:rPr>
              <a:t>R</a:t>
            </a:r>
            <a:r>
              <a:rPr lang="en-US" sz="2400" dirty="0">
                <a:solidFill>
                  <a:schemeClr val="accent1">
                    <a:lumMod val="20000"/>
                    <a:lumOff val="80000"/>
                  </a:schemeClr>
                </a:solidFill>
              </a:rPr>
              <a:t>eform: </a:t>
            </a:r>
            <a:r>
              <a:rPr lang="en-US" sz="2400" u="sng" dirty="0">
                <a:solidFill>
                  <a:schemeClr val="accent1">
                    <a:lumMod val="20000"/>
                    <a:lumOff val="80000"/>
                  </a:schemeClr>
                </a:solidFill>
              </a:rPr>
              <a:t>Ev</a:t>
            </a:r>
            <a:r>
              <a:rPr lang="en-US" sz="2400" dirty="0">
                <a:solidFill>
                  <a:schemeClr val="accent1">
                    <a:lumMod val="20000"/>
                    <a:lumOff val="80000"/>
                  </a:schemeClr>
                </a:solidFill>
              </a:rPr>
              <a:t>aluation of community h</a:t>
            </a:r>
            <a:r>
              <a:rPr lang="en-US" sz="2400" u="sng" dirty="0">
                <a:solidFill>
                  <a:schemeClr val="accent1">
                    <a:lumMod val="20000"/>
                    <a:lumOff val="80000"/>
                  </a:schemeClr>
                </a:solidFill>
              </a:rPr>
              <a:t>e</a:t>
            </a:r>
            <a:r>
              <a:rPr lang="en-US" sz="2400" dirty="0">
                <a:solidFill>
                  <a:schemeClr val="accent1">
                    <a:lumMod val="20000"/>
                    <a:lumOff val="80000"/>
                  </a:schemeClr>
                </a:solidFill>
              </a:rPr>
              <a:t>alth ce</a:t>
            </a:r>
            <a:r>
              <a:rPr lang="en-US" sz="2400" u="sng" dirty="0">
                <a:solidFill>
                  <a:schemeClr val="accent1">
                    <a:lumMod val="20000"/>
                    <a:lumOff val="80000"/>
                  </a:schemeClr>
                </a:solidFill>
              </a:rPr>
              <a:t>nt</a:t>
            </a:r>
            <a:r>
              <a:rPr lang="en-US" sz="2400" dirty="0">
                <a:solidFill>
                  <a:schemeClr val="accent1">
                    <a:lumMod val="20000"/>
                    <a:lumOff val="80000"/>
                  </a:schemeClr>
                </a:solidFill>
              </a:rPr>
              <a:t>er care of </a:t>
            </a:r>
            <a:r>
              <a:rPr lang="en-US" sz="2400" u="sng" dirty="0">
                <a:solidFill>
                  <a:schemeClr val="accent1">
                    <a:lumMod val="20000"/>
                    <a:lumOff val="80000"/>
                  </a:schemeClr>
                </a:solidFill>
              </a:rPr>
              <a:t>d</a:t>
            </a:r>
            <a:r>
              <a:rPr lang="en-US" sz="2400" dirty="0">
                <a:solidFill>
                  <a:schemeClr val="accent1">
                    <a:lumMod val="20000"/>
                    <a:lumOff val="80000"/>
                  </a:schemeClr>
                </a:solidFill>
              </a:rPr>
              <a:t>iabetes</a:t>
            </a:r>
            <a:endParaRPr lang="en-US" sz="2100" dirty="0">
              <a:solidFill>
                <a:schemeClr val="accent1">
                  <a:lumMod val="20000"/>
                  <a:lumOff val="80000"/>
                </a:schemeClr>
              </a:solidFill>
              <a:latin typeface="Lato Regular"/>
              <a:cs typeface="Lato Regular"/>
            </a:endParaRPr>
          </a:p>
        </p:txBody>
      </p:sp>
      <p:cxnSp>
        <p:nvCxnSpPr>
          <p:cNvPr id="11" name="Straight Connector 10" title="Straight line."/>
          <p:cNvCxnSpPr/>
          <p:nvPr/>
        </p:nvCxnSpPr>
        <p:spPr>
          <a:xfrm>
            <a:off x="725731" y="5762880"/>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OHSU master brand logo." title="OHSU master brand log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3170" y="2416074"/>
            <a:ext cx="603495" cy="1034025"/>
          </a:xfrm>
          <a:prstGeom prst="rect">
            <a:avLst/>
          </a:prstGeom>
        </p:spPr>
      </p:pic>
    </p:spTree>
    <p:extLst>
      <p:ext uri="{BB962C8B-B14F-4D97-AF65-F5344CB8AC3E}">
        <p14:creationId xmlns:p14="http://schemas.microsoft.com/office/powerpoint/2010/main" val="397311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6566" y="0"/>
            <a:ext cx="8442253" cy="1219200"/>
          </a:xfrm>
          <a:solidFill>
            <a:schemeClr val="bg1"/>
          </a:solidFill>
        </p:spPr>
        <p:txBody>
          <a:bodyPr>
            <a:normAutofit/>
          </a:bodyPr>
          <a:lstStyle/>
          <a:p>
            <a:pPr algn="ctr"/>
            <a:r>
              <a:rPr lang="en-US" sz="2800" dirty="0">
                <a:latin typeface="Arial Black" panose="020B0A04020102020204" pitchFamily="34" charset="0"/>
                <a:cs typeface="Times New Roman" panose="02020603050405020304" pitchFamily="18" charset="0"/>
              </a:rPr>
              <a:t>(Revised) Core objective</a:t>
            </a:r>
          </a:p>
        </p:txBody>
      </p:sp>
      <p:sp>
        <p:nvSpPr>
          <p:cNvPr id="3" name="Content Placeholder 2"/>
          <p:cNvSpPr>
            <a:spLocks noGrp="1"/>
          </p:cNvSpPr>
          <p:nvPr>
            <p:ph idx="1"/>
          </p:nvPr>
        </p:nvSpPr>
        <p:spPr>
          <a:xfrm>
            <a:off x="307670" y="1501774"/>
            <a:ext cx="8442254" cy="4665110"/>
          </a:xfrm>
        </p:spPr>
        <p:txBody>
          <a:bodyPr>
            <a:normAutofit lnSpcReduction="10000"/>
          </a:bodyPr>
          <a:lstStyle/>
          <a:p>
            <a:r>
              <a:rPr lang="en-US" sz="2600" dirty="0">
                <a:latin typeface="Arial" panose="020B0604020202020204" pitchFamily="34" charset="0"/>
                <a:cs typeface="Arial" panose="020B0604020202020204" pitchFamily="34" charset="0"/>
              </a:rPr>
              <a:t>Assess how</a:t>
            </a:r>
            <a:r>
              <a:rPr lang="en-US" sz="2600" b="1" i="1" dirty="0">
                <a:latin typeface="Arial" panose="020B0604020202020204" pitchFamily="34" charset="0"/>
                <a:cs typeface="Arial" panose="020B0604020202020204" pitchFamily="34" charset="0"/>
              </a:rPr>
              <a:t> ACA health insurance expansion</a:t>
            </a:r>
            <a:r>
              <a:rPr lang="en-US" sz="2600" b="1" i="1" dirty="0">
                <a:solidFill>
                  <a:srgbClr val="FF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affects near-term and medium-term diabetes </a:t>
            </a:r>
            <a:r>
              <a:rPr lang="en-US" sz="2600" i="1" dirty="0">
                <a:latin typeface="Arial" panose="020B0604020202020204" pitchFamily="34" charset="0"/>
                <a:cs typeface="Arial" panose="020B0604020202020204" pitchFamily="34" charset="0"/>
              </a:rPr>
              <a:t>diagnosis, treatment compliance, and health outcomes</a:t>
            </a:r>
            <a:r>
              <a:rPr lang="en-US" dirty="0">
                <a:latin typeface="Arial" panose="020B0604020202020204" pitchFamily="34" charset="0"/>
                <a:cs typeface="Arial" panose="020B0604020202020204" pitchFamily="34" charset="0"/>
              </a:rPr>
              <a:t>.</a:t>
            </a:r>
          </a:p>
          <a:p>
            <a:pPr lvl="1">
              <a:buFont typeface="Wingdings" panose="05000000000000000000" pitchFamily="2" charset="2"/>
              <a:buChar char="Ø"/>
            </a:pPr>
            <a:r>
              <a:rPr lang="en-US" sz="2600" dirty="0">
                <a:latin typeface="Arial" panose="020B0604020202020204" pitchFamily="34" charset="0"/>
                <a:cs typeface="Arial" panose="020B0604020202020204" pitchFamily="34" charset="0"/>
              </a:rPr>
              <a:t>Original plan: </a:t>
            </a:r>
            <a:r>
              <a:rPr lang="en-US" sz="1900" dirty="0">
                <a:latin typeface="Arial" panose="020B0604020202020204" pitchFamily="34" charset="0"/>
                <a:cs typeface="Arial" panose="020B0604020202020204" pitchFamily="34" charset="0"/>
              </a:rPr>
              <a:t>assess effect of </a:t>
            </a:r>
            <a:r>
              <a:rPr lang="en-US" sz="1900" b="1" dirty="0">
                <a:solidFill>
                  <a:srgbClr val="FF0000"/>
                </a:solidFill>
                <a:latin typeface="Arial" panose="020B0604020202020204" pitchFamily="34" charset="0"/>
                <a:cs typeface="Arial" panose="020B0604020202020204" pitchFamily="34" charset="0"/>
              </a:rPr>
              <a:t>Medicaid</a:t>
            </a:r>
            <a:r>
              <a:rPr lang="en-US" sz="1900" dirty="0">
                <a:latin typeface="Arial" panose="020B0604020202020204" pitchFamily="34" charset="0"/>
                <a:cs typeface="Arial" panose="020B0604020202020204" pitchFamily="34" charset="0"/>
              </a:rPr>
              <a:t> expansion</a:t>
            </a:r>
          </a:p>
          <a:p>
            <a:pPr lvl="2"/>
            <a:r>
              <a:rPr lang="en-US" sz="1900" dirty="0">
                <a:latin typeface="Arial" panose="020B0604020202020204" pitchFamily="34" charset="0"/>
                <a:cs typeface="Arial" panose="020B0604020202020204" pitchFamily="34" charset="0"/>
              </a:rPr>
              <a:t>Limitations to EHR data (e.g. cannot determine who has Medicaid)</a:t>
            </a:r>
          </a:p>
          <a:p>
            <a:pPr lvl="2"/>
            <a:endParaRPr lang="en-US"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Will try to assess effect of </a:t>
            </a:r>
            <a:r>
              <a:rPr lang="en-US" sz="2600" b="1" dirty="0">
                <a:solidFill>
                  <a:srgbClr val="FF0000"/>
                </a:solidFill>
                <a:latin typeface="Arial" panose="020B0604020202020204" pitchFamily="34" charset="0"/>
                <a:cs typeface="Arial" panose="020B0604020202020204" pitchFamily="34" charset="0"/>
              </a:rPr>
              <a:t>Medicaid</a:t>
            </a:r>
            <a:r>
              <a:rPr lang="en-US" sz="2600" dirty="0">
                <a:latin typeface="Arial" panose="020B0604020202020204" pitchFamily="34" charset="0"/>
                <a:cs typeface="Arial" panose="020B0604020202020204" pitchFamily="34" charset="0"/>
              </a:rPr>
              <a:t> expansion in Next-D3 by linking Medicaid enrollment data (IL, IN, WI) to EHR data</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Because EHR </a:t>
            </a:r>
            <a:r>
              <a:rPr lang="en-US" sz="1900" dirty="0">
                <a:latin typeface="Arial" panose="020B0604020202020204" pitchFamily="34" charset="0"/>
                <a:cs typeface="Arial" panose="020B0604020202020204" pitchFamily="34" charset="0"/>
              </a:rPr>
              <a:t>data doesn’t let us accurately measure who gains Medicaid insurance</a:t>
            </a:r>
          </a:p>
          <a:p>
            <a:pPr lvl="1"/>
            <a:endParaRPr lang="en-US" dirty="0">
              <a:solidFill>
                <a:srgbClr val="FF0000"/>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95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Specific Aims</a:t>
            </a:r>
          </a:p>
        </p:txBody>
      </p:sp>
      <p:sp>
        <p:nvSpPr>
          <p:cNvPr id="3" name="Content Placeholder 2"/>
          <p:cNvSpPr>
            <a:spLocks noGrp="1"/>
          </p:cNvSpPr>
          <p:nvPr>
            <p:ph idx="1"/>
          </p:nvPr>
        </p:nvSpPr>
        <p:spPr>
          <a:xfrm>
            <a:off x="358219" y="1018005"/>
            <a:ext cx="8328581" cy="4525963"/>
          </a:xfrm>
        </p:spPr>
        <p:txBody>
          <a:bodyPr>
            <a:noAutofit/>
          </a:bodyPr>
          <a:lstStyle/>
          <a:p>
            <a:pPr marL="0" indent="0">
              <a:buNone/>
            </a:pPr>
            <a:r>
              <a:rPr lang="en-US" sz="2400" dirty="0"/>
              <a:t>Compare pre-post Affordable Care Act (ACA) Medicaid expansion among patients with diabetes or pre-diabetes:</a:t>
            </a:r>
          </a:p>
          <a:p>
            <a:pPr marL="0" indent="0">
              <a:buNone/>
            </a:pPr>
            <a:r>
              <a:rPr lang="en-US" sz="2400" dirty="0"/>
              <a:t>We aim to assess compare changes by expansion/non-expansion state or insurance status (gained insurance, uninsured, continuously insured) on:</a:t>
            </a:r>
          </a:p>
          <a:p>
            <a:pPr lvl="1">
              <a:spcBef>
                <a:spcPts val="1080"/>
              </a:spcBef>
            </a:pPr>
            <a:r>
              <a:rPr lang="en-US" sz="2400" b="1" dirty="0"/>
              <a:t>Access to care </a:t>
            </a:r>
          </a:p>
          <a:p>
            <a:pPr lvl="1">
              <a:spcBef>
                <a:spcPts val="1080"/>
              </a:spcBef>
            </a:pPr>
            <a:r>
              <a:rPr lang="en-US" sz="2400" b="1" dirty="0"/>
              <a:t>Health care utilization</a:t>
            </a:r>
          </a:p>
          <a:p>
            <a:pPr lvl="1">
              <a:spcBef>
                <a:spcPts val="1080"/>
              </a:spcBef>
            </a:pPr>
            <a:r>
              <a:rPr lang="en-US" sz="2400" b="1" dirty="0"/>
              <a:t>Preventive services receipt</a:t>
            </a:r>
          </a:p>
          <a:p>
            <a:pPr lvl="1">
              <a:spcBef>
                <a:spcPts val="1080"/>
              </a:spcBef>
            </a:pPr>
            <a:r>
              <a:rPr lang="en-US" sz="2400" b="1" dirty="0"/>
              <a:t>DM biomarkers </a:t>
            </a:r>
          </a:p>
          <a:p>
            <a:pPr lvl="1">
              <a:spcBef>
                <a:spcPts val="1080"/>
              </a:spcBef>
            </a:pPr>
            <a:r>
              <a:rPr lang="en-US" sz="2400" b="1" dirty="0"/>
              <a:t>Medicaid expenditures</a:t>
            </a:r>
            <a:endParaRPr lang="en-US" sz="2400" dirty="0"/>
          </a:p>
        </p:txBody>
      </p:sp>
    </p:spTree>
    <p:extLst>
      <p:ext uri="{BB962C8B-B14F-4D97-AF65-F5344CB8AC3E}">
        <p14:creationId xmlns:p14="http://schemas.microsoft.com/office/powerpoint/2010/main" val="107744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Datasets</a:t>
            </a:r>
          </a:p>
        </p:txBody>
      </p:sp>
      <p:sp>
        <p:nvSpPr>
          <p:cNvPr id="3" name="Content Placeholder 2"/>
          <p:cNvSpPr>
            <a:spLocks noGrp="1"/>
          </p:cNvSpPr>
          <p:nvPr>
            <p:ph idx="1"/>
          </p:nvPr>
        </p:nvSpPr>
        <p:spPr>
          <a:xfrm>
            <a:off x="-119522" y="1150500"/>
            <a:ext cx="9263522" cy="4874818"/>
          </a:xfrm>
        </p:spPr>
        <p:txBody>
          <a:bodyPr>
            <a:noAutofit/>
          </a:bodyPr>
          <a:lstStyle/>
          <a:p>
            <a:pPr marL="0" indent="285750">
              <a:buNone/>
            </a:pPr>
            <a:r>
              <a:rPr lang="en-US" sz="2800" dirty="0"/>
              <a:t>ADVANCE (covering national CHC network)</a:t>
            </a:r>
          </a:p>
          <a:p>
            <a:pPr marL="457200" lvl="1" indent="-174625">
              <a:spcBef>
                <a:spcPts val="600"/>
              </a:spcBef>
              <a:spcAft>
                <a:spcPts val="600"/>
              </a:spcAft>
              <a:buFont typeface="Arial" panose="020B0604020202020204" pitchFamily="34" charset="0"/>
              <a:buChar char="•"/>
            </a:pPr>
            <a:r>
              <a:rPr lang="en-US" sz="2200" u="sng" dirty="0"/>
              <a:t>A</a:t>
            </a:r>
            <a:r>
              <a:rPr lang="en-US" sz="2200" dirty="0"/>
              <a:t>ccelerating </a:t>
            </a:r>
            <a:r>
              <a:rPr lang="en-US" sz="2200" u="sng" dirty="0"/>
              <a:t>D</a:t>
            </a:r>
            <a:r>
              <a:rPr lang="en-US" sz="2200" dirty="0"/>
              <a:t>ata </a:t>
            </a:r>
            <a:r>
              <a:rPr lang="en-US" sz="2200" u="sng" dirty="0"/>
              <a:t>V</a:t>
            </a:r>
            <a:r>
              <a:rPr lang="en-US" sz="2200" dirty="0"/>
              <a:t>alue </a:t>
            </a:r>
            <a:r>
              <a:rPr lang="en-US" sz="2200" u="sng" dirty="0"/>
              <a:t>A</a:t>
            </a:r>
            <a:r>
              <a:rPr lang="en-US" sz="2200" dirty="0"/>
              <a:t>cross a </a:t>
            </a:r>
            <a:r>
              <a:rPr lang="en-US" sz="2200" u="sng" dirty="0"/>
              <a:t>N</a:t>
            </a:r>
            <a:r>
              <a:rPr lang="en-US" sz="2200" dirty="0"/>
              <a:t>ational </a:t>
            </a:r>
            <a:r>
              <a:rPr lang="en-US" sz="2200" u="sng" dirty="0"/>
              <a:t>C</a:t>
            </a:r>
            <a:r>
              <a:rPr lang="en-US" sz="2200" dirty="0"/>
              <a:t>ommunity Health Center N</a:t>
            </a:r>
            <a:r>
              <a:rPr lang="en-US" sz="2200" u="sng" dirty="0"/>
              <a:t>e</a:t>
            </a:r>
            <a:r>
              <a:rPr lang="en-US" sz="2200" dirty="0"/>
              <a:t>twork</a:t>
            </a:r>
          </a:p>
          <a:p>
            <a:pPr marL="457200" lvl="1" indent="-174625">
              <a:spcBef>
                <a:spcPts val="600"/>
              </a:spcBef>
              <a:spcAft>
                <a:spcPts val="600"/>
              </a:spcAft>
              <a:buFont typeface="Arial" panose="020B0604020202020204" pitchFamily="34" charset="0"/>
              <a:buChar char="•"/>
            </a:pPr>
            <a:r>
              <a:rPr lang="en-US" sz="2200" dirty="0"/>
              <a:t>A </a:t>
            </a:r>
            <a:r>
              <a:rPr lang="en-US" sz="2200" dirty="0" err="1"/>
              <a:t>PCORnet</a:t>
            </a:r>
            <a:r>
              <a:rPr lang="en-US" sz="2200" dirty="0"/>
              <a:t> Clinical Data Research Network (CDRN) of CHCs in 23 states</a:t>
            </a:r>
          </a:p>
          <a:p>
            <a:pPr marL="457200" lvl="1" indent="-174625">
              <a:spcBef>
                <a:spcPts val="600"/>
              </a:spcBef>
              <a:spcAft>
                <a:spcPts val="600"/>
              </a:spcAft>
              <a:buFont typeface="Arial" panose="020B0604020202020204" pitchFamily="34" charset="0"/>
              <a:buChar char="•"/>
            </a:pPr>
            <a:r>
              <a:rPr lang="en-US" sz="2200" dirty="0"/>
              <a:t>Aggregate patient-level data from 1,194 community health centers (CHCs) in 12 Medicaid expansion states and 1,001 CHCs in 11 non-expansion states</a:t>
            </a:r>
          </a:p>
          <a:p>
            <a:pPr marL="569913" lvl="1">
              <a:buFont typeface="Courier New" panose="02070309020205020404" pitchFamily="49" charset="0"/>
              <a:buChar char="o"/>
            </a:pPr>
            <a:endParaRPr lang="en-US" sz="2200" dirty="0"/>
          </a:p>
          <a:p>
            <a:pPr marL="225425" indent="0">
              <a:buNone/>
            </a:pPr>
            <a:r>
              <a:rPr lang="en-US" sz="2800" dirty="0"/>
              <a:t>Oregon Medicaid                                                      administrative claims</a:t>
            </a:r>
          </a:p>
        </p:txBody>
      </p:sp>
      <p:pic>
        <p:nvPicPr>
          <p:cNvPr id="5" name="Picture 4">
            <a:extLst>
              <a:ext uri="{FF2B5EF4-FFF2-40B4-BE49-F238E27FC236}">
                <a16:creationId xmlns:a16="http://schemas.microsoft.com/office/drawing/2014/main" id="{49948EEF-11D9-4DB5-BF66-F0E50D17D663}"/>
              </a:ext>
            </a:extLst>
          </p:cNvPr>
          <p:cNvPicPr>
            <a:picLocks noChangeAspect="1"/>
          </p:cNvPicPr>
          <p:nvPr/>
        </p:nvPicPr>
        <p:blipFill>
          <a:blip r:embed="rId3"/>
          <a:stretch>
            <a:fillRect/>
          </a:stretch>
        </p:blipFill>
        <p:spPr>
          <a:xfrm>
            <a:off x="3488536" y="3881886"/>
            <a:ext cx="4324834" cy="2559493"/>
          </a:xfrm>
          <a:prstGeom prst="rect">
            <a:avLst/>
          </a:prstGeom>
        </p:spPr>
      </p:pic>
    </p:spTree>
    <p:extLst>
      <p:ext uri="{BB962C8B-B14F-4D97-AF65-F5344CB8AC3E}">
        <p14:creationId xmlns:p14="http://schemas.microsoft.com/office/powerpoint/2010/main" val="154378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146A655A-447F-E54A-A925-62EB51DBA17B}"/>
              </a:ext>
            </a:extLst>
          </p:cNvPr>
          <p:cNvGraphicFramePr>
            <a:graphicFrameLocks/>
          </p:cNvGraphicFramePr>
          <p:nvPr/>
        </p:nvGraphicFramePr>
        <p:xfrm>
          <a:off x="4099068" y="1478866"/>
          <a:ext cx="4572000" cy="23872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716"/>
            <a:ext cx="9143999" cy="1172310"/>
          </a:xfrm>
        </p:spPr>
        <p:txBody>
          <a:bodyPr>
            <a:normAutofit/>
          </a:bodyPr>
          <a:lstStyle/>
          <a:p>
            <a:r>
              <a:rPr lang="en-US" dirty="0"/>
              <a:t>Payer mix and percent of patient with diabetes</a:t>
            </a:r>
          </a:p>
        </p:txBody>
      </p:sp>
      <p:sp>
        <p:nvSpPr>
          <p:cNvPr id="5" name="TextBox 4"/>
          <p:cNvSpPr txBox="1"/>
          <p:nvPr/>
        </p:nvSpPr>
        <p:spPr>
          <a:xfrm>
            <a:off x="4175990" y="3923687"/>
            <a:ext cx="4541741" cy="1954381"/>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p:spPr>
        <p:txBody>
          <a:bodyPr wrap="square" rtlCol="0">
            <a:spAutoFit/>
          </a:bodyPr>
          <a:lstStyle/>
          <a:p>
            <a:pPr marL="171450" indent="-171450">
              <a:buFont typeface="Arial" panose="020B0604020202020204" pitchFamily="34" charset="0"/>
              <a:buChar char="•"/>
            </a:pPr>
            <a:r>
              <a:rPr lang="en-US" sz="1350" dirty="0"/>
              <a:t>High rate of patients with DM uninsured pre-ACA</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350" dirty="0"/>
              <a:t>DM prevalence among previously uninsured increased by 20%</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350" dirty="0"/>
              <a:t>Large decrease in uninsured visits </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350" dirty="0"/>
              <a:t>Medicaid visits increased in expansion states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350" dirty="0"/>
              <a:t>Private insurance increased in non-expansion states</a:t>
            </a:r>
          </a:p>
        </p:txBody>
      </p:sp>
      <p:sp>
        <p:nvSpPr>
          <p:cNvPr id="6" name="TextBox 5"/>
          <p:cNvSpPr txBox="1"/>
          <p:nvPr/>
        </p:nvSpPr>
        <p:spPr>
          <a:xfrm>
            <a:off x="949943" y="5924866"/>
            <a:ext cx="7428322" cy="769441"/>
          </a:xfrm>
          <a:prstGeom prst="rect">
            <a:avLst/>
          </a:prstGeom>
          <a:noFill/>
        </p:spPr>
        <p:txBody>
          <a:bodyPr wrap="square" rtlCol="0">
            <a:spAutoFit/>
          </a:bodyPr>
          <a:lstStyle/>
          <a:p>
            <a:r>
              <a:rPr lang="en-US" sz="1100" dirty="0"/>
              <a:t>Source: Huguet N, et al. The impact of the Affordable Care Act Medicaid expansion on visit rates for diabetes in safety net health centers. </a:t>
            </a:r>
            <a:r>
              <a:rPr lang="en-US" sz="1100" i="1" dirty="0"/>
              <a:t>JABFM</a:t>
            </a:r>
            <a:r>
              <a:rPr lang="en-US" sz="1100" dirty="0"/>
              <a:t>. 2018;31:905-916; Huguet N, et al. Prevalence of Pre-existing Conditions Among Community Health Center Patients Before and After the Affordable Care Act. </a:t>
            </a:r>
            <a:r>
              <a:rPr lang="en-US" sz="1100" i="1" dirty="0"/>
              <a:t>JABFM</a:t>
            </a:r>
            <a:r>
              <a:rPr lang="en-US" sz="1100" dirty="0"/>
              <a:t>. 2019; 32:883-889.</a:t>
            </a:r>
          </a:p>
          <a:p>
            <a:endParaRPr lang="en-US" sz="1100" dirty="0"/>
          </a:p>
        </p:txBody>
      </p:sp>
      <p:graphicFrame>
        <p:nvGraphicFramePr>
          <p:cNvPr id="8" name="Chart 7">
            <a:extLst>
              <a:ext uri="{FF2B5EF4-FFF2-40B4-BE49-F238E27FC236}">
                <a16:creationId xmlns:a16="http://schemas.microsoft.com/office/drawing/2014/main" id="{0597B704-FEEF-4D44-AE04-3123524A7AC9}"/>
              </a:ext>
            </a:extLst>
          </p:cNvPr>
          <p:cNvGraphicFramePr>
            <a:graphicFrameLocks/>
          </p:cNvGraphicFramePr>
          <p:nvPr/>
        </p:nvGraphicFramePr>
        <p:xfrm>
          <a:off x="145046" y="1080778"/>
          <a:ext cx="3810182" cy="460219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DB56880-0D06-614C-A820-48BF87D29381}"/>
              </a:ext>
            </a:extLst>
          </p:cNvPr>
          <p:cNvSpPr txBox="1"/>
          <p:nvPr/>
        </p:nvSpPr>
        <p:spPr>
          <a:xfrm>
            <a:off x="2636679" y="5362320"/>
            <a:ext cx="877163" cy="261610"/>
          </a:xfrm>
          <a:prstGeom prst="rect">
            <a:avLst/>
          </a:prstGeom>
          <a:noFill/>
        </p:spPr>
        <p:txBody>
          <a:bodyPr wrap="none" rtlCol="0">
            <a:spAutoFit/>
          </a:bodyPr>
          <a:lstStyle/>
          <a:p>
            <a:r>
              <a:rPr lang="en-US" sz="1100" b="1" dirty="0"/>
              <a:t>EXPANSION</a:t>
            </a:r>
          </a:p>
        </p:txBody>
      </p:sp>
      <p:sp>
        <p:nvSpPr>
          <p:cNvPr id="10" name="TextBox 9">
            <a:extLst>
              <a:ext uri="{FF2B5EF4-FFF2-40B4-BE49-F238E27FC236}">
                <a16:creationId xmlns:a16="http://schemas.microsoft.com/office/drawing/2014/main" id="{C617E254-D1FA-214C-8313-8CD15750FF49}"/>
              </a:ext>
            </a:extLst>
          </p:cNvPr>
          <p:cNvSpPr txBox="1"/>
          <p:nvPr/>
        </p:nvSpPr>
        <p:spPr>
          <a:xfrm>
            <a:off x="349590" y="5337528"/>
            <a:ext cx="1202573" cy="261610"/>
          </a:xfrm>
          <a:prstGeom prst="rect">
            <a:avLst/>
          </a:prstGeom>
          <a:noFill/>
        </p:spPr>
        <p:txBody>
          <a:bodyPr wrap="none" rtlCol="0">
            <a:spAutoFit/>
          </a:bodyPr>
          <a:lstStyle/>
          <a:p>
            <a:r>
              <a:rPr lang="en-US" sz="1100" b="1" dirty="0"/>
              <a:t>NON-EXPANSION</a:t>
            </a:r>
          </a:p>
        </p:txBody>
      </p:sp>
      <p:sp>
        <p:nvSpPr>
          <p:cNvPr id="12" name="TextBox 11">
            <a:extLst>
              <a:ext uri="{FF2B5EF4-FFF2-40B4-BE49-F238E27FC236}">
                <a16:creationId xmlns:a16="http://schemas.microsoft.com/office/drawing/2014/main" id="{A7916783-E7FD-6C40-9976-B8E198467223}"/>
              </a:ext>
            </a:extLst>
          </p:cNvPr>
          <p:cNvSpPr txBox="1"/>
          <p:nvPr/>
        </p:nvSpPr>
        <p:spPr>
          <a:xfrm>
            <a:off x="7776979" y="1816667"/>
            <a:ext cx="1202573" cy="261610"/>
          </a:xfrm>
          <a:prstGeom prst="rect">
            <a:avLst/>
          </a:prstGeom>
          <a:noFill/>
        </p:spPr>
        <p:txBody>
          <a:bodyPr wrap="none" rtlCol="0">
            <a:spAutoFit/>
          </a:bodyPr>
          <a:lstStyle/>
          <a:p>
            <a:r>
              <a:rPr lang="en-US" sz="1100" b="1" dirty="0"/>
              <a:t>NON-EXPANSION</a:t>
            </a:r>
          </a:p>
        </p:txBody>
      </p:sp>
      <p:sp>
        <p:nvSpPr>
          <p:cNvPr id="13" name="TextBox 12">
            <a:extLst>
              <a:ext uri="{FF2B5EF4-FFF2-40B4-BE49-F238E27FC236}">
                <a16:creationId xmlns:a16="http://schemas.microsoft.com/office/drawing/2014/main" id="{55C8B721-4F91-824B-8316-07FC9CB6131D}"/>
              </a:ext>
            </a:extLst>
          </p:cNvPr>
          <p:cNvSpPr txBox="1"/>
          <p:nvPr/>
        </p:nvSpPr>
        <p:spPr>
          <a:xfrm>
            <a:off x="8102389" y="2704890"/>
            <a:ext cx="877163" cy="261610"/>
          </a:xfrm>
          <a:prstGeom prst="rect">
            <a:avLst/>
          </a:prstGeom>
          <a:noFill/>
        </p:spPr>
        <p:txBody>
          <a:bodyPr wrap="none" rtlCol="0">
            <a:spAutoFit/>
          </a:bodyPr>
          <a:lstStyle/>
          <a:p>
            <a:r>
              <a:rPr lang="en-US" sz="1100" b="1" dirty="0"/>
              <a:t>EXPANSION</a:t>
            </a:r>
          </a:p>
        </p:txBody>
      </p:sp>
      <p:sp>
        <p:nvSpPr>
          <p:cNvPr id="15" name="TextBox 14">
            <a:extLst>
              <a:ext uri="{FF2B5EF4-FFF2-40B4-BE49-F238E27FC236}">
                <a16:creationId xmlns:a16="http://schemas.microsoft.com/office/drawing/2014/main" id="{46FCEF09-12D1-C54F-9D0D-17BBF61F97D4}"/>
              </a:ext>
            </a:extLst>
          </p:cNvPr>
          <p:cNvSpPr txBox="1"/>
          <p:nvPr/>
        </p:nvSpPr>
        <p:spPr>
          <a:xfrm>
            <a:off x="4115750" y="1176869"/>
            <a:ext cx="4601981" cy="313932"/>
          </a:xfrm>
          <a:prstGeom prst="rect">
            <a:avLst/>
          </a:prstGeom>
          <a:noFill/>
        </p:spPr>
        <p:txBody>
          <a:bodyPr wrap="square" rtlCol="0">
            <a:spAutoFit/>
          </a:bodyPr>
          <a:lstStyle/>
          <a:p>
            <a:r>
              <a:rPr lang="en-US" sz="1440" b="1" dirty="0"/>
              <a:t>Fig 2. Percent of patients with DM (uninsured pre-ACA)</a:t>
            </a:r>
          </a:p>
        </p:txBody>
      </p:sp>
    </p:spTree>
    <p:extLst>
      <p:ext uri="{BB962C8B-B14F-4D97-AF65-F5344CB8AC3E}">
        <p14:creationId xmlns:p14="http://schemas.microsoft.com/office/powerpoint/2010/main" val="2115475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D5AD-9607-8D42-ADA4-9AFE4CB8F85C}"/>
              </a:ext>
            </a:extLst>
          </p:cNvPr>
          <p:cNvSpPr>
            <a:spLocks noGrp="1"/>
          </p:cNvSpPr>
          <p:nvPr>
            <p:ph type="title"/>
          </p:nvPr>
        </p:nvSpPr>
        <p:spPr>
          <a:xfrm>
            <a:off x="62114" y="132404"/>
            <a:ext cx="9144000" cy="741579"/>
          </a:xfrm>
        </p:spPr>
        <p:txBody>
          <a:bodyPr>
            <a:normAutofit/>
          </a:bodyPr>
          <a:lstStyle/>
          <a:p>
            <a:r>
              <a:rPr lang="en-US" dirty="0"/>
              <a:t>Payer mix by race and ethnicity</a:t>
            </a:r>
            <a:endParaRPr lang="en-US" dirty="0">
              <a:solidFill>
                <a:srgbClr val="FF0000"/>
              </a:solidFill>
            </a:endParaRPr>
          </a:p>
        </p:txBody>
      </p:sp>
      <p:sp>
        <p:nvSpPr>
          <p:cNvPr id="9" name="TextBox 8">
            <a:extLst>
              <a:ext uri="{FF2B5EF4-FFF2-40B4-BE49-F238E27FC236}">
                <a16:creationId xmlns:a16="http://schemas.microsoft.com/office/drawing/2014/main" id="{FCC71C31-3673-FE44-967C-D6FF15EF5D45}"/>
              </a:ext>
            </a:extLst>
          </p:cNvPr>
          <p:cNvSpPr txBox="1"/>
          <p:nvPr/>
        </p:nvSpPr>
        <p:spPr>
          <a:xfrm>
            <a:off x="980179" y="6179353"/>
            <a:ext cx="7172241" cy="430887"/>
          </a:xfrm>
          <a:prstGeom prst="rect">
            <a:avLst/>
          </a:prstGeom>
          <a:noFill/>
        </p:spPr>
        <p:txBody>
          <a:bodyPr wrap="square" rtlCol="0">
            <a:spAutoFit/>
          </a:bodyPr>
          <a:lstStyle/>
          <a:p>
            <a:r>
              <a:rPr lang="en-US" sz="1100" dirty="0"/>
              <a:t>Source: Angier  et al. Racial/Ethnic Disparities in Health Insurance and Differences in Visit Type for a Population of Patients with Diabetes after Medicaid Expansion. </a:t>
            </a:r>
            <a:r>
              <a:rPr lang="en-US" sz="1100" i="1" dirty="0"/>
              <a:t>Journal of health care for the poor and underserved, </a:t>
            </a:r>
            <a:r>
              <a:rPr lang="en-US" sz="1100" dirty="0"/>
              <a:t>2019; 30:116-130.</a:t>
            </a:r>
          </a:p>
        </p:txBody>
      </p:sp>
      <p:sp>
        <p:nvSpPr>
          <p:cNvPr id="6" name="TextBox 5">
            <a:extLst>
              <a:ext uri="{FF2B5EF4-FFF2-40B4-BE49-F238E27FC236}">
                <a16:creationId xmlns:a16="http://schemas.microsoft.com/office/drawing/2014/main" id="{38C5DF74-D23D-3D48-8834-5EFDFFAA700F}"/>
              </a:ext>
            </a:extLst>
          </p:cNvPr>
          <p:cNvSpPr txBox="1"/>
          <p:nvPr/>
        </p:nvSpPr>
        <p:spPr>
          <a:xfrm>
            <a:off x="141014" y="3583640"/>
            <a:ext cx="3671702" cy="246221"/>
          </a:xfrm>
          <a:prstGeom prst="rect">
            <a:avLst/>
          </a:prstGeom>
          <a:noFill/>
        </p:spPr>
        <p:txBody>
          <a:bodyPr wrap="square" rtlCol="0">
            <a:spAutoFit/>
          </a:bodyPr>
          <a:lstStyle/>
          <a:p>
            <a:r>
              <a:rPr lang="en-US" sz="1000" dirty="0"/>
              <a:t> * Statistically significant &lt;p.05 difference from pre- to post-ACA</a:t>
            </a:r>
          </a:p>
        </p:txBody>
      </p:sp>
      <p:graphicFrame>
        <p:nvGraphicFramePr>
          <p:cNvPr id="11" name="Content Placeholder 10">
            <a:extLst>
              <a:ext uri="{FF2B5EF4-FFF2-40B4-BE49-F238E27FC236}">
                <a16:creationId xmlns:a16="http://schemas.microsoft.com/office/drawing/2014/main" id="{8BD5A88A-207F-D541-8311-E602C0F32469}"/>
              </a:ext>
            </a:extLst>
          </p:cNvPr>
          <p:cNvGraphicFramePr>
            <a:graphicFrameLocks noGrp="1"/>
          </p:cNvGraphicFramePr>
          <p:nvPr>
            <p:ph sz="half" idx="1"/>
            <p:extLst>
              <p:ext uri="{D42A27DB-BD31-4B8C-83A1-F6EECF244321}">
                <p14:modId xmlns:p14="http://schemas.microsoft.com/office/powerpoint/2010/main" val="393845411"/>
              </p:ext>
            </p:extLst>
          </p:nvPr>
        </p:nvGraphicFramePr>
        <p:xfrm>
          <a:off x="62114" y="873983"/>
          <a:ext cx="4412505" cy="27425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8D047799-A90A-3B47-B0DE-9C395BA5C5AF}"/>
              </a:ext>
            </a:extLst>
          </p:cNvPr>
          <p:cNvGraphicFramePr>
            <a:graphicFrameLocks noGrp="1"/>
          </p:cNvGraphicFramePr>
          <p:nvPr>
            <p:ph sz="half" idx="2"/>
            <p:extLst>
              <p:ext uri="{D42A27DB-BD31-4B8C-83A1-F6EECF244321}">
                <p14:modId xmlns:p14="http://schemas.microsoft.com/office/powerpoint/2010/main" val="1185797116"/>
              </p:ext>
            </p:extLst>
          </p:nvPr>
        </p:nvGraphicFramePr>
        <p:xfrm>
          <a:off x="4425448" y="859394"/>
          <a:ext cx="4527293" cy="26275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85FAD189-49A9-894F-97C2-2D6DABA1D8F9}"/>
              </a:ext>
            </a:extLst>
          </p:cNvPr>
          <p:cNvGraphicFramePr>
            <a:graphicFrameLocks/>
          </p:cNvGraphicFramePr>
          <p:nvPr>
            <p:extLst>
              <p:ext uri="{D42A27DB-BD31-4B8C-83A1-F6EECF244321}">
                <p14:modId xmlns:p14="http://schemas.microsoft.com/office/powerpoint/2010/main" val="3099630851"/>
              </p:ext>
            </p:extLst>
          </p:nvPr>
        </p:nvGraphicFramePr>
        <p:xfrm>
          <a:off x="4544888" y="3725403"/>
          <a:ext cx="4407853" cy="254324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1A4A992A-0968-B841-8C95-E7072AA3E28A}"/>
              </a:ext>
            </a:extLst>
          </p:cNvPr>
          <p:cNvSpPr txBox="1"/>
          <p:nvPr/>
        </p:nvSpPr>
        <p:spPr>
          <a:xfrm>
            <a:off x="5988725" y="2058906"/>
            <a:ext cx="182880" cy="253916"/>
          </a:xfrm>
          <a:prstGeom prst="rect">
            <a:avLst/>
          </a:prstGeom>
          <a:noFill/>
        </p:spPr>
        <p:txBody>
          <a:bodyPr wrap="square" rtlCol="0">
            <a:spAutoFit/>
          </a:bodyPr>
          <a:lstStyle/>
          <a:p>
            <a:r>
              <a:rPr lang="en-US" sz="1050" dirty="0"/>
              <a:t>*</a:t>
            </a:r>
          </a:p>
        </p:txBody>
      </p:sp>
      <p:sp>
        <p:nvSpPr>
          <p:cNvPr id="15" name="TextBox 14">
            <a:extLst>
              <a:ext uri="{FF2B5EF4-FFF2-40B4-BE49-F238E27FC236}">
                <a16:creationId xmlns:a16="http://schemas.microsoft.com/office/drawing/2014/main" id="{0885A3BD-3370-234C-870A-110623D224AD}"/>
              </a:ext>
            </a:extLst>
          </p:cNvPr>
          <p:cNvSpPr txBox="1"/>
          <p:nvPr/>
        </p:nvSpPr>
        <p:spPr>
          <a:xfrm>
            <a:off x="6181169" y="1877261"/>
            <a:ext cx="182880" cy="253916"/>
          </a:xfrm>
          <a:prstGeom prst="rect">
            <a:avLst/>
          </a:prstGeom>
          <a:noFill/>
        </p:spPr>
        <p:txBody>
          <a:bodyPr wrap="square" rtlCol="0">
            <a:spAutoFit/>
          </a:bodyPr>
          <a:lstStyle/>
          <a:p>
            <a:r>
              <a:rPr lang="en-US" sz="1050" dirty="0"/>
              <a:t>*</a:t>
            </a:r>
          </a:p>
        </p:txBody>
      </p:sp>
      <p:sp>
        <p:nvSpPr>
          <p:cNvPr id="16" name="TextBox 15">
            <a:extLst>
              <a:ext uri="{FF2B5EF4-FFF2-40B4-BE49-F238E27FC236}">
                <a16:creationId xmlns:a16="http://schemas.microsoft.com/office/drawing/2014/main" id="{341AB8D3-7E61-8941-B591-1DA7B5A57D33}"/>
              </a:ext>
            </a:extLst>
          </p:cNvPr>
          <p:cNvSpPr txBox="1"/>
          <p:nvPr/>
        </p:nvSpPr>
        <p:spPr>
          <a:xfrm>
            <a:off x="6413595" y="2114890"/>
            <a:ext cx="182880" cy="253916"/>
          </a:xfrm>
          <a:prstGeom prst="rect">
            <a:avLst/>
          </a:prstGeom>
          <a:noFill/>
        </p:spPr>
        <p:txBody>
          <a:bodyPr wrap="square" rtlCol="0">
            <a:spAutoFit/>
          </a:bodyPr>
          <a:lstStyle/>
          <a:p>
            <a:r>
              <a:rPr lang="en-US" sz="1050" dirty="0"/>
              <a:t>*</a:t>
            </a:r>
          </a:p>
        </p:txBody>
      </p:sp>
      <p:sp>
        <p:nvSpPr>
          <p:cNvPr id="17" name="TextBox 16">
            <a:extLst>
              <a:ext uri="{FF2B5EF4-FFF2-40B4-BE49-F238E27FC236}">
                <a16:creationId xmlns:a16="http://schemas.microsoft.com/office/drawing/2014/main" id="{A0902843-3D4B-7B44-891A-EAE063F5F47C}"/>
              </a:ext>
            </a:extLst>
          </p:cNvPr>
          <p:cNvSpPr txBox="1"/>
          <p:nvPr/>
        </p:nvSpPr>
        <p:spPr>
          <a:xfrm>
            <a:off x="3515377" y="1709686"/>
            <a:ext cx="182880" cy="253916"/>
          </a:xfrm>
          <a:prstGeom prst="rect">
            <a:avLst/>
          </a:prstGeom>
          <a:noFill/>
        </p:spPr>
        <p:txBody>
          <a:bodyPr wrap="square" rtlCol="0">
            <a:spAutoFit/>
          </a:bodyPr>
          <a:lstStyle/>
          <a:p>
            <a:r>
              <a:rPr lang="en-US" sz="1050" dirty="0"/>
              <a:t>*</a:t>
            </a:r>
          </a:p>
        </p:txBody>
      </p:sp>
      <p:sp>
        <p:nvSpPr>
          <p:cNvPr id="18" name="TextBox 17">
            <a:extLst>
              <a:ext uri="{FF2B5EF4-FFF2-40B4-BE49-F238E27FC236}">
                <a16:creationId xmlns:a16="http://schemas.microsoft.com/office/drawing/2014/main" id="{AFDD015F-DFBF-9149-85C2-5756896EA4E1}"/>
              </a:ext>
            </a:extLst>
          </p:cNvPr>
          <p:cNvSpPr txBox="1"/>
          <p:nvPr/>
        </p:nvSpPr>
        <p:spPr>
          <a:xfrm>
            <a:off x="3733503" y="1729849"/>
            <a:ext cx="182880" cy="253916"/>
          </a:xfrm>
          <a:prstGeom prst="rect">
            <a:avLst/>
          </a:prstGeom>
          <a:noFill/>
        </p:spPr>
        <p:txBody>
          <a:bodyPr wrap="square" rtlCol="0">
            <a:spAutoFit/>
          </a:bodyPr>
          <a:lstStyle/>
          <a:p>
            <a:r>
              <a:rPr lang="en-US" sz="1050" dirty="0"/>
              <a:t>*</a:t>
            </a:r>
          </a:p>
        </p:txBody>
      </p:sp>
      <p:sp>
        <p:nvSpPr>
          <p:cNvPr id="19" name="TextBox 18">
            <a:extLst>
              <a:ext uri="{FF2B5EF4-FFF2-40B4-BE49-F238E27FC236}">
                <a16:creationId xmlns:a16="http://schemas.microsoft.com/office/drawing/2014/main" id="{4D6C6E9D-3767-284D-B7DF-941ACA3164A8}"/>
              </a:ext>
            </a:extLst>
          </p:cNvPr>
          <p:cNvSpPr txBox="1"/>
          <p:nvPr/>
        </p:nvSpPr>
        <p:spPr>
          <a:xfrm>
            <a:off x="3947602" y="1488604"/>
            <a:ext cx="182880" cy="253916"/>
          </a:xfrm>
          <a:prstGeom prst="rect">
            <a:avLst/>
          </a:prstGeom>
          <a:noFill/>
        </p:spPr>
        <p:txBody>
          <a:bodyPr wrap="square" rtlCol="0">
            <a:spAutoFit/>
          </a:bodyPr>
          <a:lstStyle/>
          <a:p>
            <a:r>
              <a:rPr lang="en-US" sz="1050" dirty="0"/>
              <a:t>*</a:t>
            </a:r>
          </a:p>
        </p:txBody>
      </p:sp>
      <p:sp>
        <p:nvSpPr>
          <p:cNvPr id="20" name="TextBox 19">
            <a:extLst>
              <a:ext uri="{FF2B5EF4-FFF2-40B4-BE49-F238E27FC236}">
                <a16:creationId xmlns:a16="http://schemas.microsoft.com/office/drawing/2014/main" id="{1CA2A8CD-6D7A-0547-AA07-21329D47C96A}"/>
              </a:ext>
            </a:extLst>
          </p:cNvPr>
          <p:cNvSpPr txBox="1"/>
          <p:nvPr/>
        </p:nvSpPr>
        <p:spPr>
          <a:xfrm>
            <a:off x="7956831" y="2661715"/>
            <a:ext cx="182880" cy="253916"/>
          </a:xfrm>
          <a:prstGeom prst="rect">
            <a:avLst/>
          </a:prstGeom>
          <a:noFill/>
        </p:spPr>
        <p:txBody>
          <a:bodyPr wrap="square" rtlCol="0">
            <a:spAutoFit/>
          </a:bodyPr>
          <a:lstStyle/>
          <a:p>
            <a:r>
              <a:rPr lang="en-US" sz="1050" dirty="0"/>
              <a:t>*</a:t>
            </a:r>
          </a:p>
        </p:txBody>
      </p:sp>
      <p:sp>
        <p:nvSpPr>
          <p:cNvPr id="21" name="TextBox 20">
            <a:extLst>
              <a:ext uri="{FF2B5EF4-FFF2-40B4-BE49-F238E27FC236}">
                <a16:creationId xmlns:a16="http://schemas.microsoft.com/office/drawing/2014/main" id="{C9F833AE-0070-A946-BD2D-B094EF6F278F}"/>
              </a:ext>
            </a:extLst>
          </p:cNvPr>
          <p:cNvSpPr txBox="1"/>
          <p:nvPr/>
        </p:nvSpPr>
        <p:spPr>
          <a:xfrm>
            <a:off x="8158820" y="2025323"/>
            <a:ext cx="182880" cy="253916"/>
          </a:xfrm>
          <a:prstGeom prst="rect">
            <a:avLst/>
          </a:prstGeom>
          <a:noFill/>
        </p:spPr>
        <p:txBody>
          <a:bodyPr wrap="square" rtlCol="0">
            <a:spAutoFit/>
          </a:bodyPr>
          <a:lstStyle/>
          <a:p>
            <a:r>
              <a:rPr lang="en-US" sz="1050" dirty="0"/>
              <a:t>*</a:t>
            </a:r>
          </a:p>
        </p:txBody>
      </p:sp>
      <p:sp>
        <p:nvSpPr>
          <p:cNvPr id="22" name="TextBox 21">
            <a:extLst>
              <a:ext uri="{FF2B5EF4-FFF2-40B4-BE49-F238E27FC236}">
                <a16:creationId xmlns:a16="http://schemas.microsoft.com/office/drawing/2014/main" id="{5A1810F8-FBD5-7B4E-A5C2-46BB56C14E2E}"/>
              </a:ext>
            </a:extLst>
          </p:cNvPr>
          <p:cNvSpPr txBox="1"/>
          <p:nvPr/>
        </p:nvSpPr>
        <p:spPr>
          <a:xfrm>
            <a:off x="8372137" y="2552217"/>
            <a:ext cx="182880" cy="253916"/>
          </a:xfrm>
          <a:prstGeom prst="rect">
            <a:avLst/>
          </a:prstGeom>
          <a:noFill/>
        </p:spPr>
        <p:txBody>
          <a:bodyPr wrap="square" rtlCol="0">
            <a:spAutoFit/>
          </a:bodyPr>
          <a:lstStyle/>
          <a:p>
            <a:r>
              <a:rPr lang="en-US" sz="1050" dirty="0"/>
              <a:t>*</a:t>
            </a:r>
          </a:p>
        </p:txBody>
      </p:sp>
      <p:sp>
        <p:nvSpPr>
          <p:cNvPr id="23" name="TextBox 22">
            <a:extLst>
              <a:ext uri="{FF2B5EF4-FFF2-40B4-BE49-F238E27FC236}">
                <a16:creationId xmlns:a16="http://schemas.microsoft.com/office/drawing/2014/main" id="{FF70496F-4354-CF4F-947C-6037D2C636C5}"/>
              </a:ext>
            </a:extLst>
          </p:cNvPr>
          <p:cNvSpPr txBox="1"/>
          <p:nvPr/>
        </p:nvSpPr>
        <p:spPr>
          <a:xfrm>
            <a:off x="336430" y="4013478"/>
            <a:ext cx="3911892" cy="1692771"/>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p:spPr>
        <p:txBody>
          <a:bodyPr wrap="square" rtlCol="0">
            <a:spAutoFit/>
          </a:bodyPr>
          <a:lstStyle/>
          <a:p>
            <a:pPr marL="169863" indent="-169863">
              <a:spcAft>
                <a:spcPts val="1200"/>
              </a:spcAft>
              <a:buFont typeface="Arial" panose="020B0604020202020204" pitchFamily="34" charset="0"/>
              <a:buChar char="•"/>
            </a:pPr>
            <a:r>
              <a:rPr lang="en-US" sz="1400" dirty="0"/>
              <a:t>Medicaid visits increased in all groups in expansion states</a:t>
            </a:r>
          </a:p>
          <a:p>
            <a:pPr marL="169863" indent="-169863">
              <a:spcAft>
                <a:spcPts val="1200"/>
              </a:spcAft>
              <a:buFont typeface="Arial" panose="020B0604020202020204" pitchFamily="34" charset="0"/>
              <a:buChar char="•"/>
            </a:pPr>
            <a:r>
              <a:rPr lang="en-US" sz="1400" dirty="0"/>
              <a:t>Smallest change in uninsured visit rate in Hispanic patients </a:t>
            </a:r>
          </a:p>
          <a:p>
            <a:pPr marL="169863" indent="-169863">
              <a:spcAft>
                <a:spcPts val="1200"/>
              </a:spcAft>
              <a:buFont typeface="Arial" panose="020B0604020202020204" pitchFamily="34" charset="0"/>
              <a:buChar char="•"/>
            </a:pPr>
            <a:r>
              <a:rPr lang="en-US" sz="1400" dirty="0"/>
              <a:t>Parity in privately insured visits across the groups in non-expansion states</a:t>
            </a:r>
          </a:p>
        </p:txBody>
      </p:sp>
      <p:sp>
        <p:nvSpPr>
          <p:cNvPr id="3" name="TextBox 2">
            <a:extLst>
              <a:ext uri="{FF2B5EF4-FFF2-40B4-BE49-F238E27FC236}">
                <a16:creationId xmlns:a16="http://schemas.microsoft.com/office/drawing/2014/main" id="{E1C9597D-D8C1-514A-B94E-6B25C8710840}"/>
              </a:ext>
            </a:extLst>
          </p:cNvPr>
          <p:cNvSpPr txBox="1"/>
          <p:nvPr/>
        </p:nvSpPr>
        <p:spPr>
          <a:xfrm>
            <a:off x="599610" y="3142147"/>
            <a:ext cx="614271" cy="246221"/>
          </a:xfrm>
          <a:prstGeom prst="rect">
            <a:avLst/>
          </a:prstGeom>
          <a:noFill/>
        </p:spPr>
        <p:txBody>
          <a:bodyPr wrap="none" rtlCol="0">
            <a:spAutoFit/>
          </a:bodyPr>
          <a:lstStyle/>
          <a:p>
            <a:r>
              <a:rPr lang="en-US" sz="1000" dirty="0"/>
              <a:t>Pre-ACA</a:t>
            </a:r>
          </a:p>
        </p:txBody>
      </p:sp>
      <p:sp>
        <p:nvSpPr>
          <p:cNvPr id="24" name="TextBox 23">
            <a:extLst>
              <a:ext uri="{FF2B5EF4-FFF2-40B4-BE49-F238E27FC236}">
                <a16:creationId xmlns:a16="http://schemas.microsoft.com/office/drawing/2014/main" id="{18A93F82-4F35-7448-933B-12C1482F87C8}"/>
              </a:ext>
            </a:extLst>
          </p:cNvPr>
          <p:cNvSpPr txBox="1"/>
          <p:nvPr/>
        </p:nvSpPr>
        <p:spPr>
          <a:xfrm>
            <a:off x="1556096" y="3141872"/>
            <a:ext cx="665567" cy="246221"/>
          </a:xfrm>
          <a:prstGeom prst="rect">
            <a:avLst/>
          </a:prstGeom>
          <a:noFill/>
        </p:spPr>
        <p:txBody>
          <a:bodyPr wrap="none" rtlCol="0">
            <a:spAutoFit/>
          </a:bodyPr>
          <a:lstStyle/>
          <a:p>
            <a:r>
              <a:rPr lang="en-US" sz="1000" dirty="0"/>
              <a:t>Post-ACA</a:t>
            </a:r>
          </a:p>
        </p:txBody>
      </p:sp>
      <p:sp>
        <p:nvSpPr>
          <p:cNvPr id="25" name="TextBox 24">
            <a:extLst>
              <a:ext uri="{FF2B5EF4-FFF2-40B4-BE49-F238E27FC236}">
                <a16:creationId xmlns:a16="http://schemas.microsoft.com/office/drawing/2014/main" id="{8187921D-B698-D342-A6ED-A80EF407AEF0}"/>
              </a:ext>
            </a:extLst>
          </p:cNvPr>
          <p:cNvSpPr txBox="1"/>
          <p:nvPr/>
        </p:nvSpPr>
        <p:spPr>
          <a:xfrm>
            <a:off x="1016653" y="3372749"/>
            <a:ext cx="968535" cy="246221"/>
          </a:xfrm>
          <a:prstGeom prst="rect">
            <a:avLst/>
          </a:prstGeom>
          <a:noFill/>
        </p:spPr>
        <p:txBody>
          <a:bodyPr wrap="none" rtlCol="0">
            <a:spAutoFit/>
          </a:bodyPr>
          <a:lstStyle/>
          <a:p>
            <a:r>
              <a:rPr lang="en-US" sz="1000" dirty="0"/>
              <a:t>Non-Expansion</a:t>
            </a:r>
          </a:p>
        </p:txBody>
      </p:sp>
      <p:sp>
        <p:nvSpPr>
          <p:cNvPr id="26" name="TextBox 25">
            <a:extLst>
              <a:ext uri="{FF2B5EF4-FFF2-40B4-BE49-F238E27FC236}">
                <a16:creationId xmlns:a16="http://schemas.microsoft.com/office/drawing/2014/main" id="{52284E16-5A84-C14C-A433-143F7B9237B8}"/>
              </a:ext>
            </a:extLst>
          </p:cNvPr>
          <p:cNvSpPr txBox="1"/>
          <p:nvPr/>
        </p:nvSpPr>
        <p:spPr>
          <a:xfrm>
            <a:off x="2997676" y="3371554"/>
            <a:ext cx="712054" cy="246221"/>
          </a:xfrm>
          <a:prstGeom prst="rect">
            <a:avLst/>
          </a:prstGeom>
          <a:noFill/>
        </p:spPr>
        <p:txBody>
          <a:bodyPr wrap="none" rtlCol="0">
            <a:spAutoFit/>
          </a:bodyPr>
          <a:lstStyle/>
          <a:p>
            <a:r>
              <a:rPr lang="en-US" sz="1000" dirty="0"/>
              <a:t>Expansion</a:t>
            </a:r>
          </a:p>
        </p:txBody>
      </p:sp>
      <p:sp>
        <p:nvSpPr>
          <p:cNvPr id="27" name="TextBox 26">
            <a:extLst>
              <a:ext uri="{FF2B5EF4-FFF2-40B4-BE49-F238E27FC236}">
                <a16:creationId xmlns:a16="http://schemas.microsoft.com/office/drawing/2014/main" id="{2F6C6AEA-DF5E-8B45-8123-B9C10F83F847}"/>
              </a:ext>
            </a:extLst>
          </p:cNvPr>
          <p:cNvSpPr txBox="1"/>
          <p:nvPr/>
        </p:nvSpPr>
        <p:spPr>
          <a:xfrm>
            <a:off x="2529645" y="3141871"/>
            <a:ext cx="614271" cy="246221"/>
          </a:xfrm>
          <a:prstGeom prst="rect">
            <a:avLst/>
          </a:prstGeom>
          <a:noFill/>
        </p:spPr>
        <p:txBody>
          <a:bodyPr wrap="none" rtlCol="0">
            <a:spAutoFit/>
          </a:bodyPr>
          <a:lstStyle/>
          <a:p>
            <a:r>
              <a:rPr lang="en-US" sz="1000" dirty="0"/>
              <a:t>Pre-ACA</a:t>
            </a:r>
          </a:p>
        </p:txBody>
      </p:sp>
      <p:sp>
        <p:nvSpPr>
          <p:cNvPr id="28" name="TextBox 27">
            <a:extLst>
              <a:ext uri="{FF2B5EF4-FFF2-40B4-BE49-F238E27FC236}">
                <a16:creationId xmlns:a16="http://schemas.microsoft.com/office/drawing/2014/main" id="{816AE827-1BB6-7D48-80AB-78288DFF9F96}"/>
              </a:ext>
            </a:extLst>
          </p:cNvPr>
          <p:cNvSpPr txBox="1"/>
          <p:nvPr/>
        </p:nvSpPr>
        <p:spPr>
          <a:xfrm>
            <a:off x="3527455" y="3141086"/>
            <a:ext cx="665567" cy="246221"/>
          </a:xfrm>
          <a:prstGeom prst="rect">
            <a:avLst/>
          </a:prstGeom>
          <a:noFill/>
        </p:spPr>
        <p:txBody>
          <a:bodyPr wrap="none" rtlCol="0">
            <a:spAutoFit/>
          </a:bodyPr>
          <a:lstStyle/>
          <a:p>
            <a:r>
              <a:rPr lang="en-US" sz="1000" dirty="0"/>
              <a:t>Post-ACA</a:t>
            </a:r>
          </a:p>
        </p:txBody>
      </p:sp>
      <p:sp>
        <p:nvSpPr>
          <p:cNvPr id="47" name="TextBox 46">
            <a:extLst>
              <a:ext uri="{FF2B5EF4-FFF2-40B4-BE49-F238E27FC236}">
                <a16:creationId xmlns:a16="http://schemas.microsoft.com/office/drawing/2014/main" id="{42399A09-B0E1-D141-9705-9E966CA4F8B8}"/>
              </a:ext>
            </a:extLst>
          </p:cNvPr>
          <p:cNvSpPr txBox="1"/>
          <p:nvPr/>
        </p:nvSpPr>
        <p:spPr>
          <a:xfrm>
            <a:off x="5009396" y="3136008"/>
            <a:ext cx="614271" cy="246221"/>
          </a:xfrm>
          <a:prstGeom prst="rect">
            <a:avLst/>
          </a:prstGeom>
          <a:noFill/>
        </p:spPr>
        <p:txBody>
          <a:bodyPr wrap="none" rtlCol="0">
            <a:spAutoFit/>
          </a:bodyPr>
          <a:lstStyle/>
          <a:p>
            <a:r>
              <a:rPr lang="en-US" sz="1000" dirty="0"/>
              <a:t>Pre-ACA</a:t>
            </a:r>
          </a:p>
        </p:txBody>
      </p:sp>
      <p:sp>
        <p:nvSpPr>
          <p:cNvPr id="48" name="TextBox 47">
            <a:extLst>
              <a:ext uri="{FF2B5EF4-FFF2-40B4-BE49-F238E27FC236}">
                <a16:creationId xmlns:a16="http://schemas.microsoft.com/office/drawing/2014/main" id="{85BFA335-622C-EB43-9483-C4D154463A28}"/>
              </a:ext>
            </a:extLst>
          </p:cNvPr>
          <p:cNvSpPr txBox="1"/>
          <p:nvPr/>
        </p:nvSpPr>
        <p:spPr>
          <a:xfrm>
            <a:off x="6031266" y="3157371"/>
            <a:ext cx="665567" cy="246221"/>
          </a:xfrm>
          <a:prstGeom prst="rect">
            <a:avLst/>
          </a:prstGeom>
          <a:noFill/>
        </p:spPr>
        <p:txBody>
          <a:bodyPr wrap="none" rtlCol="0">
            <a:spAutoFit/>
          </a:bodyPr>
          <a:lstStyle/>
          <a:p>
            <a:r>
              <a:rPr lang="en-US" sz="1000" dirty="0"/>
              <a:t>Post-ACA</a:t>
            </a:r>
          </a:p>
        </p:txBody>
      </p:sp>
      <p:sp>
        <p:nvSpPr>
          <p:cNvPr id="49" name="TextBox 48">
            <a:extLst>
              <a:ext uri="{FF2B5EF4-FFF2-40B4-BE49-F238E27FC236}">
                <a16:creationId xmlns:a16="http://schemas.microsoft.com/office/drawing/2014/main" id="{D6AD156B-EBCF-E848-B995-079ED7FBB85E}"/>
              </a:ext>
            </a:extLst>
          </p:cNvPr>
          <p:cNvSpPr txBox="1"/>
          <p:nvPr/>
        </p:nvSpPr>
        <p:spPr>
          <a:xfrm>
            <a:off x="5445486" y="3372749"/>
            <a:ext cx="968535" cy="246221"/>
          </a:xfrm>
          <a:prstGeom prst="rect">
            <a:avLst/>
          </a:prstGeom>
          <a:noFill/>
        </p:spPr>
        <p:txBody>
          <a:bodyPr wrap="none" rtlCol="0">
            <a:spAutoFit/>
          </a:bodyPr>
          <a:lstStyle/>
          <a:p>
            <a:r>
              <a:rPr lang="en-US" sz="1000" dirty="0"/>
              <a:t>Non-Expansion</a:t>
            </a:r>
          </a:p>
        </p:txBody>
      </p:sp>
      <p:sp>
        <p:nvSpPr>
          <p:cNvPr id="50" name="TextBox 49">
            <a:extLst>
              <a:ext uri="{FF2B5EF4-FFF2-40B4-BE49-F238E27FC236}">
                <a16:creationId xmlns:a16="http://schemas.microsoft.com/office/drawing/2014/main" id="{DF641798-C9E8-2A40-994D-1F0E843E3CC8}"/>
              </a:ext>
            </a:extLst>
          </p:cNvPr>
          <p:cNvSpPr txBox="1"/>
          <p:nvPr/>
        </p:nvSpPr>
        <p:spPr>
          <a:xfrm>
            <a:off x="7515914" y="3389789"/>
            <a:ext cx="712054" cy="246221"/>
          </a:xfrm>
          <a:prstGeom prst="rect">
            <a:avLst/>
          </a:prstGeom>
          <a:noFill/>
        </p:spPr>
        <p:txBody>
          <a:bodyPr wrap="none" rtlCol="0">
            <a:spAutoFit/>
          </a:bodyPr>
          <a:lstStyle/>
          <a:p>
            <a:r>
              <a:rPr lang="en-US" sz="1000" dirty="0"/>
              <a:t>Expansion</a:t>
            </a:r>
          </a:p>
        </p:txBody>
      </p:sp>
      <p:sp>
        <p:nvSpPr>
          <p:cNvPr id="51" name="TextBox 50">
            <a:extLst>
              <a:ext uri="{FF2B5EF4-FFF2-40B4-BE49-F238E27FC236}">
                <a16:creationId xmlns:a16="http://schemas.microsoft.com/office/drawing/2014/main" id="{CB1338DC-0B9C-8D49-8700-9FBBBDF0A217}"/>
              </a:ext>
            </a:extLst>
          </p:cNvPr>
          <p:cNvSpPr txBox="1"/>
          <p:nvPr/>
        </p:nvSpPr>
        <p:spPr>
          <a:xfrm>
            <a:off x="7044092" y="3143568"/>
            <a:ext cx="614271" cy="246221"/>
          </a:xfrm>
          <a:prstGeom prst="rect">
            <a:avLst/>
          </a:prstGeom>
          <a:noFill/>
        </p:spPr>
        <p:txBody>
          <a:bodyPr wrap="none" rtlCol="0">
            <a:spAutoFit/>
          </a:bodyPr>
          <a:lstStyle/>
          <a:p>
            <a:r>
              <a:rPr lang="en-US" sz="1000" dirty="0"/>
              <a:t>Pre-ACA</a:t>
            </a:r>
          </a:p>
        </p:txBody>
      </p:sp>
      <p:sp>
        <p:nvSpPr>
          <p:cNvPr id="52" name="TextBox 51">
            <a:extLst>
              <a:ext uri="{FF2B5EF4-FFF2-40B4-BE49-F238E27FC236}">
                <a16:creationId xmlns:a16="http://schemas.microsoft.com/office/drawing/2014/main" id="{2DE6B062-7C2C-FA4F-952F-FA32A7816676}"/>
              </a:ext>
            </a:extLst>
          </p:cNvPr>
          <p:cNvSpPr txBox="1"/>
          <p:nvPr/>
        </p:nvSpPr>
        <p:spPr>
          <a:xfrm>
            <a:off x="7972768" y="3136007"/>
            <a:ext cx="665567" cy="246221"/>
          </a:xfrm>
          <a:prstGeom prst="rect">
            <a:avLst/>
          </a:prstGeom>
          <a:noFill/>
        </p:spPr>
        <p:txBody>
          <a:bodyPr wrap="none" rtlCol="0">
            <a:spAutoFit/>
          </a:bodyPr>
          <a:lstStyle/>
          <a:p>
            <a:r>
              <a:rPr lang="en-US" sz="1000" dirty="0"/>
              <a:t>Post-ACA</a:t>
            </a:r>
          </a:p>
        </p:txBody>
      </p:sp>
      <p:sp>
        <p:nvSpPr>
          <p:cNvPr id="53" name="TextBox 52">
            <a:extLst>
              <a:ext uri="{FF2B5EF4-FFF2-40B4-BE49-F238E27FC236}">
                <a16:creationId xmlns:a16="http://schemas.microsoft.com/office/drawing/2014/main" id="{AB76FDD3-0168-5B4C-B522-2F19AB77005D}"/>
              </a:ext>
            </a:extLst>
          </p:cNvPr>
          <p:cNvSpPr txBox="1"/>
          <p:nvPr/>
        </p:nvSpPr>
        <p:spPr>
          <a:xfrm>
            <a:off x="5056468" y="5443004"/>
            <a:ext cx="614271" cy="246221"/>
          </a:xfrm>
          <a:prstGeom prst="rect">
            <a:avLst/>
          </a:prstGeom>
          <a:noFill/>
        </p:spPr>
        <p:txBody>
          <a:bodyPr wrap="none" rtlCol="0">
            <a:spAutoFit/>
          </a:bodyPr>
          <a:lstStyle/>
          <a:p>
            <a:r>
              <a:rPr lang="en-US" sz="1000" dirty="0"/>
              <a:t>Pre-ACA</a:t>
            </a:r>
          </a:p>
        </p:txBody>
      </p:sp>
      <p:sp>
        <p:nvSpPr>
          <p:cNvPr id="54" name="TextBox 53">
            <a:extLst>
              <a:ext uri="{FF2B5EF4-FFF2-40B4-BE49-F238E27FC236}">
                <a16:creationId xmlns:a16="http://schemas.microsoft.com/office/drawing/2014/main" id="{10CF0D36-9648-BA4C-84E9-4C60C8E8576A}"/>
              </a:ext>
            </a:extLst>
          </p:cNvPr>
          <p:cNvSpPr txBox="1"/>
          <p:nvPr/>
        </p:nvSpPr>
        <p:spPr>
          <a:xfrm>
            <a:off x="5992729" y="5446713"/>
            <a:ext cx="665567" cy="246221"/>
          </a:xfrm>
          <a:prstGeom prst="rect">
            <a:avLst/>
          </a:prstGeom>
          <a:noFill/>
        </p:spPr>
        <p:txBody>
          <a:bodyPr wrap="none" rtlCol="0">
            <a:spAutoFit/>
          </a:bodyPr>
          <a:lstStyle/>
          <a:p>
            <a:r>
              <a:rPr lang="en-US" sz="1000" dirty="0"/>
              <a:t>Post-ACA</a:t>
            </a:r>
          </a:p>
        </p:txBody>
      </p:sp>
      <p:sp>
        <p:nvSpPr>
          <p:cNvPr id="55" name="TextBox 54">
            <a:extLst>
              <a:ext uri="{FF2B5EF4-FFF2-40B4-BE49-F238E27FC236}">
                <a16:creationId xmlns:a16="http://schemas.microsoft.com/office/drawing/2014/main" id="{15154059-3D60-B14E-AF90-EE8B6CF474D8}"/>
              </a:ext>
            </a:extLst>
          </p:cNvPr>
          <p:cNvSpPr txBox="1"/>
          <p:nvPr/>
        </p:nvSpPr>
        <p:spPr>
          <a:xfrm>
            <a:off x="5384836" y="5718653"/>
            <a:ext cx="968535" cy="246221"/>
          </a:xfrm>
          <a:prstGeom prst="rect">
            <a:avLst/>
          </a:prstGeom>
          <a:noFill/>
        </p:spPr>
        <p:txBody>
          <a:bodyPr wrap="none" rtlCol="0">
            <a:spAutoFit/>
          </a:bodyPr>
          <a:lstStyle/>
          <a:p>
            <a:r>
              <a:rPr lang="en-US" sz="1000" dirty="0"/>
              <a:t>Non-Expansion</a:t>
            </a:r>
          </a:p>
        </p:txBody>
      </p:sp>
      <p:sp>
        <p:nvSpPr>
          <p:cNvPr id="57" name="TextBox 56">
            <a:extLst>
              <a:ext uri="{FF2B5EF4-FFF2-40B4-BE49-F238E27FC236}">
                <a16:creationId xmlns:a16="http://schemas.microsoft.com/office/drawing/2014/main" id="{E4768697-6A33-3E4C-9E89-C015ADF74062}"/>
              </a:ext>
            </a:extLst>
          </p:cNvPr>
          <p:cNvSpPr txBox="1"/>
          <p:nvPr/>
        </p:nvSpPr>
        <p:spPr>
          <a:xfrm>
            <a:off x="7010250" y="5448331"/>
            <a:ext cx="614271" cy="246221"/>
          </a:xfrm>
          <a:prstGeom prst="rect">
            <a:avLst/>
          </a:prstGeom>
          <a:noFill/>
        </p:spPr>
        <p:txBody>
          <a:bodyPr wrap="none" rtlCol="0">
            <a:spAutoFit/>
          </a:bodyPr>
          <a:lstStyle/>
          <a:p>
            <a:r>
              <a:rPr lang="en-US" sz="1000" dirty="0"/>
              <a:t>Pre-ACA</a:t>
            </a:r>
          </a:p>
        </p:txBody>
      </p:sp>
      <p:sp>
        <p:nvSpPr>
          <p:cNvPr id="58" name="TextBox 57">
            <a:extLst>
              <a:ext uri="{FF2B5EF4-FFF2-40B4-BE49-F238E27FC236}">
                <a16:creationId xmlns:a16="http://schemas.microsoft.com/office/drawing/2014/main" id="{A96A182E-D012-9D4F-A819-58C8D238E479}"/>
              </a:ext>
            </a:extLst>
          </p:cNvPr>
          <p:cNvSpPr txBox="1"/>
          <p:nvPr/>
        </p:nvSpPr>
        <p:spPr>
          <a:xfrm>
            <a:off x="8048271" y="5461430"/>
            <a:ext cx="665567" cy="246221"/>
          </a:xfrm>
          <a:prstGeom prst="rect">
            <a:avLst/>
          </a:prstGeom>
          <a:noFill/>
        </p:spPr>
        <p:txBody>
          <a:bodyPr wrap="none" rtlCol="0">
            <a:spAutoFit/>
          </a:bodyPr>
          <a:lstStyle/>
          <a:p>
            <a:r>
              <a:rPr lang="en-US" sz="1000" dirty="0"/>
              <a:t>Post-ACA</a:t>
            </a:r>
          </a:p>
        </p:txBody>
      </p:sp>
      <p:pic>
        <p:nvPicPr>
          <p:cNvPr id="7" name="Picture 6">
            <a:extLst>
              <a:ext uri="{FF2B5EF4-FFF2-40B4-BE49-F238E27FC236}">
                <a16:creationId xmlns:a16="http://schemas.microsoft.com/office/drawing/2014/main" id="{943352C1-CC1D-4BBD-B0C4-28141FE89BF0}"/>
              </a:ext>
            </a:extLst>
          </p:cNvPr>
          <p:cNvPicPr>
            <a:picLocks noChangeAspect="1"/>
          </p:cNvPicPr>
          <p:nvPr/>
        </p:nvPicPr>
        <p:blipFill>
          <a:blip r:embed="rId6"/>
          <a:stretch>
            <a:fillRect/>
          </a:stretch>
        </p:blipFill>
        <p:spPr>
          <a:xfrm>
            <a:off x="7972769" y="5775718"/>
            <a:ext cx="1351798" cy="1000175"/>
          </a:xfrm>
          <a:prstGeom prst="rect">
            <a:avLst/>
          </a:prstGeom>
        </p:spPr>
      </p:pic>
      <p:pic>
        <p:nvPicPr>
          <p:cNvPr id="39" name="Picture 38">
            <a:extLst>
              <a:ext uri="{FF2B5EF4-FFF2-40B4-BE49-F238E27FC236}">
                <a16:creationId xmlns:a16="http://schemas.microsoft.com/office/drawing/2014/main" id="{40D61ACE-3459-478E-9F27-DF19904DE272}"/>
              </a:ext>
            </a:extLst>
          </p:cNvPr>
          <p:cNvPicPr>
            <a:picLocks noChangeAspect="1"/>
          </p:cNvPicPr>
          <p:nvPr/>
        </p:nvPicPr>
        <p:blipFill>
          <a:blip r:embed="rId7"/>
          <a:stretch>
            <a:fillRect/>
          </a:stretch>
        </p:blipFill>
        <p:spPr>
          <a:xfrm>
            <a:off x="222893" y="6379030"/>
            <a:ext cx="661552" cy="127018"/>
          </a:xfrm>
          <a:prstGeom prst="rect">
            <a:avLst/>
          </a:prstGeom>
        </p:spPr>
      </p:pic>
      <p:sp>
        <p:nvSpPr>
          <p:cNvPr id="56" name="TextBox 55">
            <a:extLst>
              <a:ext uri="{FF2B5EF4-FFF2-40B4-BE49-F238E27FC236}">
                <a16:creationId xmlns:a16="http://schemas.microsoft.com/office/drawing/2014/main" id="{28FB5951-8D85-634E-867D-7FD72AE3951A}"/>
              </a:ext>
            </a:extLst>
          </p:cNvPr>
          <p:cNvSpPr txBox="1"/>
          <p:nvPr/>
        </p:nvSpPr>
        <p:spPr>
          <a:xfrm>
            <a:off x="7454760" y="5710012"/>
            <a:ext cx="712054" cy="246221"/>
          </a:xfrm>
          <a:prstGeom prst="rect">
            <a:avLst/>
          </a:prstGeom>
          <a:noFill/>
        </p:spPr>
        <p:txBody>
          <a:bodyPr wrap="none" rtlCol="0">
            <a:spAutoFit/>
          </a:bodyPr>
          <a:lstStyle/>
          <a:p>
            <a:r>
              <a:rPr lang="en-US" sz="1000" dirty="0"/>
              <a:t>Expansion</a:t>
            </a:r>
          </a:p>
        </p:txBody>
      </p:sp>
    </p:spTree>
    <p:extLst>
      <p:ext uri="{BB962C8B-B14F-4D97-AF65-F5344CB8AC3E}">
        <p14:creationId xmlns:p14="http://schemas.microsoft.com/office/powerpoint/2010/main" val="1115003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6B06-851C-49CD-A4BA-F598C20E9BDE}"/>
              </a:ext>
            </a:extLst>
          </p:cNvPr>
          <p:cNvSpPr>
            <a:spLocks noGrp="1"/>
          </p:cNvSpPr>
          <p:nvPr>
            <p:ph type="title"/>
          </p:nvPr>
        </p:nvSpPr>
        <p:spPr>
          <a:xfrm>
            <a:off x="8642" y="206544"/>
            <a:ext cx="9144000" cy="576723"/>
          </a:xfrm>
        </p:spPr>
        <p:txBody>
          <a:bodyPr vert="horz" lIns="91440" tIns="45720" rIns="91440" bIns="45720" rtlCol="0" anchor="ctr">
            <a:noAutofit/>
          </a:bodyPr>
          <a:lstStyle/>
          <a:p>
            <a:r>
              <a:rPr lang="en-US" sz="2800" kern="1200" dirty="0">
                <a:latin typeface="+mj-lt"/>
                <a:ea typeface="+mj-ea"/>
                <a:cs typeface="+mj-cs"/>
              </a:rPr>
              <a:t>Newly insured patients improve most on diabetic biomarkers </a:t>
            </a:r>
          </a:p>
        </p:txBody>
      </p:sp>
      <p:sp>
        <p:nvSpPr>
          <p:cNvPr id="4" name="TextBox 3">
            <a:extLst>
              <a:ext uri="{FF2B5EF4-FFF2-40B4-BE49-F238E27FC236}">
                <a16:creationId xmlns:a16="http://schemas.microsoft.com/office/drawing/2014/main" id="{2FEA2394-6539-404D-A8AA-6B087B69D47E}"/>
              </a:ext>
            </a:extLst>
          </p:cNvPr>
          <p:cNvSpPr txBox="1"/>
          <p:nvPr/>
        </p:nvSpPr>
        <p:spPr>
          <a:xfrm>
            <a:off x="893741" y="6121499"/>
            <a:ext cx="7251192" cy="639762"/>
          </a:xfrm>
          <a:prstGeom prst="rect">
            <a:avLst/>
          </a:prstGeom>
        </p:spPr>
        <p:txBody>
          <a:bodyPr vert="horz" lIns="91440" tIns="45720" rIns="91440" bIns="45720" rtlCol="0" anchor="b">
            <a:normAutofit/>
          </a:bodyPr>
          <a:lstStyle/>
          <a:p>
            <a:pPr>
              <a:lnSpc>
                <a:spcPct val="90000"/>
              </a:lnSpc>
              <a:spcBef>
                <a:spcPct val="20000"/>
              </a:spcBef>
            </a:pPr>
            <a:r>
              <a:rPr lang="en-US" sz="1100" kern="1200" dirty="0">
                <a:latin typeface="+mn-lt"/>
                <a:ea typeface="+mn-ea"/>
                <a:cs typeface="+mn-cs"/>
              </a:rPr>
              <a:t>Source: Marino M. et al. The Affordable Care Act- Effects of Insurance on Diabetes Biomarkers. </a:t>
            </a:r>
            <a:r>
              <a:rPr lang="en-US" sz="1100" i="1" kern="1200" dirty="0">
                <a:latin typeface="+mn-lt"/>
                <a:ea typeface="+mn-ea"/>
                <a:cs typeface="+mn-cs"/>
              </a:rPr>
              <a:t>Diabetes Care</a:t>
            </a:r>
            <a:r>
              <a:rPr lang="en-US" sz="1100" i="1" dirty="0"/>
              <a:t>, </a:t>
            </a:r>
            <a:r>
              <a:rPr lang="en-US" sz="1100" kern="1200" dirty="0">
                <a:latin typeface="+mn-lt"/>
                <a:ea typeface="+mn-ea"/>
                <a:cs typeface="+mn-cs"/>
              </a:rPr>
              <a:t>2020: 43: 2074-2082. Marino M. et al. Disparities in biomarkers for patients with diabetes after the Affordable Care Act. </a:t>
            </a:r>
            <a:r>
              <a:rPr lang="en-US" sz="1100" i="1" kern="1200" dirty="0">
                <a:latin typeface="+mn-lt"/>
                <a:ea typeface="+mn-ea"/>
                <a:cs typeface="+mn-cs"/>
              </a:rPr>
              <a:t>Medical Care</a:t>
            </a:r>
            <a:r>
              <a:rPr lang="en-US" sz="1100" kern="1200" dirty="0">
                <a:latin typeface="+mn-lt"/>
                <a:ea typeface="+mn-ea"/>
                <a:cs typeface="+mn-cs"/>
              </a:rPr>
              <a:t>, 2020, 58 (</a:t>
            </a:r>
            <a:r>
              <a:rPr lang="en-US" sz="1100" kern="1200" dirty="0" err="1">
                <a:latin typeface="+mn-lt"/>
                <a:ea typeface="+mn-ea"/>
                <a:cs typeface="+mn-cs"/>
              </a:rPr>
              <a:t>suppl</a:t>
            </a:r>
            <a:r>
              <a:rPr lang="en-US" sz="1100" kern="1200" dirty="0">
                <a:latin typeface="+mn-lt"/>
                <a:ea typeface="+mn-ea"/>
                <a:cs typeface="+mn-cs"/>
              </a:rPr>
              <a:t> 6):S31-S39.</a:t>
            </a:r>
            <a:endParaRPr lang="en-US" sz="1100" kern="1200" dirty="0">
              <a:solidFill>
                <a:srgbClr val="FF0000"/>
              </a:solidFill>
              <a:latin typeface="+mn-lt"/>
              <a:ea typeface="+mn-ea"/>
              <a:cs typeface="+mn-cs"/>
            </a:endParaRPr>
          </a:p>
        </p:txBody>
      </p:sp>
      <p:pic>
        <p:nvPicPr>
          <p:cNvPr id="8" name="Picture 7" descr="Figure_Table2_HbA1c_KF">
            <a:extLst>
              <a:ext uri="{FF2B5EF4-FFF2-40B4-BE49-F238E27FC236}">
                <a16:creationId xmlns:a16="http://schemas.microsoft.com/office/drawing/2014/main" id="{7840CDAC-A9E5-8648-9669-9862673675F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9337" y="1251710"/>
            <a:ext cx="4362482" cy="2632383"/>
          </a:xfrm>
          <a:prstGeom prst="rect">
            <a:avLst/>
          </a:prstGeom>
          <a:noFill/>
          <a:ln>
            <a:noFill/>
          </a:ln>
        </p:spPr>
      </p:pic>
      <p:sp>
        <p:nvSpPr>
          <p:cNvPr id="9" name="TextBox 8">
            <a:extLst>
              <a:ext uri="{FF2B5EF4-FFF2-40B4-BE49-F238E27FC236}">
                <a16:creationId xmlns:a16="http://schemas.microsoft.com/office/drawing/2014/main" id="{2253F208-71CC-B84A-B90E-A3B162529222}"/>
              </a:ext>
            </a:extLst>
          </p:cNvPr>
          <p:cNvSpPr txBox="1"/>
          <p:nvPr/>
        </p:nvSpPr>
        <p:spPr>
          <a:xfrm>
            <a:off x="5123953" y="1000393"/>
            <a:ext cx="3673683" cy="307777"/>
          </a:xfrm>
          <a:prstGeom prst="rect">
            <a:avLst/>
          </a:prstGeom>
          <a:noFill/>
        </p:spPr>
        <p:txBody>
          <a:bodyPr wrap="square" rtlCol="0">
            <a:spAutoFit/>
          </a:bodyPr>
          <a:lstStyle/>
          <a:p>
            <a:r>
              <a:rPr lang="en-US" sz="1400" b="1" dirty="0"/>
              <a:t>Fig 2.Mean HbA1c measures by race/ethnicity</a:t>
            </a:r>
          </a:p>
        </p:txBody>
      </p:sp>
      <p:sp>
        <p:nvSpPr>
          <p:cNvPr id="10" name="TextBox 9">
            <a:extLst>
              <a:ext uri="{FF2B5EF4-FFF2-40B4-BE49-F238E27FC236}">
                <a16:creationId xmlns:a16="http://schemas.microsoft.com/office/drawing/2014/main" id="{0C1C3416-18D0-D74D-BF8C-55DB9950999E}"/>
              </a:ext>
            </a:extLst>
          </p:cNvPr>
          <p:cNvSpPr txBox="1"/>
          <p:nvPr/>
        </p:nvSpPr>
        <p:spPr>
          <a:xfrm>
            <a:off x="4657813" y="4296007"/>
            <a:ext cx="4268026" cy="1477328"/>
          </a:xfrm>
          <a:prstGeom prst="rect">
            <a:avLst/>
          </a:prstGeom>
          <a:solidFill>
            <a:schemeClr val="accent2">
              <a:lumMod val="20000"/>
              <a:lumOff val="80000"/>
            </a:schemeClr>
          </a:solidFill>
          <a:effectLst>
            <a:outerShdw blurRad="50800" dist="38100" dir="8100000" algn="tr" rotWithShape="0">
              <a:prstClr val="black">
                <a:alpha val="40000"/>
              </a:prstClr>
            </a:outerShdw>
          </a:effectLst>
        </p:spPr>
        <p:txBody>
          <a:bodyPr wrap="square" rtlCol="0">
            <a:spAutoFit/>
          </a:bodyPr>
          <a:lstStyle/>
          <a:p>
            <a:pPr marL="227013" indent="-227013">
              <a:spcAft>
                <a:spcPts val="1200"/>
              </a:spcAft>
              <a:buFont typeface="Arial" panose="020B0604020202020204" pitchFamily="34" charset="0"/>
              <a:buChar char="•"/>
            </a:pPr>
            <a:r>
              <a:rPr lang="en-US" sz="1400" dirty="0"/>
              <a:t>Better DM-related outcomes pre- to post-ACA in newly insured compared to other insurance groups</a:t>
            </a:r>
          </a:p>
          <a:p>
            <a:pPr marL="227013" indent="-227013">
              <a:spcAft>
                <a:spcPts val="1200"/>
              </a:spcAft>
              <a:buFont typeface="Arial" panose="020B0604020202020204" pitchFamily="34" charset="0"/>
              <a:buChar char="•"/>
            </a:pPr>
            <a:r>
              <a:rPr lang="en-US" sz="1400" dirty="0"/>
              <a:t>Newly insured Hispanic patients benefitted most with greatest improvement in HbA1c</a:t>
            </a:r>
          </a:p>
          <a:p>
            <a:pPr marL="227013" indent="-227013">
              <a:spcAft>
                <a:spcPts val="1200"/>
              </a:spcAft>
              <a:buFont typeface="Arial" panose="020B0604020202020204" pitchFamily="34" charset="0"/>
              <a:buChar char="•"/>
            </a:pPr>
            <a:r>
              <a:rPr lang="en-US" sz="1400" dirty="0"/>
              <a:t> The ACA impact varied by race and ethnicity</a:t>
            </a:r>
          </a:p>
        </p:txBody>
      </p:sp>
      <p:sp>
        <p:nvSpPr>
          <p:cNvPr id="5" name="Rectangle 4">
            <a:extLst>
              <a:ext uri="{FF2B5EF4-FFF2-40B4-BE49-F238E27FC236}">
                <a16:creationId xmlns:a16="http://schemas.microsoft.com/office/drawing/2014/main" id="{26AFD3CE-FEAF-CD4C-A6F7-D1ADE4177BFE}"/>
              </a:ext>
            </a:extLst>
          </p:cNvPr>
          <p:cNvSpPr/>
          <p:nvPr/>
        </p:nvSpPr>
        <p:spPr>
          <a:xfrm>
            <a:off x="140990" y="1012088"/>
            <a:ext cx="4439652" cy="523220"/>
          </a:xfrm>
          <a:prstGeom prst="rect">
            <a:avLst/>
          </a:prstGeom>
        </p:spPr>
        <p:txBody>
          <a:bodyPr wrap="square">
            <a:spAutoFit/>
          </a:bodyPr>
          <a:lstStyle/>
          <a:p>
            <a:pPr algn="ctr"/>
            <a:r>
              <a:rPr lang="en-US" sz="1400" b="1" dirty="0"/>
              <a:t>Fig 1. Time from elevated HbA1c within 3 month pre-ACA expansion to a controlled measurement</a:t>
            </a:r>
          </a:p>
        </p:txBody>
      </p:sp>
      <p:pic>
        <p:nvPicPr>
          <p:cNvPr id="7" name="Picture 6">
            <a:extLst>
              <a:ext uri="{FF2B5EF4-FFF2-40B4-BE49-F238E27FC236}">
                <a16:creationId xmlns:a16="http://schemas.microsoft.com/office/drawing/2014/main" id="{558BB557-6D31-D24E-8263-1A29A2CA44CF}"/>
              </a:ext>
            </a:extLst>
          </p:cNvPr>
          <p:cNvPicPr>
            <a:picLocks noChangeAspect="1"/>
          </p:cNvPicPr>
          <p:nvPr/>
        </p:nvPicPr>
        <p:blipFill>
          <a:blip r:embed="rId4"/>
          <a:stretch>
            <a:fillRect/>
          </a:stretch>
        </p:blipFill>
        <p:spPr>
          <a:xfrm>
            <a:off x="140989" y="1535576"/>
            <a:ext cx="4272333" cy="3662000"/>
          </a:xfrm>
          <a:prstGeom prst="rect">
            <a:avLst/>
          </a:prstGeom>
        </p:spPr>
      </p:pic>
      <p:pic>
        <p:nvPicPr>
          <p:cNvPr id="6" name="Picture 5">
            <a:extLst>
              <a:ext uri="{FF2B5EF4-FFF2-40B4-BE49-F238E27FC236}">
                <a16:creationId xmlns:a16="http://schemas.microsoft.com/office/drawing/2014/main" id="{B0D12761-385A-0E44-B5D6-356D28FD67A4}"/>
              </a:ext>
            </a:extLst>
          </p:cNvPr>
          <p:cNvPicPr>
            <a:picLocks noChangeAspect="1"/>
          </p:cNvPicPr>
          <p:nvPr/>
        </p:nvPicPr>
        <p:blipFill rotWithShape="1">
          <a:blip r:embed="rId5"/>
          <a:srcRect b="75280"/>
          <a:stretch/>
        </p:blipFill>
        <p:spPr>
          <a:xfrm>
            <a:off x="4519337" y="3884093"/>
            <a:ext cx="1052276" cy="196069"/>
          </a:xfrm>
          <a:prstGeom prst="rect">
            <a:avLst/>
          </a:prstGeom>
        </p:spPr>
      </p:pic>
      <p:pic>
        <p:nvPicPr>
          <p:cNvPr id="11" name="Picture 10">
            <a:extLst>
              <a:ext uri="{FF2B5EF4-FFF2-40B4-BE49-F238E27FC236}">
                <a16:creationId xmlns:a16="http://schemas.microsoft.com/office/drawing/2014/main" id="{F85DB173-46FC-3F45-B78D-15484E8D2BF4}"/>
              </a:ext>
            </a:extLst>
          </p:cNvPr>
          <p:cNvPicPr>
            <a:picLocks noChangeAspect="1"/>
          </p:cNvPicPr>
          <p:nvPr/>
        </p:nvPicPr>
        <p:blipFill rotWithShape="1">
          <a:blip r:embed="rId5"/>
          <a:srcRect t="48731" b="25650"/>
          <a:stretch/>
        </p:blipFill>
        <p:spPr>
          <a:xfrm>
            <a:off x="6623889" y="3918732"/>
            <a:ext cx="1052276" cy="203200"/>
          </a:xfrm>
          <a:prstGeom prst="rect">
            <a:avLst/>
          </a:prstGeom>
        </p:spPr>
      </p:pic>
      <p:pic>
        <p:nvPicPr>
          <p:cNvPr id="12" name="Picture 11">
            <a:extLst>
              <a:ext uri="{FF2B5EF4-FFF2-40B4-BE49-F238E27FC236}">
                <a16:creationId xmlns:a16="http://schemas.microsoft.com/office/drawing/2014/main" id="{F6D81A81-19EC-8349-A276-46AA5A06ED13}"/>
              </a:ext>
            </a:extLst>
          </p:cNvPr>
          <p:cNvPicPr>
            <a:picLocks noChangeAspect="1"/>
          </p:cNvPicPr>
          <p:nvPr/>
        </p:nvPicPr>
        <p:blipFill rotWithShape="1">
          <a:blip r:embed="rId5"/>
          <a:srcRect t="26801" b="51850"/>
          <a:stretch/>
        </p:blipFill>
        <p:spPr>
          <a:xfrm>
            <a:off x="5571613" y="3918565"/>
            <a:ext cx="1052276" cy="169333"/>
          </a:xfrm>
          <a:prstGeom prst="rect">
            <a:avLst/>
          </a:prstGeom>
        </p:spPr>
      </p:pic>
      <p:pic>
        <p:nvPicPr>
          <p:cNvPr id="13" name="Picture 12">
            <a:extLst>
              <a:ext uri="{FF2B5EF4-FFF2-40B4-BE49-F238E27FC236}">
                <a16:creationId xmlns:a16="http://schemas.microsoft.com/office/drawing/2014/main" id="{B0E84442-BB45-D149-9C9F-4377A12F7265}"/>
              </a:ext>
            </a:extLst>
          </p:cNvPr>
          <p:cNvPicPr>
            <a:picLocks noChangeAspect="1"/>
          </p:cNvPicPr>
          <p:nvPr/>
        </p:nvPicPr>
        <p:blipFill rotWithShape="1">
          <a:blip r:embed="rId5"/>
          <a:srcRect t="72815"/>
          <a:stretch/>
        </p:blipFill>
        <p:spPr>
          <a:xfrm>
            <a:off x="7782180" y="3918565"/>
            <a:ext cx="1052276" cy="215629"/>
          </a:xfrm>
          <a:prstGeom prst="rect">
            <a:avLst/>
          </a:prstGeom>
        </p:spPr>
      </p:pic>
    </p:spTree>
    <p:extLst>
      <p:ext uri="{BB962C8B-B14F-4D97-AF65-F5344CB8AC3E}">
        <p14:creationId xmlns:p14="http://schemas.microsoft.com/office/powerpoint/2010/main" val="963969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D610-A195-774A-B447-FC4696238F97}"/>
              </a:ext>
            </a:extLst>
          </p:cNvPr>
          <p:cNvSpPr>
            <a:spLocks noGrp="1"/>
          </p:cNvSpPr>
          <p:nvPr>
            <p:ph type="title"/>
          </p:nvPr>
        </p:nvSpPr>
        <p:spPr>
          <a:xfrm>
            <a:off x="497339" y="161410"/>
            <a:ext cx="8229600" cy="762324"/>
          </a:xfrm>
        </p:spPr>
        <p:txBody>
          <a:bodyPr/>
          <a:lstStyle/>
          <a:p>
            <a:r>
              <a:rPr lang="en-US" sz="3200" dirty="0"/>
              <a:t>Conclusions</a:t>
            </a:r>
            <a:endParaRPr lang="en-US" dirty="0"/>
          </a:p>
        </p:txBody>
      </p:sp>
      <p:sp>
        <p:nvSpPr>
          <p:cNvPr id="3" name="Content Placeholder 2">
            <a:extLst>
              <a:ext uri="{FF2B5EF4-FFF2-40B4-BE49-F238E27FC236}">
                <a16:creationId xmlns:a16="http://schemas.microsoft.com/office/drawing/2014/main" id="{6D6524FB-8D47-3445-9E45-80C2C4E5CD94}"/>
              </a:ext>
            </a:extLst>
          </p:cNvPr>
          <p:cNvSpPr>
            <a:spLocks noGrp="1"/>
          </p:cNvSpPr>
          <p:nvPr>
            <p:ph idx="1"/>
          </p:nvPr>
        </p:nvSpPr>
        <p:spPr>
          <a:xfrm>
            <a:off x="125834" y="963667"/>
            <a:ext cx="9143999" cy="2633920"/>
          </a:xfrm>
        </p:spPr>
        <p:txBody>
          <a:bodyPr>
            <a:normAutofit/>
          </a:bodyPr>
          <a:lstStyle/>
          <a:p>
            <a:pPr marL="230188" indent="-230188"/>
            <a:r>
              <a:rPr lang="en-US" sz="2400" dirty="0"/>
              <a:t>CHC patients have better access to insurance and diagnosis post-ACA</a:t>
            </a:r>
          </a:p>
          <a:p>
            <a:pPr marL="230188" indent="-230188"/>
            <a:r>
              <a:rPr lang="en-US" sz="2400" dirty="0"/>
              <a:t>Newly insured patients improve on diabetic biomarkers</a:t>
            </a:r>
          </a:p>
          <a:p>
            <a:pPr marL="230188" indent="-230188"/>
            <a:r>
              <a:rPr lang="en-US" sz="2400" dirty="0"/>
              <a:t>Race/ethnicity impacts access to insurance and biomarker outcomes</a:t>
            </a:r>
          </a:p>
          <a:p>
            <a:pPr marL="230188" indent="-230188"/>
            <a:r>
              <a:rPr lang="en-US" sz="2400" dirty="0"/>
              <a:t>Many CHC patients (especially ethnic minorities) remain uninsured</a:t>
            </a:r>
          </a:p>
          <a:p>
            <a:pPr marL="230188" indent="-230188"/>
            <a:r>
              <a:rPr lang="en-US" sz="2400" dirty="0"/>
              <a:t>CHC continue to provide quality care for uninsured patients</a:t>
            </a:r>
          </a:p>
          <a:p>
            <a:pPr marL="0" indent="0">
              <a:buNone/>
            </a:pPr>
            <a:endParaRPr lang="en-US" sz="2600" dirty="0"/>
          </a:p>
          <a:p>
            <a:endParaRPr lang="en-US" sz="2600" dirty="0"/>
          </a:p>
        </p:txBody>
      </p:sp>
      <p:sp>
        <p:nvSpPr>
          <p:cNvPr id="5" name="Title 1">
            <a:extLst>
              <a:ext uri="{FF2B5EF4-FFF2-40B4-BE49-F238E27FC236}">
                <a16:creationId xmlns:a16="http://schemas.microsoft.com/office/drawing/2014/main" id="{16F2B10D-E639-400D-BD5C-5236821A573A}"/>
              </a:ext>
            </a:extLst>
          </p:cNvPr>
          <p:cNvSpPr txBox="1">
            <a:spLocks/>
          </p:cNvSpPr>
          <p:nvPr/>
        </p:nvSpPr>
        <p:spPr>
          <a:xfrm>
            <a:off x="1464611" y="3365707"/>
            <a:ext cx="6214775" cy="4637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accent2">
                    <a:lumMod val="75000"/>
                  </a:schemeClr>
                </a:solidFill>
                <a:latin typeface="+mj-lt"/>
                <a:ea typeface="+mj-ea"/>
                <a:cs typeface="+mj-cs"/>
              </a:defRPr>
            </a:lvl1pPr>
          </a:lstStyle>
          <a:p>
            <a:r>
              <a:rPr lang="en-US" sz="3200" dirty="0"/>
              <a:t>PREVENT-D Team  </a:t>
            </a:r>
          </a:p>
        </p:txBody>
      </p:sp>
      <p:graphicFrame>
        <p:nvGraphicFramePr>
          <p:cNvPr id="8" name="Table 8">
            <a:extLst>
              <a:ext uri="{FF2B5EF4-FFF2-40B4-BE49-F238E27FC236}">
                <a16:creationId xmlns:a16="http://schemas.microsoft.com/office/drawing/2014/main" id="{18775C71-B3DC-47F4-A6C8-75621FA9D8CB}"/>
              </a:ext>
            </a:extLst>
          </p:cNvPr>
          <p:cNvGraphicFramePr>
            <a:graphicFrameLocks noGrp="1"/>
          </p:cNvGraphicFramePr>
          <p:nvPr>
            <p:extLst>
              <p:ext uri="{D42A27DB-BD31-4B8C-83A1-F6EECF244321}">
                <p14:modId xmlns:p14="http://schemas.microsoft.com/office/powerpoint/2010/main" val="3999629161"/>
              </p:ext>
            </p:extLst>
          </p:nvPr>
        </p:nvGraphicFramePr>
        <p:xfrm>
          <a:off x="0" y="3843818"/>
          <a:ext cx="9143999" cy="2611158"/>
        </p:xfrm>
        <a:graphic>
          <a:graphicData uri="http://schemas.openxmlformats.org/drawingml/2006/table">
            <a:tbl>
              <a:tblPr firstRow="1" bandRow="1">
                <a:tableStyleId>{5C22544A-7EE6-4342-B048-85BDC9FD1C3A}</a:tableStyleId>
              </a:tblPr>
              <a:tblGrid>
                <a:gridCol w="1913291">
                  <a:extLst>
                    <a:ext uri="{9D8B030D-6E8A-4147-A177-3AD203B41FA5}">
                      <a16:colId xmlns:a16="http://schemas.microsoft.com/office/drawing/2014/main" val="852597488"/>
                    </a:ext>
                  </a:extLst>
                </a:gridCol>
                <a:gridCol w="7230708">
                  <a:extLst>
                    <a:ext uri="{9D8B030D-6E8A-4147-A177-3AD203B41FA5}">
                      <a16:colId xmlns:a16="http://schemas.microsoft.com/office/drawing/2014/main" val="1832122562"/>
                    </a:ext>
                  </a:extLst>
                </a:gridCol>
              </a:tblGrid>
              <a:tr h="452945">
                <a:tc>
                  <a:txBody>
                    <a:bodyPr/>
                    <a:lstStyle/>
                    <a:p>
                      <a:pPr marL="227013" indent="0"/>
                      <a:r>
                        <a:rPr lang="en-US" sz="1400" dirty="0"/>
                        <a:t>Contact PI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Nathalie Huguet, PhD, Assistant Professor, Department of Family Medicine, OHSU,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e-mail: huguetn@ohsu.edu</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561274818"/>
                  </a:ext>
                </a:extLst>
              </a:tr>
              <a:tr h="617706">
                <a:tc>
                  <a:txBody>
                    <a:bodyPr/>
                    <a:lstStyle/>
                    <a:p>
                      <a:pPr marL="227013" indent="0"/>
                      <a:r>
                        <a:rPr lang="en-US" sz="1400" dirty="0"/>
                        <a:t>OHSU </a:t>
                      </a:r>
                    </a:p>
                    <a:p>
                      <a:pPr marL="227013" indent="0"/>
                      <a:r>
                        <a:rPr lang="en-US" sz="1400" dirty="0"/>
                        <a:t>Family Medicine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2">
                            <a:lumMod val="20000"/>
                            <a:lumOff val="80000"/>
                          </a:schemeClr>
                        </a:gs>
                      </a:gsLst>
                      <a:lin ang="5400000" scaled="1"/>
                      <a:tileRect/>
                    </a:gra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CO-Is: Jen DeVoe, Heather</a:t>
                      </a:r>
                      <a:r>
                        <a:rPr lang="en-US" sz="1400" baseline="0" dirty="0"/>
                        <a:t> Angier</a:t>
                      </a:r>
                      <a:r>
                        <a:rPr lang="en-US" sz="1400" dirty="0"/>
                        <a:t>, Miguel Marino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err="1"/>
                        <a:t>Biostat</a:t>
                      </a:r>
                      <a:r>
                        <a:rPr lang="en-US" sz="1400" dirty="0"/>
                        <a:t>: David Ezekiel-Herrera, Jean O’Malley, Jorge Kaufmann, Rachel Springer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PM: Heather Holderness, Irina Chamine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2">
                            <a:lumMod val="20000"/>
                            <a:lumOff val="80000"/>
                          </a:schemeClr>
                        </a:gs>
                      </a:gsLst>
                      <a:lin ang="5400000" scaled="1"/>
                      <a:tileRect/>
                    </a:gradFill>
                  </a:tcPr>
                </a:tc>
                <a:extLst>
                  <a:ext uri="{0D108BD9-81ED-4DB2-BD59-A6C34878D82A}">
                    <a16:rowId xmlns:a16="http://schemas.microsoft.com/office/drawing/2014/main" val="4275472791"/>
                  </a:ext>
                </a:extLst>
              </a:tr>
              <a:tr h="596511">
                <a:tc>
                  <a:txBody>
                    <a:bodyPr/>
                    <a:lstStyle/>
                    <a:p>
                      <a:pPr marL="227013" indent="0"/>
                      <a:r>
                        <a:rPr lang="en-US" sz="1400" dirty="0"/>
                        <a:t>OCHIN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2">
                            <a:lumMod val="20000"/>
                            <a:lumOff val="80000"/>
                          </a:schemeClr>
                        </a:gs>
                        <a:gs pos="50000">
                          <a:schemeClr val="bg1"/>
                        </a:gs>
                      </a:gsLst>
                      <a:lin ang="5400000" scaled="1"/>
                      <a:tileRect/>
                    </a:gra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Site PI: Megan Hoopes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err="1"/>
                        <a:t>Biostat</a:t>
                      </a:r>
                      <a:r>
                        <a:rPr lang="en-US" sz="1400" dirty="0"/>
                        <a:t>: Teresa Schmidt, Annie Larson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PM/Research Coordination: Nate Warren, William Pinnock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2">
                            <a:lumMod val="20000"/>
                            <a:lumOff val="80000"/>
                          </a:schemeClr>
                        </a:gs>
                        <a:gs pos="50000">
                          <a:schemeClr val="bg1"/>
                        </a:gs>
                      </a:gsLst>
                      <a:lin ang="5400000" scaled="1"/>
                      <a:tileRect/>
                    </a:gradFill>
                  </a:tcPr>
                </a:tc>
                <a:extLst>
                  <a:ext uri="{0D108BD9-81ED-4DB2-BD59-A6C34878D82A}">
                    <a16:rowId xmlns:a16="http://schemas.microsoft.com/office/drawing/2014/main" val="2614197303"/>
                  </a:ext>
                </a:extLst>
              </a:tr>
              <a:tr h="629958">
                <a:tc>
                  <a:txBody>
                    <a:bodyPr/>
                    <a:lstStyle/>
                    <a:p>
                      <a:pPr marL="227013" indent="0"/>
                      <a:r>
                        <a:rPr lang="en-US" sz="1400" dirty="0"/>
                        <a:t>Other Co-Is, Stakeholders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Co-Is: Rachel</a:t>
                      </a:r>
                      <a:r>
                        <a:rPr lang="en-US" sz="1400" baseline="0" dirty="0"/>
                        <a:t> Gold, KPNW; </a:t>
                      </a:r>
                      <a:r>
                        <a:rPr lang="en-US" sz="1400" dirty="0"/>
                        <a:t>Joh</a:t>
                      </a:r>
                      <a:r>
                        <a:rPr lang="en-US" sz="1400" baseline="0" dirty="0"/>
                        <a:t>n McConnell, OHSU; Stephan Lindner, OHSU;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Co-I, Community MD: </a:t>
                      </a:r>
                      <a:r>
                        <a:rPr lang="en-US" sz="1400" dirty="0"/>
                        <a:t>Andrew</a:t>
                      </a:r>
                      <a:r>
                        <a:rPr lang="en-US" sz="1400" baseline="0" dirty="0"/>
                        <a:t> Suchocki</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5138452"/>
                  </a:ext>
                </a:extLst>
              </a:tr>
            </a:tbl>
          </a:graphicData>
        </a:graphic>
      </p:graphicFrame>
      <p:pic>
        <p:nvPicPr>
          <p:cNvPr id="11" name="Picture 10">
            <a:extLst>
              <a:ext uri="{FF2B5EF4-FFF2-40B4-BE49-F238E27FC236}">
                <a16:creationId xmlns:a16="http://schemas.microsoft.com/office/drawing/2014/main" id="{23894C7B-47E8-4CAF-B7E0-6C44B27F2428}"/>
              </a:ext>
            </a:extLst>
          </p:cNvPr>
          <p:cNvPicPr>
            <a:picLocks noChangeAspect="1"/>
          </p:cNvPicPr>
          <p:nvPr/>
        </p:nvPicPr>
        <p:blipFill>
          <a:blip r:embed="rId3"/>
          <a:stretch>
            <a:fillRect/>
          </a:stretch>
        </p:blipFill>
        <p:spPr>
          <a:xfrm>
            <a:off x="7988318" y="5715586"/>
            <a:ext cx="1375010" cy="1019925"/>
          </a:xfrm>
          <a:prstGeom prst="rect">
            <a:avLst/>
          </a:prstGeom>
        </p:spPr>
      </p:pic>
    </p:spTree>
    <p:extLst>
      <p:ext uri="{BB962C8B-B14F-4D97-AF65-F5344CB8AC3E}">
        <p14:creationId xmlns:p14="http://schemas.microsoft.com/office/powerpoint/2010/main" val="42516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4FED84-107F-401C-A018-E866C7D58578}"/>
              </a:ext>
            </a:extLst>
          </p:cNvPr>
          <p:cNvSpPr>
            <a:spLocks noGrp="1"/>
          </p:cNvSpPr>
          <p:nvPr>
            <p:ph type="title"/>
          </p:nvPr>
        </p:nvSpPr>
        <p:spPr/>
        <p:txBody>
          <a:bodyPr/>
          <a:lstStyle/>
          <a:p>
            <a:r>
              <a:rPr lang="en-US" dirty="0"/>
              <a:t>Summary</a:t>
            </a:r>
          </a:p>
        </p:txBody>
      </p:sp>
      <p:sp>
        <p:nvSpPr>
          <p:cNvPr id="5" name="Text Placeholder 4">
            <a:extLst>
              <a:ext uri="{FF2B5EF4-FFF2-40B4-BE49-F238E27FC236}">
                <a16:creationId xmlns:a16="http://schemas.microsoft.com/office/drawing/2014/main" id="{94858CF0-6828-4937-9CF9-9D36C6A32EC5}"/>
              </a:ext>
            </a:extLst>
          </p:cNvPr>
          <p:cNvSpPr>
            <a:spLocks noGrp="1"/>
          </p:cNvSpPr>
          <p:nvPr>
            <p:ph type="body" idx="1"/>
          </p:nvPr>
        </p:nvSpPr>
        <p:spPr/>
        <p:txBody>
          <a:bodyPr/>
          <a:lstStyle/>
          <a:p>
            <a:r>
              <a:rPr lang="en-US" dirty="0"/>
              <a:t>Northwestern</a:t>
            </a:r>
          </a:p>
        </p:txBody>
      </p:sp>
      <p:sp>
        <p:nvSpPr>
          <p:cNvPr id="6" name="Content Placeholder 5">
            <a:extLst>
              <a:ext uri="{FF2B5EF4-FFF2-40B4-BE49-F238E27FC236}">
                <a16:creationId xmlns:a16="http://schemas.microsoft.com/office/drawing/2014/main" id="{763F70EC-A889-465F-AE32-FAF4DFD5D6B5}"/>
              </a:ext>
            </a:extLst>
          </p:cNvPr>
          <p:cNvSpPr>
            <a:spLocks noGrp="1"/>
          </p:cNvSpPr>
          <p:nvPr>
            <p:ph sz="half" idx="2"/>
          </p:nvPr>
        </p:nvSpPr>
        <p:spPr/>
        <p:txBody>
          <a:bodyPr/>
          <a:lstStyle/>
          <a:p>
            <a:r>
              <a:rPr lang="en-US" dirty="0"/>
              <a:t>Academic Medical Centers</a:t>
            </a:r>
          </a:p>
          <a:p>
            <a:r>
              <a:rPr lang="en-US" dirty="0"/>
              <a:t>Midwest</a:t>
            </a:r>
          </a:p>
          <a:p>
            <a:r>
              <a:rPr lang="en-US" dirty="0"/>
              <a:t>4 Exp vs 4 non-exp</a:t>
            </a:r>
          </a:p>
          <a:p>
            <a:r>
              <a:rPr lang="en-US" dirty="0"/>
              <a:t>Focus on ages 55-64</a:t>
            </a:r>
          </a:p>
          <a:p>
            <a:r>
              <a:rPr lang="en-US"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o significant difference in new patients, new diabetics or new diabetes medication prescriptions. </a:t>
            </a:r>
            <a:endParaRPr lang="en-US" dirty="0"/>
          </a:p>
          <a:p>
            <a:endParaRPr lang="en-US" dirty="0"/>
          </a:p>
        </p:txBody>
      </p:sp>
      <p:sp>
        <p:nvSpPr>
          <p:cNvPr id="7" name="Text Placeholder 6">
            <a:extLst>
              <a:ext uri="{FF2B5EF4-FFF2-40B4-BE49-F238E27FC236}">
                <a16:creationId xmlns:a16="http://schemas.microsoft.com/office/drawing/2014/main" id="{B20FB98A-995C-463D-A8F4-58DB7DD91E37}"/>
              </a:ext>
            </a:extLst>
          </p:cNvPr>
          <p:cNvSpPr>
            <a:spLocks noGrp="1"/>
          </p:cNvSpPr>
          <p:nvPr>
            <p:ph type="body" sz="quarter" idx="3"/>
          </p:nvPr>
        </p:nvSpPr>
        <p:spPr/>
        <p:txBody>
          <a:bodyPr/>
          <a:lstStyle/>
          <a:p>
            <a:r>
              <a:rPr lang="en-US" dirty="0"/>
              <a:t>OCHIN</a:t>
            </a:r>
          </a:p>
        </p:txBody>
      </p:sp>
      <p:sp>
        <p:nvSpPr>
          <p:cNvPr id="8" name="Content Placeholder 7">
            <a:extLst>
              <a:ext uri="{FF2B5EF4-FFF2-40B4-BE49-F238E27FC236}">
                <a16:creationId xmlns:a16="http://schemas.microsoft.com/office/drawing/2014/main" id="{9EE397F6-D85E-4A76-B580-5DADE25DDA94}"/>
              </a:ext>
            </a:extLst>
          </p:cNvPr>
          <p:cNvSpPr>
            <a:spLocks noGrp="1"/>
          </p:cNvSpPr>
          <p:nvPr>
            <p:ph sz="quarter" idx="4"/>
          </p:nvPr>
        </p:nvSpPr>
        <p:spPr/>
        <p:txBody>
          <a:bodyPr/>
          <a:lstStyle/>
          <a:p>
            <a:r>
              <a:rPr lang="en-US" dirty="0"/>
              <a:t>Community Health Centers</a:t>
            </a:r>
          </a:p>
          <a:p>
            <a:r>
              <a:rPr lang="en-US" dirty="0"/>
              <a:t>National </a:t>
            </a:r>
          </a:p>
          <a:p>
            <a:r>
              <a:rPr lang="en-US" dirty="0"/>
              <a:t>12 exp vs 11 non-exp</a:t>
            </a:r>
          </a:p>
          <a:p>
            <a:r>
              <a:rPr lang="en-US" dirty="0"/>
              <a:t>Average age &lt; 50</a:t>
            </a:r>
          </a:p>
          <a:p>
            <a:r>
              <a:rPr lang="en-US" dirty="0"/>
              <a:t>Increase in visits with insurance and newly insured with slight increase in diabetes control measures</a:t>
            </a:r>
          </a:p>
          <a:p>
            <a:endParaRPr lang="en-US" dirty="0"/>
          </a:p>
        </p:txBody>
      </p:sp>
    </p:spTree>
    <p:extLst>
      <p:ext uri="{BB962C8B-B14F-4D97-AF65-F5344CB8AC3E}">
        <p14:creationId xmlns:p14="http://schemas.microsoft.com/office/powerpoint/2010/main" val="2694122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610" y="2294637"/>
            <a:ext cx="9135652" cy="1355750"/>
          </a:xfrm>
        </p:spPr>
        <p:txBody>
          <a:bodyPr>
            <a:normAutofit/>
          </a:bodyPr>
          <a:lstStyle/>
          <a:p>
            <a:pPr>
              <a:lnSpc>
                <a:spcPct val="90000"/>
              </a:lnSpc>
            </a:pPr>
            <a:r>
              <a:rPr lang="en-US" sz="3600" b="1" i="1" dirty="0"/>
              <a:t>Thank you!</a:t>
            </a:r>
            <a:br>
              <a:rPr lang="en-US" sz="3600" b="1" i="1" dirty="0"/>
            </a:br>
            <a:r>
              <a:rPr lang="en-US" sz="3600" b="1" i="1" dirty="0"/>
              <a:t>Questions?</a:t>
            </a:r>
          </a:p>
        </p:txBody>
      </p:sp>
      <p:sp>
        <p:nvSpPr>
          <p:cNvPr id="3" name="Subtitle 2"/>
          <p:cNvSpPr>
            <a:spLocks noGrp="1"/>
          </p:cNvSpPr>
          <p:nvPr>
            <p:ph type="subTitle" idx="1"/>
          </p:nvPr>
        </p:nvSpPr>
        <p:spPr>
          <a:xfrm>
            <a:off x="469216" y="3711294"/>
            <a:ext cx="5442486" cy="911117"/>
          </a:xfrm>
        </p:spPr>
        <p:txBody>
          <a:bodyPr>
            <a:normAutofit/>
          </a:bodyPr>
          <a:lstStyle/>
          <a:p>
            <a:endParaRPr lang="en-US" sz="1700" dirty="0">
              <a:solidFill>
                <a:schemeClr val="tx1"/>
              </a:solidFill>
            </a:endParaRPr>
          </a:p>
        </p:txBody>
      </p:sp>
      <p:sp>
        <p:nvSpPr>
          <p:cNvPr id="1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332"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52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488765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570" y="3912209"/>
            <a:ext cx="2639040" cy="26273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89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44"/>
            <a:ext cx="9144000" cy="730435"/>
          </a:xfrm>
        </p:spPr>
        <p:txBody>
          <a:bodyPr>
            <a:normAutofit fontScale="90000"/>
          </a:bodyPr>
          <a:lstStyle/>
          <a:p>
            <a:pPr algn="ctr"/>
            <a:r>
              <a:rPr lang="en-US" sz="2800" dirty="0">
                <a:latin typeface="Arial Black" panose="020B0A04020102020204" pitchFamily="34" charset="0"/>
              </a:rPr>
              <a:t>A Multi-State Collaboration of Two </a:t>
            </a:r>
            <a:r>
              <a:rPr lang="en-US" sz="2800" dirty="0" err="1">
                <a:latin typeface="Arial Black" panose="020B0A04020102020204" pitchFamily="34" charset="0"/>
              </a:rPr>
              <a:t>PCORnet</a:t>
            </a:r>
            <a:r>
              <a:rPr lang="en-US" sz="2800" dirty="0">
                <a:latin typeface="Arial Black" panose="020B0A04020102020204" pitchFamily="34" charset="0"/>
              </a:rPr>
              <a:t> networks</a:t>
            </a:r>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5430" t="13407" r="11018" b="17840"/>
          <a:stretch/>
        </p:blipFill>
        <p:spPr>
          <a:xfrm>
            <a:off x="6900054" y="646479"/>
            <a:ext cx="1942017" cy="73043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93" y="282410"/>
            <a:ext cx="1509184" cy="1509184"/>
          </a:xfrm>
          <a:prstGeom prst="rect">
            <a:avLst/>
          </a:prstGeom>
        </p:spPr>
      </p:pic>
      <p:sp>
        <p:nvSpPr>
          <p:cNvPr id="10" name="TextBox 9"/>
          <p:cNvSpPr txBox="1"/>
          <p:nvPr/>
        </p:nvSpPr>
        <p:spPr>
          <a:xfrm>
            <a:off x="91073" y="1635416"/>
            <a:ext cx="2135673" cy="3293209"/>
          </a:xfrm>
          <a:prstGeom prst="rect">
            <a:avLst/>
          </a:prstGeom>
          <a:noFill/>
        </p:spPr>
        <p:txBody>
          <a:bodyPr wrap="square" rtlCol="0">
            <a:spAutoFit/>
          </a:bodyPr>
          <a:lstStyle/>
          <a:p>
            <a:r>
              <a:rPr lang="en-US" sz="1600" b="1" dirty="0">
                <a:solidFill>
                  <a:schemeClr val="accent1">
                    <a:lumMod val="75000"/>
                  </a:schemeClr>
                </a:solidFill>
                <a:latin typeface="Arial" panose="020B0604020202020204" pitchFamily="34" charset="0"/>
                <a:cs typeface="Arial" panose="020B0604020202020204" pitchFamily="34" charset="0"/>
              </a:rPr>
              <a:t>IU (Indiana), </a:t>
            </a:r>
          </a:p>
          <a:p>
            <a:endParaRPr lang="en-US" sz="1600" b="1" dirty="0">
              <a:solidFill>
                <a:schemeClr val="accent1">
                  <a:lumMod val="75000"/>
                </a:schemeClr>
              </a:solidFill>
              <a:latin typeface="Arial" panose="020B0604020202020204" pitchFamily="34" charset="0"/>
              <a:cs typeface="Arial" panose="020B0604020202020204" pitchFamily="34" charset="0"/>
            </a:endParaRPr>
          </a:p>
          <a:p>
            <a:r>
              <a:rPr lang="en-US" sz="1600" b="1" dirty="0">
                <a:solidFill>
                  <a:schemeClr val="accent1">
                    <a:lumMod val="75000"/>
                  </a:schemeClr>
                </a:solidFill>
                <a:latin typeface="Arial" panose="020B0604020202020204" pitchFamily="34" charset="0"/>
                <a:cs typeface="Arial" panose="020B0604020202020204" pitchFamily="34" charset="0"/>
              </a:rPr>
              <a:t>UIHC (Iowa),</a:t>
            </a:r>
          </a:p>
          <a:p>
            <a:r>
              <a:rPr lang="en-US" sz="1600" b="1" dirty="0">
                <a:solidFill>
                  <a:schemeClr val="accent1">
                    <a:lumMod val="75000"/>
                  </a:schemeClr>
                </a:solidFill>
                <a:latin typeface="Arial" panose="020B0604020202020204" pitchFamily="34" charset="0"/>
                <a:cs typeface="Arial" panose="020B0604020202020204" pitchFamily="34" charset="0"/>
              </a:rPr>
              <a:t> </a:t>
            </a:r>
          </a:p>
          <a:p>
            <a:r>
              <a:rPr lang="en-US" sz="1600" b="1" dirty="0">
                <a:solidFill>
                  <a:schemeClr val="accent1">
                    <a:lumMod val="75000"/>
                  </a:schemeClr>
                </a:solidFill>
                <a:latin typeface="Arial" panose="020B0604020202020204" pitchFamily="34" charset="0"/>
                <a:cs typeface="Arial" panose="020B0604020202020204" pitchFamily="34" charset="0"/>
              </a:rPr>
              <a:t>UNMC (Nebraska),</a:t>
            </a:r>
          </a:p>
          <a:p>
            <a:r>
              <a:rPr lang="en-US" sz="1600" b="1" dirty="0">
                <a:solidFill>
                  <a:schemeClr val="accent1">
                    <a:lumMod val="75000"/>
                  </a:schemeClr>
                </a:solidFill>
                <a:latin typeface="Arial" panose="020B0604020202020204" pitchFamily="34" charset="0"/>
                <a:cs typeface="Arial" panose="020B0604020202020204" pitchFamily="34" charset="0"/>
              </a:rPr>
              <a:t> </a:t>
            </a:r>
          </a:p>
          <a:p>
            <a:r>
              <a:rPr lang="en-US" sz="1600" b="1" dirty="0">
                <a:solidFill>
                  <a:schemeClr val="accent1">
                    <a:lumMod val="75000"/>
                  </a:schemeClr>
                </a:solidFill>
                <a:latin typeface="Arial" panose="020B0604020202020204" pitchFamily="34" charset="0"/>
                <a:cs typeface="Arial" panose="020B0604020202020204" pitchFamily="34" charset="0"/>
              </a:rPr>
              <a:t>MCW (Wisconsin),</a:t>
            </a:r>
          </a:p>
          <a:p>
            <a:r>
              <a:rPr lang="en-US" sz="1600" b="1" dirty="0">
                <a:solidFill>
                  <a:schemeClr val="accent1">
                    <a:lumMod val="75000"/>
                  </a:schemeClr>
                </a:solidFill>
                <a:latin typeface="Arial" panose="020B0604020202020204" pitchFamily="34" charset="0"/>
                <a:cs typeface="Arial" panose="020B0604020202020204" pitchFamily="34" charset="0"/>
              </a:rPr>
              <a:t> </a:t>
            </a:r>
          </a:p>
          <a:p>
            <a:r>
              <a:rPr lang="en-US" sz="1600" b="1" dirty="0">
                <a:solidFill>
                  <a:schemeClr val="accent1">
                    <a:lumMod val="75000"/>
                  </a:schemeClr>
                </a:solidFill>
                <a:latin typeface="Arial" panose="020B0604020202020204" pitchFamily="34" charset="0"/>
                <a:cs typeface="Arial" panose="020B0604020202020204" pitchFamily="34" charset="0"/>
              </a:rPr>
              <a:t>MU (Missouri), </a:t>
            </a:r>
          </a:p>
          <a:p>
            <a:endParaRPr lang="en-US" sz="1600" b="1" dirty="0">
              <a:solidFill>
                <a:schemeClr val="accent1">
                  <a:lumMod val="75000"/>
                </a:schemeClr>
              </a:solidFill>
              <a:latin typeface="Arial" panose="020B0604020202020204" pitchFamily="34" charset="0"/>
              <a:cs typeface="Arial" panose="020B0604020202020204" pitchFamily="34" charset="0"/>
            </a:endParaRPr>
          </a:p>
          <a:p>
            <a:r>
              <a:rPr lang="en-US" sz="1600" b="1" dirty="0">
                <a:solidFill>
                  <a:schemeClr val="accent1">
                    <a:lumMod val="75000"/>
                  </a:schemeClr>
                </a:solidFill>
                <a:latin typeface="Arial" panose="020B0604020202020204" pitchFamily="34" charset="0"/>
                <a:cs typeface="Arial" panose="020B0604020202020204" pitchFamily="34" charset="0"/>
              </a:rPr>
              <a:t>KUMC (Kansas), </a:t>
            </a:r>
          </a:p>
          <a:p>
            <a:endParaRPr lang="en-US" sz="1600" b="1" dirty="0">
              <a:solidFill>
                <a:schemeClr val="accent1">
                  <a:lumMod val="75000"/>
                </a:schemeClr>
              </a:solidFill>
              <a:latin typeface="Arial" panose="020B0604020202020204" pitchFamily="34" charset="0"/>
              <a:cs typeface="Arial" panose="020B0604020202020204" pitchFamily="34" charset="0"/>
            </a:endParaRPr>
          </a:p>
          <a:p>
            <a:r>
              <a:rPr lang="en-US" sz="1600" b="1" dirty="0">
                <a:solidFill>
                  <a:schemeClr val="accent1">
                    <a:lumMod val="75000"/>
                  </a:schemeClr>
                </a:solidFill>
                <a:latin typeface="Arial" panose="020B0604020202020204" pitchFamily="34" charset="0"/>
                <a:cs typeface="Arial" panose="020B0604020202020204" pitchFamily="34" charset="0"/>
              </a:rPr>
              <a:t>UTSW (Texas)</a:t>
            </a:r>
          </a:p>
        </p:txBody>
      </p:sp>
      <p:sp>
        <p:nvSpPr>
          <p:cNvPr id="11" name="TextBox 10"/>
          <p:cNvSpPr txBox="1"/>
          <p:nvPr/>
        </p:nvSpPr>
        <p:spPr>
          <a:xfrm>
            <a:off x="6865030" y="1434714"/>
            <a:ext cx="2057401" cy="3539430"/>
          </a:xfrm>
          <a:prstGeom prst="rect">
            <a:avLst/>
          </a:prstGeom>
          <a:noFill/>
        </p:spPr>
        <p:txBody>
          <a:bodyPr wrap="square" rtlCol="0">
            <a:spAutoFit/>
          </a:bodyPr>
          <a:lstStyle/>
          <a:p>
            <a:r>
              <a:rPr lang="en-US" sz="1600" dirty="0">
                <a:solidFill>
                  <a:schemeClr val="accent6">
                    <a:lumMod val="75000"/>
                  </a:schemeClr>
                </a:solidFill>
                <a:latin typeface="Arial" panose="020B0604020202020204" pitchFamily="34" charset="0"/>
                <a:cs typeface="Arial" panose="020B0604020202020204" pitchFamily="34" charset="0"/>
              </a:rPr>
              <a:t>Cook County </a:t>
            </a:r>
            <a:br>
              <a:rPr lang="en-US" sz="1600" dirty="0">
                <a:solidFill>
                  <a:schemeClr val="accent6">
                    <a:lumMod val="75000"/>
                  </a:schemeClr>
                </a:solidFill>
                <a:latin typeface="Arial" panose="020B0604020202020204" pitchFamily="34" charset="0"/>
                <a:cs typeface="Arial" panose="020B0604020202020204" pitchFamily="34" charset="0"/>
              </a:rPr>
            </a:br>
            <a:r>
              <a:rPr lang="en-US" sz="1600" dirty="0">
                <a:solidFill>
                  <a:schemeClr val="accent6">
                    <a:lumMod val="75000"/>
                  </a:schemeClr>
                </a:solidFill>
                <a:latin typeface="Arial" panose="020B0604020202020204" pitchFamily="34" charset="0"/>
                <a:cs typeface="Arial" panose="020B0604020202020204" pitchFamily="34" charset="0"/>
              </a:rPr>
              <a:t>Health and Hospital Systems </a:t>
            </a:r>
            <a:r>
              <a:rPr lang="en-US" sz="1600" b="1" dirty="0">
                <a:solidFill>
                  <a:schemeClr val="accent6">
                    <a:lumMod val="75000"/>
                  </a:schemeClr>
                </a:solidFill>
                <a:latin typeface="Arial" panose="020B0604020202020204" pitchFamily="34" charset="0"/>
                <a:cs typeface="Arial" panose="020B0604020202020204" pitchFamily="34" charset="0"/>
              </a:rPr>
              <a:t>(CCHHS),</a:t>
            </a:r>
          </a:p>
          <a:p>
            <a:endParaRPr lang="en-US" sz="1600" b="1" dirty="0">
              <a:solidFill>
                <a:schemeClr val="accent6">
                  <a:lumMod val="75000"/>
                </a:schemeClr>
              </a:solidFill>
              <a:latin typeface="Arial" panose="020B0604020202020204" pitchFamily="34" charset="0"/>
              <a:cs typeface="Arial" panose="020B0604020202020204" pitchFamily="34" charset="0"/>
            </a:endParaRPr>
          </a:p>
          <a:p>
            <a:r>
              <a:rPr lang="en-US" sz="1600" dirty="0">
                <a:solidFill>
                  <a:schemeClr val="accent6">
                    <a:lumMod val="75000"/>
                  </a:schemeClr>
                </a:solidFill>
                <a:latin typeface="Arial" panose="020B0604020202020204" pitchFamily="34" charset="0"/>
                <a:cs typeface="Arial" panose="020B0604020202020204" pitchFamily="34" charset="0"/>
              </a:rPr>
              <a:t>Loyola University </a:t>
            </a:r>
            <a:br>
              <a:rPr lang="en-US" sz="1600" dirty="0">
                <a:solidFill>
                  <a:schemeClr val="accent6">
                    <a:lumMod val="75000"/>
                  </a:schemeClr>
                </a:solidFill>
                <a:latin typeface="Arial" panose="020B0604020202020204" pitchFamily="34" charset="0"/>
                <a:cs typeface="Arial" panose="020B0604020202020204" pitchFamily="34" charset="0"/>
              </a:rPr>
            </a:br>
            <a:r>
              <a:rPr lang="en-US" sz="1600" dirty="0">
                <a:solidFill>
                  <a:schemeClr val="accent6">
                    <a:lumMod val="75000"/>
                  </a:schemeClr>
                </a:solidFill>
                <a:latin typeface="Arial" panose="020B0604020202020204" pitchFamily="34" charset="0"/>
                <a:cs typeface="Arial" panose="020B0604020202020204" pitchFamily="34" charset="0"/>
              </a:rPr>
              <a:t>Medical Center (</a:t>
            </a:r>
            <a:r>
              <a:rPr lang="en-US" sz="1600" b="1" dirty="0">
                <a:solidFill>
                  <a:schemeClr val="accent6">
                    <a:lumMod val="75000"/>
                  </a:schemeClr>
                </a:solidFill>
                <a:latin typeface="Arial" panose="020B0604020202020204" pitchFamily="34" charset="0"/>
                <a:cs typeface="Arial" panose="020B0604020202020204" pitchFamily="34" charset="0"/>
              </a:rPr>
              <a:t>Loyola),</a:t>
            </a:r>
          </a:p>
          <a:p>
            <a:endParaRPr lang="en-US" sz="1600" b="1" dirty="0">
              <a:solidFill>
                <a:schemeClr val="accent6">
                  <a:lumMod val="75000"/>
                </a:schemeClr>
              </a:solidFill>
              <a:latin typeface="Arial" panose="020B0604020202020204" pitchFamily="34" charset="0"/>
              <a:cs typeface="Arial" panose="020B0604020202020204" pitchFamily="34" charset="0"/>
            </a:endParaRPr>
          </a:p>
          <a:p>
            <a:r>
              <a:rPr lang="en-US" sz="1600" dirty="0">
                <a:solidFill>
                  <a:schemeClr val="accent6">
                    <a:lumMod val="75000"/>
                  </a:schemeClr>
                </a:solidFill>
                <a:latin typeface="Arial" panose="020B0604020202020204" pitchFamily="34" charset="0"/>
                <a:cs typeface="Arial" panose="020B0604020202020204" pitchFamily="34" charset="0"/>
              </a:rPr>
              <a:t>Rush University </a:t>
            </a:r>
            <a:br>
              <a:rPr lang="en-US" sz="1600" dirty="0">
                <a:solidFill>
                  <a:schemeClr val="accent6">
                    <a:lumMod val="75000"/>
                  </a:schemeClr>
                </a:solidFill>
                <a:latin typeface="Arial" panose="020B0604020202020204" pitchFamily="34" charset="0"/>
                <a:cs typeface="Arial" panose="020B0604020202020204" pitchFamily="34" charset="0"/>
              </a:rPr>
            </a:br>
            <a:r>
              <a:rPr lang="en-US" sz="1600" dirty="0">
                <a:solidFill>
                  <a:schemeClr val="accent6">
                    <a:lumMod val="75000"/>
                  </a:schemeClr>
                </a:solidFill>
                <a:latin typeface="Arial" panose="020B0604020202020204" pitchFamily="34" charset="0"/>
                <a:cs typeface="Arial" panose="020B0604020202020204" pitchFamily="34" charset="0"/>
              </a:rPr>
              <a:t>Medical Center </a:t>
            </a:r>
            <a:r>
              <a:rPr lang="en-US" sz="1600" b="1" dirty="0">
                <a:solidFill>
                  <a:schemeClr val="accent6">
                    <a:lumMod val="75000"/>
                  </a:schemeClr>
                </a:solidFill>
                <a:latin typeface="Arial" panose="020B0604020202020204" pitchFamily="34" charset="0"/>
                <a:cs typeface="Arial" panose="020B0604020202020204" pitchFamily="34" charset="0"/>
              </a:rPr>
              <a:t>(RUMC),</a:t>
            </a:r>
          </a:p>
          <a:p>
            <a:endParaRPr lang="en-US" sz="1600" b="1" dirty="0">
              <a:solidFill>
                <a:schemeClr val="accent6">
                  <a:lumMod val="75000"/>
                </a:schemeClr>
              </a:solidFill>
              <a:latin typeface="Arial" panose="020B0604020202020204" pitchFamily="34" charset="0"/>
              <a:cs typeface="Arial" panose="020B0604020202020204" pitchFamily="34" charset="0"/>
            </a:endParaRPr>
          </a:p>
          <a:p>
            <a:r>
              <a:rPr lang="en-US" sz="1600" dirty="0">
                <a:solidFill>
                  <a:schemeClr val="accent6">
                    <a:lumMod val="75000"/>
                  </a:schemeClr>
                </a:solidFill>
                <a:latin typeface="Arial" panose="020B0604020202020204" pitchFamily="34" charset="0"/>
                <a:cs typeface="Arial" panose="020B0604020202020204" pitchFamily="34" charset="0"/>
              </a:rPr>
              <a:t>Northwestern Medicine (</a:t>
            </a:r>
            <a:r>
              <a:rPr lang="en-US" sz="1600" b="1" dirty="0">
                <a:solidFill>
                  <a:schemeClr val="accent6">
                    <a:lumMod val="75000"/>
                  </a:schemeClr>
                </a:solidFill>
                <a:latin typeface="Arial" panose="020B0604020202020204" pitchFamily="34" charset="0"/>
                <a:cs typeface="Arial" panose="020B0604020202020204" pitchFamily="34" charset="0"/>
              </a:rPr>
              <a:t>NU</a:t>
            </a:r>
            <a:r>
              <a:rPr lang="en-US" sz="1600" dirty="0">
                <a:solidFill>
                  <a:schemeClr val="accent6">
                    <a:lumMod val="75000"/>
                  </a:schemeClr>
                </a:solidFill>
                <a:latin typeface="Arial" panose="020B0604020202020204" pitchFamily="34" charset="0"/>
                <a:cs typeface="Arial" panose="020B0604020202020204" pitchFamily="34" charset="0"/>
              </a:rPr>
              <a:t>)</a:t>
            </a:r>
            <a:endParaRPr lang="en-US" sz="1600" b="1" dirty="0">
              <a:solidFill>
                <a:schemeClr val="accent6">
                  <a:lumMod val="7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0903" y="905495"/>
            <a:ext cx="4252068" cy="5815981"/>
          </a:xfrm>
          <a:prstGeom prst="rect">
            <a:avLst/>
          </a:prstGeom>
        </p:spPr>
      </p:pic>
    </p:spTree>
    <p:extLst>
      <p:ext uri="{BB962C8B-B14F-4D97-AF65-F5344CB8AC3E}">
        <p14:creationId xmlns:p14="http://schemas.microsoft.com/office/powerpoint/2010/main" val="39037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9752"/>
            <a:ext cx="9144000" cy="905410"/>
          </a:xfrm>
        </p:spPr>
        <p:txBody>
          <a:bodyPr>
            <a:normAutofit/>
          </a:bodyPr>
          <a:lstStyle/>
          <a:p>
            <a:pPr algn="ctr"/>
            <a:r>
              <a:rPr lang="en-US" sz="2800" dirty="0">
                <a:latin typeface="Arial Black" panose="020B0A04020102020204" pitchFamily="34" charset="0"/>
              </a:rPr>
              <a:t>Study States and Data Sources</a:t>
            </a:r>
          </a:p>
        </p:txBody>
      </p:sp>
      <p:sp>
        <p:nvSpPr>
          <p:cNvPr id="3" name="Content Placeholder 2"/>
          <p:cNvSpPr>
            <a:spLocks noGrp="1"/>
          </p:cNvSpPr>
          <p:nvPr>
            <p:ph idx="1"/>
          </p:nvPr>
        </p:nvSpPr>
        <p:spPr>
          <a:xfrm>
            <a:off x="796230" y="1491520"/>
            <a:ext cx="7551539" cy="4178595"/>
          </a:xfrm>
        </p:spPr>
        <p:txBody>
          <a:bodyPr>
            <a:normAutofit/>
          </a:bodyPr>
          <a:lstStyle/>
          <a:p>
            <a:pPr>
              <a:lnSpc>
                <a:spcPct val="100000"/>
              </a:lnSpc>
              <a:spcBef>
                <a:spcPts val="0"/>
              </a:spcBef>
            </a:pPr>
            <a:r>
              <a:rPr lang="en-US" dirty="0">
                <a:latin typeface="Arial" panose="020B0604020202020204" pitchFamily="34" charset="0"/>
                <a:cs typeface="Arial" panose="020B0604020202020204" pitchFamily="34" charset="0"/>
              </a:rPr>
              <a:t>EHR data from 8 states </a:t>
            </a:r>
          </a:p>
          <a:p>
            <a:pPr lvl="1">
              <a:lnSpc>
                <a:spcPct val="100000"/>
              </a:lnSpc>
              <a:spcBef>
                <a:spcPts val="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3 implemented ACA Medicaid expansion on 1 January 2014 (Iowa, Wisconsin (partial expansion, to 100% of FPL), and Illinois)</a:t>
            </a:r>
          </a:p>
          <a:p>
            <a:pPr lvl="1">
              <a:lnSpc>
                <a:spcPct val="100000"/>
              </a:lnSpc>
              <a:spcBef>
                <a:spcPts val="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1 expanded on 1 February 2015 (Indiana)</a:t>
            </a:r>
          </a:p>
          <a:p>
            <a:pPr lvl="1">
              <a:lnSpc>
                <a:spcPct val="100000"/>
              </a:lnSpc>
              <a:spcBef>
                <a:spcPts val="0"/>
              </a:spcBef>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4 non-expansion states (Kansas, Nebraska, Missouri, Indiana, and Texas).</a:t>
            </a:r>
          </a:p>
          <a:p>
            <a:pPr lvl="1">
              <a:lnSpc>
                <a:spcPct val="100000"/>
              </a:lnSpc>
              <a:spcBef>
                <a:spcPts val="0"/>
              </a:spcBef>
              <a:spcAft>
                <a:spcPts val="600"/>
              </a:spcAft>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7.1M patients from 2011-2018</a:t>
            </a:r>
          </a:p>
          <a:p>
            <a:pPr>
              <a:lnSpc>
                <a:spcPct val="150000"/>
              </a:lnSpc>
              <a:spcBef>
                <a:spcPts val="0"/>
              </a:spcBef>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34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410"/>
            <a:ext cx="9144000" cy="787020"/>
          </a:xfrm>
          <a:noFill/>
        </p:spPr>
        <p:txBody>
          <a:bodyPr>
            <a:normAutofit/>
          </a:bodyPr>
          <a:lstStyle/>
          <a:p>
            <a:pPr algn="ctr"/>
            <a:r>
              <a:rPr lang="en-US" sz="2800" dirty="0">
                <a:latin typeface="Arial Black" panose="020B0A04020102020204" pitchFamily="34" charset="0"/>
              </a:rPr>
              <a:t>Revised Core Research Design</a:t>
            </a:r>
          </a:p>
        </p:txBody>
      </p:sp>
      <p:sp>
        <p:nvSpPr>
          <p:cNvPr id="3" name="Content Placeholder 2"/>
          <p:cNvSpPr>
            <a:spLocks noGrp="1"/>
          </p:cNvSpPr>
          <p:nvPr>
            <p:ph idx="1"/>
          </p:nvPr>
        </p:nvSpPr>
        <p:spPr>
          <a:xfrm>
            <a:off x="255181" y="1078992"/>
            <a:ext cx="8580476" cy="5779008"/>
          </a:xfrm>
        </p:spPr>
        <p:txBody>
          <a:bodyPr>
            <a:normAutofit fontScale="85000" lnSpcReduction="20000"/>
          </a:bodyPr>
          <a:lstStyle/>
          <a:p>
            <a:pPr>
              <a:lnSpc>
                <a:spcPct val="100000"/>
              </a:lnSpc>
            </a:pPr>
            <a:r>
              <a:rPr lang="en-US" sz="2400" b="1" dirty="0">
                <a:latin typeface="Arial" panose="020B0604020202020204" pitchFamily="34" charset="0"/>
                <a:cs typeface="Arial" panose="020B0604020202020204" pitchFamily="34" charset="0"/>
              </a:rPr>
              <a:t>Methods:</a:t>
            </a:r>
          </a:p>
          <a:p>
            <a:pPr marL="1203325" lvl="1">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Combined </a:t>
            </a:r>
            <a:r>
              <a:rPr lang="en-US" b="1" dirty="0">
                <a:latin typeface="Arial" panose="020B0604020202020204" pitchFamily="34" charset="0"/>
                <a:cs typeface="Arial" panose="020B0604020202020204" pitchFamily="34" charset="0"/>
              </a:rPr>
              <a:t>age discontinuity/difference-in-differences </a:t>
            </a:r>
            <a:r>
              <a:rPr lang="en-US" dirty="0">
                <a:latin typeface="Arial" panose="020B0604020202020204" pitchFamily="34" charset="0"/>
                <a:cs typeface="Arial" panose="020B0604020202020204" pitchFamily="34" charset="0"/>
              </a:rPr>
              <a:t>design: compare near elderly [close to but under age 65] to young elderly [close to but over age 65, before versus after ACA expansion in 2014.</a:t>
            </a:r>
          </a:p>
          <a:p>
            <a:pPr marL="1203325" lvl="1">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Two age ranges:  broad [55-64 vs. 65-74]; Narrow:  [60-64 vs. 65-69]</a:t>
            </a:r>
          </a:p>
          <a:p>
            <a:pPr marL="1203325" lvl="1">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Equally weighted average across 8 states [both Medicaid expansion and non-expansion]</a:t>
            </a:r>
          </a:p>
          <a:p>
            <a:pPr marL="1203325" lvl="1">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Used geocoding to Census tract – lowest two quintiles of deprivation as proxy for gaining insurance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nSpc>
                <a:spcPct val="100000"/>
              </a:lnSpc>
            </a:pPr>
            <a:r>
              <a:rPr lang="en-US" sz="2400" b="1" dirty="0">
                <a:latin typeface="Arial" panose="020B0604020202020204" pitchFamily="34" charset="0"/>
                <a:cs typeface="Arial" panose="020B0604020202020204" pitchFamily="34" charset="0"/>
              </a:rPr>
              <a:t>Outcomes: </a:t>
            </a:r>
            <a:r>
              <a:rPr lang="en-US" sz="2400" dirty="0">
                <a:latin typeface="Arial" panose="020B0604020202020204" pitchFamily="34" charset="0"/>
                <a:cs typeface="Arial" panose="020B0604020202020204" pitchFamily="34" charset="0"/>
              </a:rPr>
              <a:t>% patients from </a:t>
            </a:r>
            <a:r>
              <a:rPr lang="en-US" sz="2400" b="1" dirty="0">
                <a:latin typeface="Arial" panose="020B0604020202020204" pitchFamily="34" charset="0"/>
                <a:cs typeface="Arial" panose="020B0604020202020204" pitchFamily="34" charset="0"/>
              </a:rPr>
              <a:t>poor Census tracts:</a:t>
            </a:r>
            <a:endParaRPr lang="en-US" sz="2400" dirty="0">
              <a:latin typeface="Arial" panose="020B0604020202020204" pitchFamily="34" charset="0"/>
              <a:cs typeface="Arial" panose="020B0604020202020204" pitchFamily="34" charset="0"/>
            </a:endParaRPr>
          </a:p>
          <a:p>
            <a:pPr marL="1203325" lvl="1">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new patient population</a:t>
            </a:r>
          </a:p>
          <a:p>
            <a:pPr marL="1203325" lvl="1">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newly detected diabetes patients</a:t>
            </a:r>
          </a:p>
          <a:p>
            <a:pPr marL="1203325" lvl="1">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diabetes patients receiving diabetes-relevant prescriptions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96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12192000" cy="1325563"/>
          </a:xfrm>
        </p:spPr>
        <p:txBody>
          <a:bodyPr>
            <a:normAutofit/>
          </a:bodyPr>
          <a:lstStyle/>
          <a:p>
            <a:pPr algn="ctr"/>
            <a:r>
              <a:rPr lang="en-US" sz="2800" dirty="0">
                <a:latin typeface="Arial Black" panose="020B0A04020102020204" pitchFamily="34" charset="0"/>
              </a:rPr>
              <a:t>Townsend Deprivation Index to Measure SES</a:t>
            </a:r>
          </a:p>
        </p:txBody>
      </p:sp>
      <p:sp>
        <p:nvSpPr>
          <p:cNvPr id="3" name="Content Placeholder 2"/>
          <p:cNvSpPr>
            <a:spLocks noGrp="1"/>
          </p:cNvSpPr>
          <p:nvPr>
            <p:ph idx="1"/>
          </p:nvPr>
        </p:nvSpPr>
        <p:spPr>
          <a:xfrm>
            <a:off x="335988" y="4114801"/>
            <a:ext cx="8414607" cy="2606675"/>
          </a:xfrm>
        </p:spPr>
        <p:txBody>
          <a:bodyPr>
            <a:normAutofit/>
          </a:bodyPr>
          <a:lstStyle/>
          <a:p>
            <a:pPr marL="0" indent="0" algn="just">
              <a:buNone/>
            </a:pPr>
            <a:r>
              <a:rPr lang="en-US" sz="2400" dirty="0">
                <a:latin typeface="Arial" panose="020B0604020202020204" pitchFamily="34" charset="0"/>
                <a:cs typeface="Arial" panose="020B0604020202020204" pitchFamily="34" charset="0"/>
              </a:rPr>
              <a:t>Divide all tracts in US into quintiles: </a:t>
            </a:r>
          </a:p>
          <a:p>
            <a:pPr marL="457200" lvl="1" indent="0" algn="just">
              <a:buNone/>
            </a:pPr>
            <a:r>
              <a:rPr lang="en-US" sz="2000" dirty="0">
                <a:latin typeface="Arial" panose="020B0604020202020204" pitchFamily="34" charset="0"/>
                <a:cs typeface="Arial" panose="020B0604020202020204" pitchFamily="34" charset="0"/>
              </a:rPr>
              <a:t>Quintile 1 = least deprived; quintile 5 = most deprived.</a:t>
            </a:r>
          </a:p>
          <a:p>
            <a:pPr marL="0" indent="0" algn="just">
              <a:buNone/>
            </a:pPr>
            <a:r>
              <a:rPr lang="en-US" sz="2400" dirty="0">
                <a:latin typeface="Arial" panose="020B0604020202020204" pitchFamily="34" charset="0"/>
                <a:cs typeface="Arial" panose="020B0604020202020204" pitchFamily="34" charset="0"/>
              </a:rPr>
              <a:t>Used lowest two quintiles 4-5 as proxy for gaining insurance</a:t>
            </a:r>
          </a:p>
          <a:p>
            <a:pPr marL="457200" lvl="1" indent="0" algn="just">
              <a:buNone/>
            </a:pPr>
            <a:r>
              <a:rPr lang="en-US" sz="2000" dirty="0">
                <a:latin typeface="Arial" panose="020B0604020202020204" pitchFamily="34" charset="0"/>
                <a:cs typeface="Arial" panose="020B0604020202020204" pitchFamily="34" charset="0"/>
              </a:rPr>
              <a:t>Similar but noisier results if limit to quintile 5</a:t>
            </a:r>
          </a:p>
        </p:txBody>
      </p:sp>
      <p:graphicFrame>
        <p:nvGraphicFramePr>
          <p:cNvPr id="4" name="Object 3"/>
          <p:cNvGraphicFramePr>
            <a:graphicFrameLocks noChangeAspect="1"/>
          </p:cNvGraphicFramePr>
          <p:nvPr/>
        </p:nvGraphicFramePr>
        <p:xfrm>
          <a:off x="0" y="1178842"/>
          <a:ext cx="9144000" cy="2725647"/>
        </p:xfrm>
        <a:graphic>
          <a:graphicData uri="http://schemas.openxmlformats.org/presentationml/2006/ole">
            <mc:AlternateContent xmlns:mc="http://schemas.openxmlformats.org/markup-compatibility/2006">
              <mc:Choice xmlns:v="urn:schemas-microsoft-com:vml" Requires="v">
                <p:oleObj spid="_x0000_s1026" name="Image" r:id="rId3" imgW="5887080" imgH="1805760" progId="Photoshop.Image.18">
                  <p:embed/>
                </p:oleObj>
              </mc:Choice>
              <mc:Fallback>
                <p:oleObj name="Image" r:id="rId3" imgW="5887080" imgH="1805760" progId="Photoshop.Image.18">
                  <p:embed/>
                  <p:pic>
                    <p:nvPicPr>
                      <p:cNvPr id="4" name="Object 3"/>
                      <p:cNvPicPr/>
                      <p:nvPr/>
                    </p:nvPicPr>
                    <p:blipFill>
                      <a:blip r:embed="rId4"/>
                      <a:stretch>
                        <a:fillRect/>
                      </a:stretch>
                    </p:blipFill>
                    <p:spPr>
                      <a:xfrm>
                        <a:off x="0" y="1178842"/>
                        <a:ext cx="9144000" cy="2725647"/>
                      </a:xfrm>
                      <a:prstGeom prst="rect">
                        <a:avLst/>
                      </a:prstGeom>
                    </p:spPr>
                  </p:pic>
                </p:oleObj>
              </mc:Fallback>
            </mc:AlternateContent>
          </a:graphicData>
        </a:graphic>
      </p:graphicFrame>
    </p:spTree>
    <p:extLst>
      <p:ext uri="{BB962C8B-B14F-4D97-AF65-F5344CB8AC3E}">
        <p14:creationId xmlns:p14="http://schemas.microsoft.com/office/powerpoint/2010/main" val="26088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0" y="79752"/>
            <a:ext cx="12192000" cy="905410"/>
          </a:xfrm>
        </p:spPr>
        <p:txBody>
          <a:bodyPr>
            <a:normAutofit/>
          </a:bodyPr>
          <a:lstStyle/>
          <a:p>
            <a:pPr algn="ctr"/>
            <a:r>
              <a:rPr lang="en-US" sz="2800" dirty="0">
                <a:latin typeface="Arial Black" panose="020B0A04020102020204" pitchFamily="34" charset="0"/>
              </a:rPr>
              <a:t>Data collection workflow</a:t>
            </a:r>
          </a:p>
        </p:txBody>
      </p:sp>
      <p:pic>
        <p:nvPicPr>
          <p:cNvPr id="6" name="Picture 5" descr="A screenshot of a cell phone&#10;&#10;Description automatically generated">
            <a:extLst>
              <a:ext uri="{FF2B5EF4-FFF2-40B4-BE49-F238E27FC236}">
                <a16:creationId xmlns:a16="http://schemas.microsoft.com/office/drawing/2014/main" id="{2B6C4E76-F367-4036-A40E-9090B5963F6E}"/>
              </a:ext>
            </a:extLst>
          </p:cNvPr>
          <p:cNvPicPr>
            <a:picLocks noChangeAspect="1"/>
          </p:cNvPicPr>
          <p:nvPr/>
        </p:nvPicPr>
        <p:blipFill rotWithShape="1">
          <a:blip r:embed="rId3">
            <a:extLst>
              <a:ext uri="{28A0092B-C50C-407E-A947-70E740481C1C}">
                <a14:useLocalDpi xmlns:a14="http://schemas.microsoft.com/office/drawing/2010/main" val="0"/>
              </a:ext>
            </a:extLst>
          </a:blip>
          <a:srcRect t="11626"/>
          <a:stretch/>
        </p:blipFill>
        <p:spPr>
          <a:xfrm>
            <a:off x="-1052623" y="985162"/>
            <a:ext cx="11961628" cy="4185325"/>
          </a:xfrm>
          <a:prstGeom prst="rect">
            <a:avLst/>
          </a:prstGeom>
        </p:spPr>
      </p:pic>
      <p:pic>
        <p:nvPicPr>
          <p:cNvPr id="3" name="Picture 2">
            <a:extLst>
              <a:ext uri="{FF2B5EF4-FFF2-40B4-BE49-F238E27FC236}">
                <a16:creationId xmlns:a16="http://schemas.microsoft.com/office/drawing/2014/main" id="{30FD0297-5C8F-4781-A2DF-AD546424195F}"/>
              </a:ext>
            </a:extLst>
          </p:cNvPr>
          <p:cNvPicPr>
            <a:picLocks noChangeAspect="1"/>
          </p:cNvPicPr>
          <p:nvPr/>
        </p:nvPicPr>
        <p:blipFill>
          <a:blip r:embed="rId4"/>
          <a:stretch>
            <a:fillRect/>
          </a:stretch>
        </p:blipFill>
        <p:spPr>
          <a:xfrm>
            <a:off x="3731078" y="4110895"/>
            <a:ext cx="2043349" cy="828771"/>
          </a:xfrm>
          <a:prstGeom prst="rect">
            <a:avLst/>
          </a:prstGeom>
        </p:spPr>
      </p:pic>
      <p:cxnSp>
        <p:nvCxnSpPr>
          <p:cNvPr id="9" name="Straight Arrow Connector 8">
            <a:extLst>
              <a:ext uri="{FF2B5EF4-FFF2-40B4-BE49-F238E27FC236}">
                <a16:creationId xmlns:a16="http://schemas.microsoft.com/office/drawing/2014/main" id="{D8C488EC-6610-4F2C-8425-29C99A791804}"/>
              </a:ext>
            </a:extLst>
          </p:cNvPr>
          <p:cNvCxnSpPr/>
          <p:nvPr/>
        </p:nvCxnSpPr>
        <p:spPr>
          <a:xfrm>
            <a:off x="2987749" y="4525281"/>
            <a:ext cx="48909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6451D5CF-BA0D-4107-8128-22C5A4B7EF3C}"/>
              </a:ext>
            </a:extLst>
          </p:cNvPr>
          <p:cNvSpPr txBox="1"/>
          <p:nvPr/>
        </p:nvSpPr>
        <p:spPr>
          <a:xfrm>
            <a:off x="0" y="6378157"/>
            <a:ext cx="9144000" cy="369332"/>
          </a:xfrm>
          <a:prstGeom prst="rect">
            <a:avLst/>
          </a:prstGeom>
          <a:noFill/>
        </p:spPr>
        <p:txBody>
          <a:bodyPr wrap="square" rtlCol="0">
            <a:spAutoFit/>
          </a:bodyPr>
          <a:lstStyle/>
          <a:p>
            <a:pPr algn="ctr"/>
            <a:r>
              <a:rPr lang="en-US" dirty="0"/>
              <a:t>*</a:t>
            </a:r>
            <a:r>
              <a:rPr lang="en-US" i="1" dirty="0"/>
              <a:t>Using a modified Supreme-DM definition</a:t>
            </a:r>
          </a:p>
        </p:txBody>
      </p:sp>
      <p:sp>
        <p:nvSpPr>
          <p:cNvPr id="12" name="TextBox 11">
            <a:extLst>
              <a:ext uri="{FF2B5EF4-FFF2-40B4-BE49-F238E27FC236}">
                <a16:creationId xmlns:a16="http://schemas.microsoft.com/office/drawing/2014/main" id="{67726C8D-AEDF-4B64-8293-1D3CEE088A9A}"/>
              </a:ext>
            </a:extLst>
          </p:cNvPr>
          <p:cNvSpPr txBox="1"/>
          <p:nvPr/>
        </p:nvSpPr>
        <p:spPr>
          <a:xfrm>
            <a:off x="669849" y="5503102"/>
            <a:ext cx="8165805" cy="646331"/>
          </a:xfrm>
          <a:prstGeom prst="rect">
            <a:avLst/>
          </a:prstGeom>
          <a:noFill/>
        </p:spPr>
        <p:txBody>
          <a:bodyPr wrap="square" rtlCol="0">
            <a:spAutoFit/>
          </a:bodyPr>
          <a:lstStyle/>
          <a:p>
            <a:pPr algn="ctr"/>
            <a:r>
              <a:rPr lang="en-US" dirty="0"/>
              <a:t>Proportion of patients who are new to the system, newly diabetic,* or with new diabetes medication prescriptions from lowest two deprivation quintiles </a:t>
            </a:r>
          </a:p>
        </p:txBody>
      </p:sp>
      <p:cxnSp>
        <p:nvCxnSpPr>
          <p:cNvPr id="14" name="Straight Arrow Connector 13">
            <a:extLst>
              <a:ext uri="{FF2B5EF4-FFF2-40B4-BE49-F238E27FC236}">
                <a16:creationId xmlns:a16="http://schemas.microsoft.com/office/drawing/2014/main" id="{B2EEBC05-4C07-4FA0-845D-46EF2EDC41F9}"/>
              </a:ext>
            </a:extLst>
          </p:cNvPr>
          <p:cNvCxnSpPr/>
          <p:nvPr/>
        </p:nvCxnSpPr>
        <p:spPr>
          <a:xfrm>
            <a:off x="4752753" y="4965071"/>
            <a:ext cx="0" cy="5108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6711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85"/>
            <a:ext cx="9144000" cy="712269"/>
          </a:xfrm>
        </p:spPr>
        <p:txBody>
          <a:bodyPr>
            <a:normAutofit fontScale="90000"/>
          </a:bodyPr>
          <a:lstStyle/>
          <a:p>
            <a:pPr algn="ctr"/>
            <a:r>
              <a:rPr lang="en-US" sz="2800" dirty="0">
                <a:latin typeface="Arial Black" panose="020B0A04020102020204" pitchFamily="34" charset="0"/>
              </a:rPr>
              <a:t>Baseline (2011-2013) characteristics of samples</a:t>
            </a:r>
          </a:p>
        </p:txBody>
      </p:sp>
      <p:graphicFrame>
        <p:nvGraphicFramePr>
          <p:cNvPr id="8" name="Table 7"/>
          <p:cNvGraphicFramePr>
            <a:graphicFrameLocks noGrp="1"/>
          </p:cNvGraphicFramePr>
          <p:nvPr>
            <p:extLst>
              <p:ext uri="{D42A27DB-BD31-4B8C-83A1-F6EECF244321}">
                <p14:modId xmlns:p14="http://schemas.microsoft.com/office/powerpoint/2010/main" val="3755903434"/>
              </p:ext>
            </p:extLst>
          </p:nvPr>
        </p:nvGraphicFramePr>
        <p:xfrm>
          <a:off x="143609" y="1020436"/>
          <a:ext cx="4853695" cy="2997915"/>
        </p:xfrm>
        <a:graphic>
          <a:graphicData uri="http://schemas.openxmlformats.org/drawingml/2006/table">
            <a:tbl>
              <a:tblPr firstRow="1" firstCol="1" bandRow="1">
                <a:tableStyleId>{5C22544A-7EE6-4342-B048-85BDC9FD1C3A}</a:tableStyleId>
              </a:tblPr>
              <a:tblGrid>
                <a:gridCol w="3184025">
                  <a:extLst>
                    <a:ext uri="{9D8B030D-6E8A-4147-A177-3AD203B41FA5}">
                      <a16:colId xmlns:a16="http://schemas.microsoft.com/office/drawing/2014/main" val="20000"/>
                    </a:ext>
                  </a:extLst>
                </a:gridCol>
                <a:gridCol w="840660">
                  <a:extLst>
                    <a:ext uri="{9D8B030D-6E8A-4147-A177-3AD203B41FA5}">
                      <a16:colId xmlns:a16="http://schemas.microsoft.com/office/drawing/2014/main" val="20001"/>
                    </a:ext>
                  </a:extLst>
                </a:gridCol>
                <a:gridCol w="829010">
                  <a:extLst>
                    <a:ext uri="{9D8B030D-6E8A-4147-A177-3AD203B41FA5}">
                      <a16:colId xmlns:a16="http://schemas.microsoft.com/office/drawing/2014/main" val="20002"/>
                    </a:ext>
                  </a:extLst>
                </a:gridCol>
              </a:tblGrid>
              <a:tr h="248203">
                <a:tc rowSpan="2">
                  <a:txBody>
                    <a:bodyPr/>
                    <a:lstStyle/>
                    <a:p>
                      <a:pPr marL="0" marR="0" algn="ctr">
                        <a:lnSpc>
                          <a:spcPct val="107000"/>
                        </a:lnSpc>
                        <a:spcBef>
                          <a:spcPts val="0"/>
                        </a:spcBef>
                        <a:spcAft>
                          <a:spcPts val="0"/>
                        </a:spcAft>
                      </a:pP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hMerge="1">
                  <a:txBody>
                    <a:bodyPr/>
                    <a:lstStyle/>
                    <a:p>
                      <a:endParaRPr lang="en-US"/>
                    </a:p>
                  </a:txBody>
                  <a:tcPr/>
                </a:tc>
                <a:extLst>
                  <a:ext uri="{0D108BD9-81ED-4DB2-BD59-A6C34878D82A}">
                    <a16:rowId xmlns:a16="http://schemas.microsoft.com/office/drawing/2014/main" val="10000"/>
                  </a:ext>
                </a:extLst>
              </a:tr>
              <a:tr h="248203">
                <a:tc vMerge="1">
                  <a:txBody>
                    <a:bodyPr/>
                    <a:lstStyle/>
                    <a:p>
                      <a:endParaRPr lang="en-US"/>
                    </a:p>
                  </a:txBody>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55-64 </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65-74 </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5885">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Total new patients</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300" b="1" dirty="0">
                          <a:solidFill>
                            <a:schemeClr val="tx1"/>
                          </a:solidFill>
                          <a:effectLst/>
                          <a:latin typeface="Arial" panose="020B0604020202020204" pitchFamily="34" charset="0"/>
                          <a:cs typeface="Arial" panose="020B0604020202020204" pitchFamily="34" charset="0"/>
                        </a:rPr>
                        <a:t>387,210</a:t>
                      </a:r>
                      <a:endParaRPr lang="en-US" sz="13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300" b="1" dirty="0">
                          <a:solidFill>
                            <a:schemeClr val="tx1"/>
                          </a:solidFill>
                          <a:effectLst/>
                          <a:latin typeface="Arial" panose="020B0604020202020204" pitchFamily="34" charset="0"/>
                          <a:cs typeface="Arial" panose="020B0604020202020204" pitchFamily="34" charset="0"/>
                        </a:rPr>
                        <a:t>260,204</a:t>
                      </a:r>
                      <a:endParaRPr lang="en-US" sz="13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248203">
                <a:tc>
                  <a:txBody>
                    <a:bodyPr/>
                    <a:lstStyle/>
                    <a:p>
                      <a:pPr marL="0" marR="0">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Sex: % female</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53.3</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52.3</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extLst>
                  <a:ext uri="{0D108BD9-81ED-4DB2-BD59-A6C34878D82A}">
                    <a16:rowId xmlns:a16="http://schemas.microsoft.com/office/drawing/2014/main" val="10003"/>
                  </a:ext>
                </a:extLst>
              </a:tr>
              <a:tr h="248203">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Race: % white</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73.7</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79.8</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extLst>
                  <a:ext uri="{0D108BD9-81ED-4DB2-BD59-A6C34878D82A}">
                    <a16:rowId xmlns:a16="http://schemas.microsoft.com/office/drawing/2014/main" val="10004"/>
                  </a:ext>
                </a:extLst>
              </a:tr>
              <a:tr h="248203">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Race: % black</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6.1</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4.4</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extLst>
                  <a:ext uri="{0D108BD9-81ED-4DB2-BD59-A6C34878D82A}">
                    <a16:rowId xmlns:a16="http://schemas.microsoft.com/office/drawing/2014/main" val="10005"/>
                  </a:ext>
                </a:extLst>
              </a:tr>
              <a:tr h="248203">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Race: % Asian</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1.3</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1.4</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extLst>
                  <a:ext uri="{0D108BD9-81ED-4DB2-BD59-A6C34878D82A}">
                    <a16:rowId xmlns:a16="http://schemas.microsoft.com/office/drawing/2014/main" val="10006"/>
                  </a:ext>
                </a:extLst>
              </a:tr>
              <a:tr h="248203">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Race: % mixed</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0.2</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0.2</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extLst>
                  <a:ext uri="{0D108BD9-81ED-4DB2-BD59-A6C34878D82A}">
                    <a16:rowId xmlns:a16="http://schemas.microsoft.com/office/drawing/2014/main" val="10007"/>
                  </a:ext>
                </a:extLst>
              </a:tr>
              <a:tr h="248203">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Race: % missing</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7.5</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7.9</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extLst>
                  <a:ext uri="{0D108BD9-81ED-4DB2-BD59-A6C34878D82A}">
                    <a16:rowId xmlns:a16="http://schemas.microsoft.com/office/drawing/2014/main" val="10008"/>
                  </a:ext>
                </a:extLst>
              </a:tr>
              <a:tr h="248203">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Ethnicity: % Hispanic</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3.9</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3.0</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extLst>
                  <a:ext uri="{0D108BD9-81ED-4DB2-BD59-A6C34878D82A}">
                    <a16:rowId xmlns:a16="http://schemas.microsoft.com/office/drawing/2014/main" val="10009"/>
                  </a:ext>
                </a:extLst>
              </a:tr>
              <a:tr h="248203">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Ethnicity: % missing</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29</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tc>
                  <a:txBody>
                    <a:bodyPr/>
                    <a:lstStyle/>
                    <a:p>
                      <a:pPr marL="0" marR="0" algn="ctr">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29.5</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618" marR="49618" marT="0" marB="0">
                    <a:noFill/>
                  </a:tcPr>
                </a:tc>
                <a:extLst>
                  <a:ext uri="{0D108BD9-81ED-4DB2-BD59-A6C34878D82A}">
                    <a16:rowId xmlns:a16="http://schemas.microsoft.com/office/drawing/2014/main" val="1001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24742275"/>
              </p:ext>
            </p:extLst>
          </p:nvPr>
        </p:nvGraphicFramePr>
        <p:xfrm>
          <a:off x="5069708" y="1030145"/>
          <a:ext cx="4043440" cy="2924159"/>
        </p:xfrm>
        <a:graphic>
          <a:graphicData uri="http://schemas.openxmlformats.org/drawingml/2006/table">
            <a:tbl>
              <a:tblPr firstRow="1" firstCol="1" bandRow="1">
                <a:tableStyleId>{5C22544A-7EE6-4342-B048-85BDC9FD1C3A}</a:tableStyleId>
              </a:tblPr>
              <a:tblGrid>
                <a:gridCol w="2652497">
                  <a:extLst>
                    <a:ext uri="{9D8B030D-6E8A-4147-A177-3AD203B41FA5}">
                      <a16:colId xmlns:a16="http://schemas.microsoft.com/office/drawing/2014/main" val="20000"/>
                    </a:ext>
                  </a:extLst>
                </a:gridCol>
                <a:gridCol w="700324">
                  <a:extLst>
                    <a:ext uri="{9D8B030D-6E8A-4147-A177-3AD203B41FA5}">
                      <a16:colId xmlns:a16="http://schemas.microsoft.com/office/drawing/2014/main" val="20001"/>
                    </a:ext>
                  </a:extLst>
                </a:gridCol>
                <a:gridCol w="690619">
                  <a:extLst>
                    <a:ext uri="{9D8B030D-6E8A-4147-A177-3AD203B41FA5}">
                      <a16:colId xmlns:a16="http://schemas.microsoft.com/office/drawing/2014/main" val="20002"/>
                    </a:ext>
                  </a:extLst>
                </a:gridCol>
              </a:tblGrid>
              <a:tr h="239299">
                <a:tc rowSpan="2">
                  <a:txBody>
                    <a:bodyPr/>
                    <a:lstStyle/>
                    <a:p>
                      <a:pPr marL="0" marR="0" algn="ctr">
                        <a:lnSpc>
                          <a:spcPct val="107000"/>
                        </a:lnSpc>
                        <a:spcBef>
                          <a:spcPts val="0"/>
                        </a:spcBef>
                        <a:spcAft>
                          <a:spcPts val="0"/>
                        </a:spcAft>
                      </a:pP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hMerge="1">
                  <a:txBody>
                    <a:bodyPr/>
                    <a:lstStyle/>
                    <a:p>
                      <a:endParaRPr lang="en-US"/>
                    </a:p>
                  </a:txBody>
                  <a:tcPr/>
                </a:tc>
                <a:extLst>
                  <a:ext uri="{0D108BD9-81ED-4DB2-BD59-A6C34878D82A}">
                    <a16:rowId xmlns:a16="http://schemas.microsoft.com/office/drawing/2014/main" val="10000"/>
                  </a:ext>
                </a:extLst>
              </a:tr>
              <a:tr h="246478">
                <a:tc vMerge="1">
                  <a:txBody>
                    <a:bodyPr/>
                    <a:lstStyle/>
                    <a:p>
                      <a:endParaRPr lang="en-US"/>
                    </a:p>
                  </a:txBody>
                  <a:tcPr/>
                </a:tc>
                <a:tc>
                  <a:txBody>
                    <a:bodyPr/>
                    <a:lstStyle/>
                    <a:p>
                      <a:pPr marL="0" marR="0" algn="ctr">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55-64 </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65-74 </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6558">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Total newly detected diabetes</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300" b="1" dirty="0">
                          <a:solidFill>
                            <a:schemeClr val="tx1"/>
                          </a:solidFill>
                          <a:effectLst/>
                          <a:latin typeface="Arial" panose="020B0604020202020204" pitchFamily="34" charset="0"/>
                          <a:cs typeface="Arial" panose="020B0604020202020204" pitchFamily="34" charset="0"/>
                        </a:rPr>
                        <a:t>59,626</a:t>
                      </a:r>
                      <a:endParaRPr lang="en-US" sz="13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300" b="1" dirty="0">
                          <a:solidFill>
                            <a:schemeClr val="tx1"/>
                          </a:solidFill>
                          <a:effectLst/>
                          <a:latin typeface="Arial" panose="020B0604020202020204" pitchFamily="34" charset="0"/>
                          <a:cs typeface="Arial" panose="020B0604020202020204" pitchFamily="34" charset="0"/>
                        </a:rPr>
                        <a:t>52,848</a:t>
                      </a:r>
                      <a:endParaRPr lang="en-US" sz="13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246478">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Sex: % female</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46.7</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46.3</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extLst>
                  <a:ext uri="{0D108BD9-81ED-4DB2-BD59-A6C34878D82A}">
                    <a16:rowId xmlns:a16="http://schemas.microsoft.com/office/drawing/2014/main" val="10003"/>
                  </a:ext>
                </a:extLst>
              </a:tr>
              <a:tr h="246478">
                <a:tc>
                  <a:txBody>
                    <a:bodyPr/>
                    <a:lstStyle/>
                    <a:p>
                      <a:pPr marL="0" marR="0">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Race: % white</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79.7</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82.9</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extLst>
                  <a:ext uri="{0D108BD9-81ED-4DB2-BD59-A6C34878D82A}">
                    <a16:rowId xmlns:a16="http://schemas.microsoft.com/office/drawing/2014/main" val="10004"/>
                  </a:ext>
                </a:extLst>
              </a:tr>
              <a:tr h="246478">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Race: % black</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10.7</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7.6</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extLst>
                  <a:ext uri="{0D108BD9-81ED-4DB2-BD59-A6C34878D82A}">
                    <a16:rowId xmlns:a16="http://schemas.microsoft.com/office/drawing/2014/main" val="10005"/>
                  </a:ext>
                </a:extLst>
              </a:tr>
              <a:tr h="246478">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Race: % Asian</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2.0</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2.0</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extLst>
                  <a:ext uri="{0D108BD9-81ED-4DB2-BD59-A6C34878D82A}">
                    <a16:rowId xmlns:a16="http://schemas.microsoft.com/office/drawing/2014/main" val="10006"/>
                  </a:ext>
                </a:extLst>
              </a:tr>
              <a:tr h="246478">
                <a:tc>
                  <a:txBody>
                    <a:bodyPr/>
                    <a:lstStyle/>
                    <a:p>
                      <a:pPr marL="0" marR="0">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Race: % mixed</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0.4</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0.4</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extLst>
                  <a:ext uri="{0D108BD9-81ED-4DB2-BD59-A6C34878D82A}">
                    <a16:rowId xmlns:a16="http://schemas.microsoft.com/office/drawing/2014/main" val="10007"/>
                  </a:ext>
                </a:extLst>
              </a:tr>
              <a:tr h="246478">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Race: % missing</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7.3</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7.1</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extLst>
                  <a:ext uri="{0D108BD9-81ED-4DB2-BD59-A6C34878D82A}">
                    <a16:rowId xmlns:a16="http://schemas.microsoft.com/office/drawing/2014/main" val="10008"/>
                  </a:ext>
                </a:extLst>
              </a:tr>
              <a:tr h="246478">
                <a:tc>
                  <a:txBody>
                    <a:bodyPr/>
                    <a:lstStyle/>
                    <a:p>
                      <a:pPr marL="0" marR="0">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Ethnicity: % Hispanic</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6.7</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4.7</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extLst>
                  <a:ext uri="{0D108BD9-81ED-4DB2-BD59-A6C34878D82A}">
                    <a16:rowId xmlns:a16="http://schemas.microsoft.com/office/drawing/2014/main" val="10009"/>
                  </a:ext>
                </a:extLst>
              </a:tr>
              <a:tr h="246478">
                <a:tc>
                  <a:txBody>
                    <a:bodyPr/>
                    <a:lstStyle/>
                    <a:p>
                      <a:pPr marL="0" marR="0">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Ethnicity: % missing</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a:solidFill>
                            <a:schemeClr val="tx1"/>
                          </a:solidFill>
                          <a:effectLst/>
                          <a:latin typeface="Arial" panose="020B0604020202020204" pitchFamily="34" charset="0"/>
                          <a:cs typeface="Arial" panose="020B0604020202020204" pitchFamily="34" charset="0"/>
                        </a:rPr>
                        <a:t>27.1</a:t>
                      </a:r>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tc>
                  <a:txBody>
                    <a:bodyPr/>
                    <a:lstStyle/>
                    <a:p>
                      <a:pPr marL="0" marR="0" algn="ctr">
                        <a:lnSpc>
                          <a:spcPct val="107000"/>
                        </a:lnSpc>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27.4</a:t>
                      </a:r>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54" marR="48654" marT="0" marB="0">
                    <a:noFill/>
                  </a:tcPr>
                </a:tc>
                <a:extLst>
                  <a:ext uri="{0D108BD9-81ED-4DB2-BD59-A6C34878D82A}">
                    <a16:rowId xmlns:a16="http://schemas.microsoft.com/office/drawing/2014/main" val="1001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91755779"/>
              </p:ext>
            </p:extLst>
          </p:nvPr>
        </p:nvGraphicFramePr>
        <p:xfrm>
          <a:off x="1956719" y="4140658"/>
          <a:ext cx="5529931" cy="2328799"/>
        </p:xfrm>
        <a:graphic>
          <a:graphicData uri="http://schemas.openxmlformats.org/drawingml/2006/table">
            <a:tbl>
              <a:tblPr firstRow="1" firstCol="1" bandRow="1">
                <a:tableStyleId>{5C22544A-7EE6-4342-B048-85BDC9FD1C3A}</a:tableStyleId>
              </a:tblPr>
              <a:tblGrid>
                <a:gridCol w="3627635">
                  <a:extLst>
                    <a:ext uri="{9D8B030D-6E8A-4147-A177-3AD203B41FA5}">
                      <a16:colId xmlns:a16="http://schemas.microsoft.com/office/drawing/2014/main" val="20000"/>
                    </a:ext>
                  </a:extLst>
                </a:gridCol>
                <a:gridCol w="957784">
                  <a:extLst>
                    <a:ext uri="{9D8B030D-6E8A-4147-A177-3AD203B41FA5}">
                      <a16:colId xmlns:a16="http://schemas.microsoft.com/office/drawing/2014/main" val="20001"/>
                    </a:ext>
                  </a:extLst>
                </a:gridCol>
                <a:gridCol w="944512">
                  <a:extLst>
                    <a:ext uri="{9D8B030D-6E8A-4147-A177-3AD203B41FA5}">
                      <a16:colId xmlns:a16="http://schemas.microsoft.com/office/drawing/2014/main" val="20002"/>
                    </a:ext>
                  </a:extLst>
                </a:gridCol>
              </a:tblGrid>
              <a:tr h="150270">
                <a:tc rowSpan="2">
                  <a:txBody>
                    <a:bodyPr/>
                    <a:lstStyle/>
                    <a:p>
                      <a:pPr marL="0" marR="0" algn="ctr">
                        <a:lnSpc>
                          <a:spcPct val="107000"/>
                        </a:lnSpc>
                        <a:spcBef>
                          <a:spcPts val="0"/>
                        </a:spcBef>
                        <a:spcAft>
                          <a:spcPts val="0"/>
                        </a:spcAft>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hMerge="1">
                  <a:txBody>
                    <a:bodyPr/>
                    <a:lstStyle/>
                    <a:p>
                      <a:endParaRPr lang="en-US"/>
                    </a:p>
                  </a:txBody>
                  <a:tcPr/>
                </a:tc>
                <a:extLst>
                  <a:ext uri="{0D108BD9-81ED-4DB2-BD59-A6C34878D82A}">
                    <a16:rowId xmlns:a16="http://schemas.microsoft.com/office/drawing/2014/main" val="10000"/>
                  </a:ext>
                </a:extLst>
              </a:tr>
              <a:tr h="147026">
                <a:tc vMerge="1">
                  <a:txBody>
                    <a:bodyPr/>
                    <a:lstStyle/>
                    <a:p>
                      <a:endParaRPr lang="en-US"/>
                    </a:p>
                  </a:txBody>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55-64 </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65-74 </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0270">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Total  with diabetes prescriptions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34,831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32,252</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150270">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Sex: % female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51.0</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49.9</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extLst>
                  <a:ext uri="{0D108BD9-81ED-4DB2-BD59-A6C34878D82A}">
                    <a16:rowId xmlns:a16="http://schemas.microsoft.com/office/drawing/2014/main" val="10003"/>
                  </a:ext>
                </a:extLst>
              </a:tr>
              <a:tr h="150270">
                <a:tc>
                  <a:txBody>
                    <a:bodyPr/>
                    <a:lstStyle/>
                    <a:p>
                      <a:pPr marL="0" marR="0">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Race: % white</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62.0</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59.9</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extLst>
                  <a:ext uri="{0D108BD9-81ED-4DB2-BD59-A6C34878D82A}">
                    <a16:rowId xmlns:a16="http://schemas.microsoft.com/office/drawing/2014/main" val="10004"/>
                  </a:ext>
                </a:extLst>
              </a:tr>
              <a:tr h="150270">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Race: % black</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15.7</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11</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extLst>
                  <a:ext uri="{0D108BD9-81ED-4DB2-BD59-A6C34878D82A}">
                    <a16:rowId xmlns:a16="http://schemas.microsoft.com/office/drawing/2014/main" val="10005"/>
                  </a:ext>
                </a:extLst>
              </a:tr>
              <a:tr h="150270">
                <a:tc>
                  <a:txBody>
                    <a:bodyPr/>
                    <a:lstStyle/>
                    <a:p>
                      <a:pPr marL="0" marR="0">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Race: % Asian</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1.7</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1.6</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extLst>
                  <a:ext uri="{0D108BD9-81ED-4DB2-BD59-A6C34878D82A}">
                    <a16:rowId xmlns:a16="http://schemas.microsoft.com/office/drawing/2014/main" val="10006"/>
                  </a:ext>
                </a:extLst>
              </a:tr>
              <a:tr h="150270">
                <a:tc>
                  <a:txBody>
                    <a:bodyPr/>
                    <a:lstStyle/>
                    <a:p>
                      <a:pPr marL="0" marR="0">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Race: % mixed</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0.3</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0.3</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extLst>
                  <a:ext uri="{0D108BD9-81ED-4DB2-BD59-A6C34878D82A}">
                    <a16:rowId xmlns:a16="http://schemas.microsoft.com/office/drawing/2014/main" val="10007"/>
                  </a:ext>
                </a:extLst>
              </a:tr>
              <a:tr h="150270">
                <a:tc>
                  <a:txBody>
                    <a:bodyPr/>
                    <a:lstStyle/>
                    <a:p>
                      <a:pPr marL="0" marR="0">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Race: % missing</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6.1</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5.2</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extLst>
                  <a:ext uri="{0D108BD9-81ED-4DB2-BD59-A6C34878D82A}">
                    <a16:rowId xmlns:a16="http://schemas.microsoft.com/office/drawing/2014/main" val="10008"/>
                  </a:ext>
                </a:extLst>
              </a:tr>
              <a:tr h="150270">
                <a:tc>
                  <a:txBody>
                    <a:bodyPr/>
                    <a:lstStyle/>
                    <a:p>
                      <a:pPr marL="0" marR="0">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Ethnicity: % Hispanic</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5.4</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4.1</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extLst>
                  <a:ext uri="{0D108BD9-81ED-4DB2-BD59-A6C34878D82A}">
                    <a16:rowId xmlns:a16="http://schemas.microsoft.com/office/drawing/2014/main" val="10009"/>
                  </a:ext>
                </a:extLst>
              </a:tr>
              <a:tr h="147026">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Ethnicity: % missing</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21.5</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19.7</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21" marR="51521" marT="0" marB="0">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9319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12192000" cy="1325563"/>
          </a:xfrm>
        </p:spPr>
        <p:txBody>
          <a:bodyPr>
            <a:normAutofit/>
          </a:bodyPr>
          <a:lstStyle/>
          <a:p>
            <a:pPr algn="ctr"/>
            <a:r>
              <a:rPr lang="en-US" sz="2800" dirty="0">
                <a:latin typeface="Arial Black" panose="020B0A04020102020204" pitchFamily="34" charset="0"/>
              </a:rPr>
              <a:t>Age discontinuity + </a:t>
            </a:r>
            <a:r>
              <a:rPr lang="en-US" sz="2800" dirty="0" err="1">
                <a:latin typeface="Arial Black" panose="020B0A04020102020204" pitchFamily="34" charset="0"/>
              </a:rPr>
              <a:t>DiD</a:t>
            </a:r>
            <a:endParaRPr lang="en-US" sz="2800" dirty="0">
              <a:latin typeface="Arial Black" panose="020B0A04020102020204" pitchFamily="34" charset="0"/>
            </a:endParaRPr>
          </a:p>
        </p:txBody>
      </p:sp>
      <p:sp>
        <p:nvSpPr>
          <p:cNvPr id="3" name="Content Placeholder 2"/>
          <p:cNvSpPr>
            <a:spLocks noGrp="1"/>
          </p:cNvSpPr>
          <p:nvPr>
            <p:ph idx="1"/>
          </p:nvPr>
        </p:nvSpPr>
        <p:spPr>
          <a:xfrm>
            <a:off x="275420" y="2508125"/>
            <a:ext cx="8571125" cy="4349875"/>
          </a:xfrm>
        </p:spPr>
        <p:txBody>
          <a:bodyPr>
            <a:normAutofit/>
          </a:bodyPr>
          <a:lstStyle/>
          <a:p>
            <a:pPr marL="285750" indent="-285750">
              <a:lnSpc>
                <a:spcPct val="100000"/>
              </a:lnSpc>
              <a:buNone/>
            </a:pPr>
            <a:r>
              <a:rPr lang="en-US" sz="2000" b="1" dirty="0">
                <a:latin typeface="Arial" panose="020B0604020202020204" pitchFamily="34" charset="0"/>
                <a:cs typeface="Arial" panose="020B0604020202020204" pitchFamily="34" charset="0"/>
              </a:rPr>
              <a:t>Y</a:t>
            </a:r>
            <a:r>
              <a:rPr lang="en-US" sz="2000" dirty="0">
                <a:latin typeface="Arial" panose="020B0604020202020204" pitchFamily="34" charset="0"/>
                <a:cs typeface="Arial" panose="020B0604020202020204" pitchFamily="34" charset="0"/>
              </a:rPr>
              <a:t> is proportion pf patients [within age range] with [outcome], from poor tracts</a:t>
            </a:r>
          </a:p>
          <a:p>
            <a:pPr marL="285750" indent="-285750">
              <a:lnSpc>
                <a:spcPct val="100000"/>
              </a:lnSpc>
              <a:buNone/>
            </a:pPr>
            <a:r>
              <a:rPr lang="en-US" sz="2000" b="1" dirty="0" err="1">
                <a:latin typeface="Arial" panose="020B0604020202020204" pitchFamily="34" charset="0"/>
                <a:cs typeface="Arial" panose="020B0604020202020204" pitchFamily="34" charset="0"/>
              </a:rPr>
              <a:t>θ</a:t>
            </a:r>
            <a:r>
              <a:rPr lang="en-US" sz="2000" b="1" baseline="-25000" dirty="0" err="1">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are the state fixed effects (FE)</a:t>
            </a:r>
          </a:p>
          <a:p>
            <a:pPr marL="285750" indent="-285750">
              <a:lnSpc>
                <a:spcPct val="100000"/>
              </a:lnSpc>
              <a:buNone/>
            </a:pPr>
            <a:r>
              <a:rPr lang="en-US" sz="2000" b="1" dirty="0" err="1">
                <a:latin typeface="Arial" panose="020B0604020202020204" pitchFamily="34" charset="0"/>
                <a:cs typeface="Arial" panose="020B0604020202020204" pitchFamily="34" charset="0"/>
              </a:rPr>
              <a:t>λ</a:t>
            </a:r>
            <a:r>
              <a:rPr lang="en-US" sz="2000" b="1" baseline="-25000" dirty="0" err="1">
                <a:latin typeface="Arial" panose="020B0604020202020204" pitchFamily="34" charset="0"/>
                <a:cs typeface="Arial" panose="020B0604020202020204" pitchFamily="34" charset="0"/>
              </a:rPr>
              <a:t>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are the year FE</a:t>
            </a:r>
          </a:p>
          <a:p>
            <a:pPr marL="285750" indent="-285750">
              <a:lnSpc>
                <a:spcPct val="100000"/>
              </a:lnSpc>
              <a:buNone/>
            </a:pPr>
            <a:r>
              <a:rPr lang="en-US" sz="2000" b="1" dirty="0">
                <a:latin typeface="Arial" panose="020B0604020202020204" pitchFamily="34" charset="0"/>
                <a:cs typeface="Arial" panose="020B0604020202020204" pitchFamily="34" charset="0"/>
              </a:rPr>
              <a:t>β</a:t>
            </a:r>
            <a:r>
              <a:rPr lang="en-US" sz="2000" b="1" baseline="-25000" dirty="0">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 is a constant term</a:t>
            </a:r>
          </a:p>
          <a:p>
            <a:pPr marL="285750" indent="-285750">
              <a:lnSpc>
                <a:spcPct val="100000"/>
              </a:lnSpc>
              <a:buNone/>
            </a:pPr>
            <a:r>
              <a:rPr lang="en-US" sz="2000" b="1" dirty="0">
                <a:latin typeface="Arial" panose="020B0604020202020204" pitchFamily="34" charset="0"/>
                <a:cs typeface="Arial" panose="020B0604020202020204" pitchFamily="34" charset="0"/>
              </a:rPr>
              <a:t>Young</a:t>
            </a:r>
            <a:r>
              <a:rPr lang="en-US" sz="2000" dirty="0">
                <a:latin typeface="Arial" panose="020B0604020202020204" pitchFamily="34" charset="0"/>
                <a:cs typeface="Arial" panose="020B0604020202020204" pitchFamily="34" charset="0"/>
              </a:rPr>
              <a:t> is a treatment (young) group dummy (= 1 if under 65, 0 if over 65)</a:t>
            </a:r>
          </a:p>
          <a:p>
            <a:pPr marL="285750" indent="-285750">
              <a:lnSpc>
                <a:spcPct val="100000"/>
              </a:lnSpc>
              <a:buNone/>
            </a:pPr>
            <a:r>
              <a:rPr lang="en-US" sz="2000" b="1" dirty="0">
                <a:latin typeface="Arial" panose="020B0604020202020204" pitchFamily="34" charset="0"/>
                <a:cs typeface="Arial" panose="020B0604020202020204" pitchFamily="34" charset="0"/>
              </a:rPr>
              <a:t>Post</a:t>
            </a:r>
            <a:r>
              <a:rPr lang="en-US" sz="2000" dirty="0">
                <a:latin typeface="Arial" panose="020B0604020202020204" pitchFamily="34" charset="0"/>
                <a:cs typeface="Arial" panose="020B0604020202020204" pitchFamily="34" charset="0"/>
              </a:rPr>
              <a:t> is dummy variable for ACA expansion (=1 for 2014-2018; 0 for 2011-2013)</a:t>
            </a:r>
          </a:p>
          <a:p>
            <a:pPr marL="285750" indent="-285750">
              <a:lnSpc>
                <a:spcPct val="100000"/>
              </a:lnSpc>
              <a:buNone/>
            </a:pPr>
            <a:r>
              <a:rPr lang="en-US" sz="2000" b="1" dirty="0">
                <a:latin typeface="Arial" panose="020B0604020202020204" pitchFamily="34" charset="0"/>
                <a:cs typeface="Arial" panose="020B0604020202020204" pitchFamily="34" charset="0"/>
              </a:rPr>
              <a:t>δ </a:t>
            </a:r>
            <a:r>
              <a:rPr lang="en-US" sz="2000" dirty="0">
                <a:latin typeface="Arial" panose="020B0604020202020204" pitchFamily="34" charset="0"/>
                <a:cs typeface="Arial" panose="020B0604020202020204" pitchFamily="34" charset="0"/>
              </a:rPr>
              <a:t>is the treatment effect, which captures the ACA effect on the outcome. </a:t>
            </a: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99152" y="1505272"/>
                <a:ext cx="8923662" cy="12873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14:m>
                  <m:oMathPara xmlns:m="http://schemas.openxmlformats.org/officeDocument/2006/math">
                    <m:oMathParaPr>
                      <m:jc m:val="centerGroup"/>
                    </m:oMathParaPr>
                    <m:oMath xmlns:m="http://schemas.openxmlformats.org/officeDocument/2006/math">
                      <m:sSub>
                        <m:sSubPr>
                          <m:ctrlPr>
                            <a:rPr lang="en-US" sz="2300" b="1" i="1" smtClean="0">
                              <a:latin typeface="Cambria Math" panose="02040503050406030204" pitchFamily="18" charset="0"/>
                            </a:rPr>
                          </m:ctrlPr>
                        </m:sSubPr>
                        <m:e>
                          <m:r>
                            <a:rPr lang="en-US" sz="2300" b="1" i="1">
                              <a:latin typeface="Cambria Math" panose="02040503050406030204" pitchFamily="18" charset="0"/>
                            </a:rPr>
                            <m:t>𝒀</m:t>
                          </m:r>
                        </m:e>
                        <m:sub>
                          <m:r>
                            <a:rPr lang="en-US" sz="2300" b="1" i="1" smtClean="0">
                              <a:latin typeface="Cambria Math" panose="02040503050406030204" pitchFamily="18" charset="0"/>
                            </a:rPr>
                            <m:t>𝒔</m:t>
                          </m:r>
                          <m:r>
                            <a:rPr lang="en-US" sz="2300" b="1" i="1">
                              <a:latin typeface="Cambria Math" panose="02040503050406030204" pitchFamily="18" charset="0"/>
                            </a:rPr>
                            <m:t>𝒕</m:t>
                          </m:r>
                        </m:sub>
                      </m:sSub>
                      <m:r>
                        <a:rPr lang="en-US" sz="2300" b="1" i="1">
                          <a:latin typeface="Cambria Math" panose="02040503050406030204" pitchFamily="18" charset="0"/>
                        </a:rPr>
                        <m:t>=</m:t>
                      </m:r>
                      <m:sSub>
                        <m:sSubPr>
                          <m:ctrlPr>
                            <a:rPr lang="en-US" sz="2300" b="1" i="1">
                              <a:latin typeface="Cambria Math" panose="02040503050406030204" pitchFamily="18" charset="0"/>
                            </a:rPr>
                          </m:ctrlPr>
                        </m:sSubPr>
                        <m:e>
                          <m:r>
                            <a:rPr lang="en-US" sz="2300" b="1" i="1">
                              <a:latin typeface="Cambria Math" panose="02040503050406030204" pitchFamily="18" charset="0"/>
                            </a:rPr>
                            <m:t>𝜽</m:t>
                          </m:r>
                        </m:e>
                        <m:sub>
                          <m:r>
                            <a:rPr lang="en-US" sz="2300" b="1" i="1">
                              <a:latin typeface="Cambria Math" panose="02040503050406030204" pitchFamily="18" charset="0"/>
                            </a:rPr>
                            <m:t>𝑺𝒕𝒂𝒕𝒆</m:t>
                          </m:r>
                        </m:sub>
                      </m:sSub>
                      <m:r>
                        <a:rPr lang="en-US" sz="2300" b="1" i="1">
                          <a:latin typeface="Cambria Math" panose="02040503050406030204" pitchFamily="18" charset="0"/>
                        </a:rPr>
                        <m:t>+</m:t>
                      </m:r>
                      <m:sSub>
                        <m:sSubPr>
                          <m:ctrlPr>
                            <a:rPr lang="en-US" sz="2300" b="1" i="1">
                              <a:latin typeface="Cambria Math" panose="02040503050406030204" pitchFamily="18" charset="0"/>
                            </a:rPr>
                          </m:ctrlPr>
                        </m:sSubPr>
                        <m:e>
                          <m:r>
                            <a:rPr lang="en-US" sz="2300" b="1" i="1">
                              <a:latin typeface="Cambria Math" panose="02040503050406030204" pitchFamily="18" charset="0"/>
                            </a:rPr>
                            <m:t>𝝀</m:t>
                          </m:r>
                        </m:e>
                        <m:sub>
                          <m:r>
                            <a:rPr lang="en-US" sz="2300" b="1" i="1">
                              <a:latin typeface="Cambria Math" panose="02040503050406030204" pitchFamily="18" charset="0"/>
                            </a:rPr>
                            <m:t>𝒕</m:t>
                          </m:r>
                        </m:sub>
                      </m:sSub>
                      <m:r>
                        <a:rPr lang="en-US" sz="2300" b="1" i="1">
                          <a:latin typeface="Cambria Math" panose="02040503050406030204" pitchFamily="18" charset="0"/>
                        </a:rPr>
                        <m:t>+</m:t>
                      </m:r>
                      <m:sSub>
                        <m:sSubPr>
                          <m:ctrlPr>
                            <a:rPr lang="en-US" sz="2300" b="1" i="1">
                              <a:latin typeface="Cambria Math" panose="02040503050406030204" pitchFamily="18" charset="0"/>
                            </a:rPr>
                          </m:ctrlPr>
                        </m:sSubPr>
                        <m:e>
                          <m:r>
                            <a:rPr lang="en-US" sz="2300" b="1" i="1">
                              <a:latin typeface="Cambria Math" panose="02040503050406030204" pitchFamily="18" charset="0"/>
                            </a:rPr>
                            <m:t>𝜷</m:t>
                          </m:r>
                        </m:e>
                        <m:sub>
                          <m:r>
                            <a:rPr lang="en-US" sz="2300" b="1" i="1">
                              <a:latin typeface="Cambria Math" panose="02040503050406030204" pitchFamily="18" charset="0"/>
                            </a:rPr>
                            <m:t>𝟎</m:t>
                          </m:r>
                        </m:sub>
                      </m:sSub>
                      <m:r>
                        <a:rPr lang="en-US" sz="2300" b="1" i="1">
                          <a:latin typeface="Cambria Math" panose="02040503050406030204" pitchFamily="18" charset="0"/>
                        </a:rPr>
                        <m:t>+</m:t>
                      </m:r>
                      <m:sSub>
                        <m:sSubPr>
                          <m:ctrlPr>
                            <a:rPr lang="en-US" sz="2300" b="1" i="1">
                              <a:latin typeface="Cambria Math" panose="02040503050406030204" pitchFamily="18" charset="0"/>
                            </a:rPr>
                          </m:ctrlPr>
                        </m:sSubPr>
                        <m:e>
                          <m:r>
                            <a:rPr lang="en-US" sz="2300" b="1" i="1">
                              <a:latin typeface="Cambria Math" panose="02040503050406030204" pitchFamily="18" charset="0"/>
                            </a:rPr>
                            <m:t>𝜷</m:t>
                          </m:r>
                        </m:e>
                        <m:sub>
                          <m:r>
                            <a:rPr lang="en-US" sz="2300" b="1" i="1">
                              <a:latin typeface="Cambria Math" panose="02040503050406030204" pitchFamily="18" charset="0"/>
                            </a:rPr>
                            <m:t>𝟏</m:t>
                          </m:r>
                        </m:sub>
                      </m:sSub>
                      <m:r>
                        <a:rPr lang="en-US" sz="2300" b="1" i="1" smtClean="0">
                          <a:latin typeface="Cambria Math" panose="02040503050406030204" pitchFamily="18" charset="0"/>
                        </a:rPr>
                        <m:t>∗</m:t>
                      </m:r>
                      <m:r>
                        <a:rPr lang="en-US" sz="2300" b="1" i="1" smtClean="0">
                          <a:latin typeface="Cambria Math" panose="02040503050406030204" pitchFamily="18" charset="0"/>
                        </a:rPr>
                        <m:t>𝒀𝒐𝒖𝒏</m:t>
                      </m:r>
                      <m:sSub>
                        <m:sSubPr>
                          <m:ctrlPr>
                            <a:rPr lang="en-US" sz="2300" b="1" i="1" smtClean="0">
                              <a:latin typeface="Cambria Math" panose="02040503050406030204" pitchFamily="18" charset="0"/>
                            </a:rPr>
                          </m:ctrlPr>
                        </m:sSubPr>
                        <m:e>
                          <m:r>
                            <a:rPr lang="en-US" sz="2300" b="1" i="1" smtClean="0">
                              <a:latin typeface="Cambria Math" panose="02040503050406030204" pitchFamily="18" charset="0"/>
                            </a:rPr>
                            <m:t>𝒈</m:t>
                          </m:r>
                        </m:e>
                        <m:sub>
                          <m:r>
                            <a:rPr lang="en-US" sz="2300" b="1" i="1" smtClean="0">
                              <a:latin typeface="Cambria Math" panose="02040503050406030204" pitchFamily="18" charset="0"/>
                            </a:rPr>
                            <m:t>𝒔𝒕</m:t>
                          </m:r>
                        </m:sub>
                      </m:sSub>
                      <m:r>
                        <a:rPr lang="en-US" sz="2300" b="1" i="1">
                          <a:latin typeface="Cambria Math" panose="02040503050406030204" pitchFamily="18" charset="0"/>
                        </a:rPr>
                        <m:t>+</m:t>
                      </m:r>
                      <m:r>
                        <a:rPr lang="en-US" sz="2300" b="1" i="1">
                          <a:latin typeface="Cambria Math" panose="02040503050406030204" pitchFamily="18" charset="0"/>
                        </a:rPr>
                        <m:t>𝜹</m:t>
                      </m:r>
                      <m:d>
                        <m:dPr>
                          <m:ctrlPr>
                            <a:rPr lang="en-US" sz="2300" b="1" i="1">
                              <a:latin typeface="Cambria Math" panose="02040503050406030204" pitchFamily="18" charset="0"/>
                            </a:rPr>
                          </m:ctrlPr>
                        </m:dPr>
                        <m:e>
                          <m:r>
                            <a:rPr lang="en-US" sz="2300" b="1" i="1">
                              <a:latin typeface="Cambria Math" panose="02040503050406030204" pitchFamily="18" charset="0"/>
                            </a:rPr>
                            <m:t>𝑷𝒐𝒔</m:t>
                          </m:r>
                          <m:sSub>
                            <m:sSubPr>
                              <m:ctrlPr>
                                <a:rPr lang="en-US" sz="2300" b="1" i="1" smtClean="0">
                                  <a:latin typeface="Cambria Math" panose="02040503050406030204" pitchFamily="18" charset="0"/>
                                </a:rPr>
                              </m:ctrlPr>
                            </m:sSubPr>
                            <m:e>
                              <m:r>
                                <a:rPr lang="en-US" sz="2300" b="1" i="1">
                                  <a:latin typeface="Cambria Math" panose="02040503050406030204" pitchFamily="18" charset="0"/>
                                </a:rPr>
                                <m:t>𝒕</m:t>
                              </m:r>
                            </m:e>
                            <m:sub>
                              <m:r>
                                <a:rPr lang="en-US" sz="2300" b="1" i="1" smtClean="0">
                                  <a:latin typeface="Cambria Math" panose="02040503050406030204" pitchFamily="18" charset="0"/>
                                </a:rPr>
                                <m:t>𝒕</m:t>
                              </m:r>
                            </m:sub>
                          </m:sSub>
                          <m:r>
                            <a:rPr lang="en-US" sz="2300" b="1" i="1">
                              <a:latin typeface="Cambria Math" panose="02040503050406030204" pitchFamily="18" charset="0"/>
                            </a:rPr>
                            <m:t>∙</m:t>
                          </m:r>
                          <m:r>
                            <a:rPr lang="en-US" sz="2300" b="1" i="1" smtClean="0">
                              <a:latin typeface="Cambria Math" panose="02040503050406030204" pitchFamily="18" charset="0"/>
                            </a:rPr>
                            <m:t>𝒀𝒐𝒖𝒏</m:t>
                          </m:r>
                          <m:sSub>
                            <m:sSubPr>
                              <m:ctrlPr>
                                <a:rPr lang="en-US" sz="2300" b="1" i="1" smtClean="0">
                                  <a:latin typeface="Cambria Math" panose="02040503050406030204" pitchFamily="18" charset="0"/>
                                </a:rPr>
                              </m:ctrlPr>
                            </m:sSubPr>
                            <m:e>
                              <m:r>
                                <a:rPr lang="en-US" sz="2300" b="1" i="1" smtClean="0">
                                  <a:latin typeface="Cambria Math" panose="02040503050406030204" pitchFamily="18" charset="0"/>
                                </a:rPr>
                                <m:t>𝒈</m:t>
                              </m:r>
                            </m:e>
                            <m:sub>
                              <m:r>
                                <a:rPr lang="en-US" sz="2300" b="1" i="1" smtClean="0">
                                  <a:latin typeface="Cambria Math" panose="02040503050406030204" pitchFamily="18" charset="0"/>
                                </a:rPr>
                                <m:t>𝒔𝒕</m:t>
                              </m:r>
                            </m:sub>
                          </m:sSub>
                        </m:e>
                      </m:d>
                      <m:r>
                        <a:rPr lang="en-US" sz="2300" b="1" i="1" smtClean="0">
                          <a:latin typeface="Cambria Math" panose="02040503050406030204" pitchFamily="18" charset="0"/>
                        </a:rPr>
                        <m:t>+</m:t>
                      </m:r>
                      <m:sSub>
                        <m:sSubPr>
                          <m:ctrlPr>
                            <a:rPr lang="en-US" sz="2300" b="1" i="1" smtClean="0">
                              <a:latin typeface="Cambria Math" panose="02040503050406030204" pitchFamily="18" charset="0"/>
                            </a:rPr>
                          </m:ctrlPr>
                        </m:sSubPr>
                        <m:e>
                          <m:r>
                            <a:rPr lang="en-US" sz="2300" b="1" i="1" smtClean="0">
                              <a:latin typeface="Cambria Math" panose="02040503050406030204" pitchFamily="18" charset="0"/>
                            </a:rPr>
                            <m:t>𝝐</m:t>
                          </m:r>
                        </m:e>
                        <m:sub>
                          <m:r>
                            <a:rPr lang="en-US" sz="2300" b="1" i="1" smtClean="0">
                              <a:latin typeface="Cambria Math" panose="02040503050406030204" pitchFamily="18" charset="0"/>
                            </a:rPr>
                            <m:t>𝒊𝒕</m:t>
                          </m:r>
                        </m:sub>
                      </m:sSub>
                    </m:oMath>
                  </m:oMathPara>
                </a14:m>
                <a:endParaRPr lang="en-US" sz="2300" b="1"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99152" y="1505272"/>
                <a:ext cx="8923662" cy="1287325"/>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2349386"/>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1809</TotalTime>
  <Words>2677</Words>
  <Application>Microsoft Office PowerPoint</Application>
  <PresentationFormat>On-screen Show (4:3)</PresentationFormat>
  <Paragraphs>399</Paragraphs>
  <Slides>27</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Arial Black</vt:lpstr>
      <vt:lpstr>Calibri</vt:lpstr>
      <vt:lpstr>Cambria Math</vt:lpstr>
      <vt:lpstr>Courier New</vt:lpstr>
      <vt:lpstr>Lato Regular</vt:lpstr>
      <vt:lpstr>Wingdings</vt:lpstr>
      <vt:lpstr>Office Theme</vt:lpstr>
      <vt:lpstr>Image</vt:lpstr>
      <vt:lpstr>Northwestern University Next-D2 Summary Effect of Medicaid Expansion on Diabetes Diagnosis, Treatment, and Outcomes</vt:lpstr>
      <vt:lpstr>(Revised) Core objective</vt:lpstr>
      <vt:lpstr>A Multi-State Collaboration of Two PCORnet networks</vt:lpstr>
      <vt:lpstr>Study States and Data Sources</vt:lpstr>
      <vt:lpstr>Revised Core Research Design</vt:lpstr>
      <vt:lpstr>Townsend Deprivation Index to Measure SES</vt:lpstr>
      <vt:lpstr>Data collection workflow</vt:lpstr>
      <vt:lpstr>Baseline (2011-2013) characteristics of samples</vt:lpstr>
      <vt:lpstr>Age discontinuity + DiD</vt:lpstr>
      <vt:lpstr>Outcome measure: New patients</vt:lpstr>
      <vt:lpstr>Outcome measure: New patients  expansion vs. non-expansion states</vt:lpstr>
      <vt:lpstr>Outcome measure: Newly diagnosed diabetes</vt:lpstr>
      <vt:lpstr>Outcome measure: Newly diagnosed diabetes expansion vs. non-expansion states</vt:lpstr>
      <vt:lpstr>Outcome measure: Prescription of diabetes medications </vt:lpstr>
      <vt:lpstr>Outcome measure: Prescription of medications  expansion vs. non-expansion states</vt:lpstr>
      <vt:lpstr>Principal findings</vt:lpstr>
      <vt:lpstr>Limitations of the study</vt:lpstr>
      <vt:lpstr>Principal Findings</vt:lpstr>
      <vt:lpstr>PowerPoint Presentation</vt:lpstr>
      <vt:lpstr>Specific Aims</vt:lpstr>
      <vt:lpstr>Datasets</vt:lpstr>
      <vt:lpstr>Payer mix and percent of patient with diabetes</vt:lpstr>
      <vt:lpstr>Payer mix by race and ethnicity</vt:lpstr>
      <vt:lpstr>Newly insured patients improve most on diabetic biomarkers </vt:lpstr>
      <vt:lpstr>Conclusions</vt:lpstr>
      <vt:lpstr>Summary</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Irina Chamine</dc:creator>
  <cp:lastModifiedBy>Abel Kho</cp:lastModifiedBy>
  <cp:revision>67</cp:revision>
  <dcterms:created xsi:type="dcterms:W3CDTF">2020-08-24T18:33:05Z</dcterms:created>
  <dcterms:modified xsi:type="dcterms:W3CDTF">2020-09-24T15:09:09Z</dcterms:modified>
</cp:coreProperties>
</file>