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90" r:id="rId3"/>
    <p:sldId id="408" r:id="rId4"/>
    <p:sldId id="258" r:id="rId5"/>
    <p:sldId id="409" r:id="rId6"/>
    <p:sldId id="413" r:id="rId7"/>
    <p:sldId id="411" r:id="rId8"/>
    <p:sldId id="414" r:id="rId9"/>
    <p:sldId id="416" r:id="rId10"/>
    <p:sldId id="424" r:id="rId11"/>
    <p:sldId id="412" r:id="rId12"/>
    <p:sldId id="415" r:id="rId13"/>
    <p:sldId id="419" r:id="rId14"/>
    <p:sldId id="420" r:id="rId15"/>
    <p:sldId id="410" r:id="rId16"/>
    <p:sldId id="421" r:id="rId17"/>
    <p:sldId id="425" r:id="rId18"/>
    <p:sldId id="42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9" autoAdjust="0"/>
    <p:restoredTop sz="80853" autoAdjust="0"/>
  </p:normalViewPr>
  <p:slideViewPr>
    <p:cSldViewPr snapToGrid="0">
      <p:cViewPr varScale="1">
        <p:scale>
          <a:sx n="125" d="100"/>
          <a:sy n="125" d="100"/>
        </p:scale>
        <p:origin x="174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51816-7D0E-44B1-9565-D34AC430CE3B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5850F-FDBB-44A2-BE62-97B6ED879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64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9D7C-F6A9-4436-97E7-F33E79D37E1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07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CDC1-D69E-4E32-AD4A-81427BA06C62}" type="datetime1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6621-2560-48B8-818B-F4915A9C0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0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583F-5A7A-4572-A650-4586A2397C74}" type="datetime1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6621-2560-48B8-818B-F4915A9C0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87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7C97-D9A5-4CB3-B75B-9789B12F4EA4}" type="datetime1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6621-2560-48B8-818B-F4915A9C0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31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3364-2E66-4DBA-A7AA-DD8F42EBF4F6}" type="datetime1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6621-2560-48B8-818B-F4915A9C0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3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DF2E-7FA3-458B-A32E-8C4F872F400A}" type="datetime1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6621-2560-48B8-818B-F4915A9C0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4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6D87-B192-41EE-B131-8C1984F5B56A}" type="datetime1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6621-2560-48B8-818B-F4915A9C0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99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B02A-9DB1-4E7E-AD2B-6C8EB975D253}" type="datetime1">
              <a:rPr lang="en-US" smtClean="0"/>
              <a:t>9/25/2020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6621-2560-48B8-818B-F4915A9C0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99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9A222-2815-42F7-9093-E7A372EE89DF}" type="datetime1">
              <a:rPr lang="en-US" smtClean="0"/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6621-2560-48B8-818B-F4915A9C0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59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830B2-30B8-48E9-93E9-90BDE3CDEBBC}" type="datetime1">
              <a:rPr lang="en-US" smtClean="0"/>
              <a:t>9/25/2020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6621-2560-48B8-818B-F4915A9C0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27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D919-53D1-4870-A8E2-7BEE1B203727}" type="datetime1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6621-2560-48B8-818B-F4915A9C0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9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29FA-F355-4D85-AF3F-55CC69CE2E06}" type="datetime1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6621-2560-48B8-818B-F4915A9C0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9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F506B-4FCE-4348-B925-072004C24C0D}" type="datetime1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36621-2560-48B8-818B-F4915A9C0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5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86547"/>
          </a:xfrm>
          <a:solidFill>
            <a:srgbClr val="FFCCFF"/>
          </a:solidFill>
        </p:spPr>
        <p:txBody>
          <a:bodyPr>
            <a:normAutofit fontScale="90000"/>
          </a:bodyPr>
          <a:lstStyle/>
          <a:p>
            <a:r>
              <a:rPr lang="en-US" dirty="0"/>
              <a:t>Natural Experiment Methods and COVID-19 Research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Bernie Black</a:t>
            </a:r>
          </a:p>
          <a:p>
            <a:r>
              <a:rPr lang="en-US" sz="3200" dirty="0"/>
              <a:t>2020.09</a:t>
            </a:r>
          </a:p>
          <a:p>
            <a:r>
              <a:rPr lang="en-US" sz="3200" dirty="0"/>
              <a:t>Next-</a:t>
            </a:r>
            <a:r>
              <a:rPr lang="en-US" sz="3200" dirty="0" err="1"/>
              <a:t>D2</a:t>
            </a:r>
            <a:r>
              <a:rPr lang="en-US" sz="3200" dirty="0"/>
              <a:t> Stakeholder Virtual Meeting (Sept. 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6621-2560-48B8-818B-F4915A9C0C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39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B4949-67D9-408E-8EA2-FD6A9404E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0435"/>
          </a:xfrm>
          <a:solidFill>
            <a:srgbClr val="FFCCFF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/>
              <a:t>Mt. Sinai Design 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A204C-8E16-4B55-BD4B-965821AF6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818"/>
            <a:ext cx="10515600" cy="4760145"/>
          </a:xfrm>
        </p:spPr>
        <p:txBody>
          <a:bodyPr>
            <a:normAutofit/>
          </a:bodyPr>
          <a:lstStyle/>
          <a:p>
            <a:r>
              <a:rPr lang="en-US" sz="2200" dirty="0"/>
              <a:t>Panel data on treated (in health homes) versus control (not in health homes) patients</a:t>
            </a:r>
          </a:p>
          <a:p>
            <a:pPr lvl="1"/>
            <a:r>
              <a:rPr lang="en-US" sz="1800" dirty="0"/>
              <a:t>Multiyear effort to obtain data, as part of Next-</a:t>
            </a:r>
            <a:r>
              <a:rPr lang="en-US" sz="1800" dirty="0" err="1"/>
              <a:t>D2</a:t>
            </a:r>
            <a:endParaRPr lang="en-US" sz="1800" dirty="0"/>
          </a:p>
          <a:p>
            <a:pPr lvl="1"/>
            <a:r>
              <a:rPr lang="en-US" sz="1800" dirty="0"/>
              <a:t>Medicaid data, IRB approvals already in hand</a:t>
            </a:r>
          </a:p>
          <a:p>
            <a:pPr lvl="1"/>
            <a:r>
              <a:rPr lang="en-US" sz="1800" dirty="0"/>
              <a:t>Long pre-treatment period:  Confirm parallel pre-treatment trends</a:t>
            </a:r>
          </a:p>
          <a:p>
            <a:r>
              <a:rPr lang="en-US" sz="2200" dirty="0"/>
              <a:t>Match treated persons to similar controls </a:t>
            </a:r>
          </a:p>
          <a:p>
            <a:pPr lvl="1"/>
            <a:r>
              <a:rPr lang="en-US" sz="1800" dirty="0"/>
              <a:t>already implemented</a:t>
            </a:r>
          </a:p>
          <a:p>
            <a:pPr lvl="1"/>
            <a:r>
              <a:rPr lang="en-US" sz="1800" dirty="0"/>
              <a:t>Careful trajectory balancing methods</a:t>
            </a:r>
          </a:p>
          <a:p>
            <a:r>
              <a:rPr lang="en-US" sz="2200" dirty="0"/>
              <a:t>Study evolution of treatment effects over time, during the COVID period</a:t>
            </a:r>
          </a:p>
          <a:p>
            <a:pPr lvl="1"/>
            <a:r>
              <a:rPr lang="en-US" sz="1800" dirty="0"/>
              <a:t>See </a:t>
            </a:r>
            <a:r>
              <a:rPr lang="en-US" sz="1800" dirty="0" err="1"/>
              <a:t>Lyu</a:t>
            </a:r>
            <a:r>
              <a:rPr lang="en-US" sz="1800" dirty="0"/>
              <a:t> </a:t>
            </a:r>
            <a:r>
              <a:rPr lang="en-US" sz="1800" dirty="0" err="1"/>
              <a:t>Wehby</a:t>
            </a:r>
            <a:r>
              <a:rPr lang="en-US" sz="1800" dirty="0"/>
              <a:t> example above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1D798-D5D3-4D8F-81F4-3A3C74A57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6621-2560-48B8-818B-F4915A9C0C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02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3BCA4-1F4C-4CF9-A613-75376F0BB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0242"/>
          </a:xfrm>
          <a:solidFill>
            <a:srgbClr val="FFCCFF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/>
              <a:t>ED Avoidance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BEF22-5D2F-49C2-B567-A44D3CD0C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6092"/>
            <a:ext cx="10515600" cy="4910871"/>
          </a:xfrm>
        </p:spPr>
        <p:txBody>
          <a:bodyPr/>
          <a:lstStyle/>
          <a:p>
            <a:r>
              <a:rPr lang="en-US" dirty="0"/>
              <a:t>Did people stop coming to </a:t>
            </a:r>
            <a:r>
              <a:rPr lang="en-US" dirty="0" err="1"/>
              <a:t>EDs</a:t>
            </a:r>
            <a:r>
              <a:rPr lang="en-US" dirty="0"/>
              <a:t> with heart attacks?</a:t>
            </a:r>
          </a:p>
          <a:p>
            <a:pPr lvl="1"/>
            <a:r>
              <a:rPr lang="en-US" dirty="0"/>
              <a:t>News reports and several published studies say yes.</a:t>
            </a:r>
          </a:p>
          <a:p>
            <a:pPr lvl="2"/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Calibri" panose="020F0502020204030204" pitchFamily="34" charset="0"/>
              </a:rPr>
              <a:t>Solomon et al.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Calibri" panose="020F0502020204030204" pitchFamily="34" charset="0"/>
              </a:rPr>
              <a:t>NEJM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Calibri" panose="020F0502020204030204" pitchFamily="34" charset="0"/>
              </a:rPr>
              <a:t> 2020) report a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Calibri" panose="020F0502020204030204" pitchFamily="34" charset="0"/>
              </a:rPr>
              <a:t>40% drop 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Calibri" panose="020F0502020204030204" pitchFamily="34" charset="0"/>
              </a:rPr>
              <a:t>in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Calibri" panose="020F0502020204030204" pitchFamily="34" charset="0"/>
              </a:rPr>
              <a:t>AMI hospitalizations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Calibri" panose="020F0502020204030204" pitchFamily="34" charset="0"/>
              </a:rPr>
              <a:t> for Kaiser Permanente Northern California, but do not distinguish between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Calibri" panose="020F0502020204030204" pitchFamily="34" charset="0"/>
              </a:rPr>
              <a:t>STEMI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Calibri" panose="020F0502020204030204" pitchFamily="34" charset="0"/>
              </a:rPr>
              <a:t> and nSTEMI.  </a:t>
            </a:r>
          </a:p>
          <a:p>
            <a:pPr lvl="2"/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Calibri" panose="020F0502020204030204" pitchFamily="34" charset="0"/>
              </a:rPr>
              <a:t>Garcia et al.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Calibri" panose="020F0502020204030204" pitchFamily="34" charset="0"/>
              </a:rPr>
              <a:t>JACC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Calibri" panose="020F0502020204030204" pitchFamily="34" charset="0"/>
              </a:rPr>
              <a:t> 2020) obtain data from 9 high-volume cardiac catheterization laboratories and report a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Calibri" panose="020F0502020204030204" pitchFamily="34" charset="0"/>
              </a:rPr>
              <a:t>38% drop 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Calibri" panose="020F0502020204030204" pitchFamily="34" charset="0"/>
              </a:rPr>
              <a:t>in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Calibri" panose="020F0502020204030204" pitchFamily="34" charset="0"/>
              </a:rPr>
              <a:t>lab activations for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Calibri" panose="020F0502020204030204" pitchFamily="34" charset="0"/>
              </a:rPr>
              <a:t>STEMI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Calibri" panose="020F0502020204030204" pitchFamily="34" charset="0"/>
              </a:rPr>
              <a:t>.  </a:t>
            </a:r>
          </a:p>
          <a:p>
            <a:pPr lvl="2"/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Calibri" panose="020F0502020204030204" pitchFamily="34" charset="0"/>
              </a:rPr>
              <a:t>Bhatt et al.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Calibri" panose="020F0502020204030204" pitchFamily="34" charset="0"/>
              </a:rPr>
              <a:t>JACC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Calibri" panose="020F0502020204030204" pitchFamily="34" charset="0"/>
              </a:rPr>
              <a:t> 2020) report a sharp decline in hospital admissions for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Calibri" panose="020F0502020204030204" pitchFamily="34" charset="0"/>
              </a:rPr>
              <a:t>acute cardiovascular conditions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Calibri" panose="020F0502020204030204" pitchFamily="34" charset="0"/>
              </a:rPr>
              <a:t>, but do not distinguish between AMI, stroke, and heart failure.  </a:t>
            </a:r>
          </a:p>
          <a:p>
            <a:pPr lvl="2"/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Calibri" panose="020F0502020204030204" pitchFamily="34" charset="0"/>
              </a:rPr>
              <a:t>Kansagra et al.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Calibri" panose="020F0502020204030204" pitchFamily="34" charset="0"/>
              </a:rPr>
              <a:t>NEJM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Calibri" panose="020F0502020204030204" pitchFamily="34" charset="0"/>
              </a:rPr>
              <a:t> 2020) report a sharp drop in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Calibri" panose="020F0502020204030204" pitchFamily="34" charset="0"/>
              </a:rPr>
              <a:t>queries to the RAPID stroke evaluation software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Calibri" panose="020F0502020204030204" pitchFamily="34" charset="0"/>
              </a:rPr>
              <a:t> platform.  </a:t>
            </a:r>
            <a:endParaRPr lang="en-US" sz="14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r>
              <a:rPr lang="en-US" dirty="0"/>
              <a:t>We beg to differ . . 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A7104-CB50-4D54-B7C8-1A7D104C9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6621-2560-48B8-818B-F4915A9C0C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90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4B354-C9F4-4147-B686-B5EA2F5A9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759"/>
          </a:xfrm>
          <a:solidFill>
            <a:srgbClr val="FFCCFF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/>
              <a:t>Data from 4 major academic health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98A9D-614E-43F1-AD2A-4CF7D90F1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5070"/>
            <a:ext cx="10515600" cy="4351338"/>
          </a:xfrm>
        </p:spPr>
        <p:txBody>
          <a:bodyPr/>
          <a:lstStyle/>
          <a:p>
            <a:r>
              <a:rPr lang="en-US" dirty="0"/>
              <a:t>Northwestern (Chicago), Indiana (whole state, health insurance exchange), </a:t>
            </a:r>
            <a:r>
              <a:rPr lang="en-US" dirty="0" err="1"/>
              <a:t>MCW</a:t>
            </a:r>
            <a:r>
              <a:rPr lang="en-US" dirty="0"/>
              <a:t> (Milwaukee), U Missouri. </a:t>
            </a:r>
          </a:p>
          <a:p>
            <a:pPr lvl="1"/>
            <a:r>
              <a:rPr lang="en-US" dirty="0"/>
              <a:t>Data collection possible because network in place for Next-</a:t>
            </a:r>
            <a:r>
              <a:rPr lang="en-US" dirty="0" err="1"/>
              <a:t>D2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8CDF6-7A6A-4D45-BA6B-21F792DD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6621-2560-48B8-818B-F4915A9C0CA0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BD71E2-94BD-4206-BB3A-A042F755FEA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896" y="2681654"/>
            <a:ext cx="8522207" cy="3857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6785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9C327-D181-4F5E-933B-DDFDBE464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0290"/>
          </a:xfrm>
          <a:solidFill>
            <a:srgbClr val="FFCCFF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/>
              <a:t>How about Stroke and Heart Failure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FEF07-AD58-46DE-B086-BB62F7D36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6621-2560-48B8-818B-F4915A9C0CA0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740968-D972-4F1F-B3E9-A661F189409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08" y="1609100"/>
            <a:ext cx="5324125" cy="2862416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4EA940-8B1C-4B51-8B47-415F42169B1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042" y="1609100"/>
            <a:ext cx="4702628" cy="2862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2998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B6F2D-1895-4FCF-B96A-B7F308F5C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0194"/>
          </a:xfrm>
          <a:solidFill>
            <a:srgbClr val="FFCCFF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/>
              <a:t>The message for natural experiment research is . .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AC3C2-BFAE-47FA-9E00-8E005743C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304"/>
            <a:ext cx="10515600" cy="4351338"/>
          </a:xfrm>
        </p:spPr>
        <p:txBody>
          <a:bodyPr/>
          <a:lstStyle/>
          <a:p>
            <a:r>
              <a:rPr lang="en-US" dirty="0"/>
              <a:t>Details matter</a:t>
            </a:r>
          </a:p>
          <a:p>
            <a:pPr lvl="1"/>
            <a:r>
              <a:rPr lang="en-US" dirty="0"/>
              <a:t>HF admissions fell.  Maybe appropriately.  Many can be managed remotely.</a:t>
            </a:r>
          </a:p>
          <a:p>
            <a:pPr lvl="1"/>
            <a:r>
              <a:rPr lang="en-US" dirty="0"/>
              <a:t>If you study all “acute cardiovascular conditions” (Bhatt) your results will be driven by HF (the most common condition)</a:t>
            </a:r>
          </a:p>
          <a:p>
            <a:pPr lvl="1"/>
            <a:r>
              <a:rPr lang="en-US" dirty="0"/>
              <a:t>Study all AMI hospitalizations (Solomon) combines </a:t>
            </a:r>
            <a:r>
              <a:rPr lang="en-US" dirty="0" err="1"/>
              <a:t>STEMI</a:t>
            </a:r>
            <a:r>
              <a:rPr lang="en-US" dirty="0"/>
              <a:t> with nSTEMI.  </a:t>
            </a:r>
          </a:p>
          <a:p>
            <a:pPr lvl="1"/>
            <a:r>
              <a:rPr lang="en-US" dirty="0"/>
              <a:t>Catheter lab activations for potential </a:t>
            </a:r>
            <a:r>
              <a:rPr lang="en-US" dirty="0" err="1"/>
              <a:t>STEMI</a:t>
            </a:r>
            <a:r>
              <a:rPr lang="en-US" dirty="0"/>
              <a:t> (Garcia) ≠ Actual </a:t>
            </a:r>
            <a:r>
              <a:rPr lang="en-US" dirty="0" err="1"/>
              <a:t>STEMI</a:t>
            </a:r>
            <a:endParaRPr lang="en-US" dirty="0"/>
          </a:p>
          <a:p>
            <a:r>
              <a:rPr lang="en-US" dirty="0"/>
              <a:t>Don’t rely too heavily on a single study . . 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93B08-A557-4C89-A7CC-63D0D2FD2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6621-2560-48B8-818B-F4915A9C0C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1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97B39-2E8D-4C79-AC21-37921A2B5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0435"/>
          </a:xfrm>
          <a:solidFill>
            <a:srgbClr val="FFCCFF"/>
          </a:solidFill>
        </p:spPr>
        <p:txBody>
          <a:bodyPr/>
          <a:lstStyle/>
          <a:p>
            <a:pPr algn="ctr"/>
            <a:r>
              <a:rPr lang="en-US" dirty="0"/>
              <a:t>Will we have a COVID/flu </a:t>
            </a:r>
            <a:r>
              <a:rPr lang="en-US" dirty="0" err="1"/>
              <a:t>twindemic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6480D-F7D0-4566-8E7B-3FFEACE22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673"/>
            <a:ext cx="10515600" cy="4790290"/>
          </a:xfrm>
        </p:spPr>
        <p:txBody>
          <a:bodyPr/>
          <a:lstStyle/>
          <a:p>
            <a:r>
              <a:rPr lang="en-US" dirty="0"/>
              <a:t>Anecdotal evidence:  virtually no flu season in Southern Hemisphere countries</a:t>
            </a:r>
          </a:p>
          <a:p>
            <a:pPr lvl="1"/>
            <a:r>
              <a:rPr lang="en-US" dirty="0"/>
              <a:t>The social distancing measures aimed at COVID are knocking out flu</a:t>
            </a:r>
          </a:p>
          <a:p>
            <a:pPr lvl="2"/>
            <a:r>
              <a:rPr lang="en-US" dirty="0"/>
              <a:t>Which is typically much less infectious</a:t>
            </a:r>
          </a:p>
          <a:p>
            <a:r>
              <a:rPr lang="en-US" dirty="0"/>
              <a:t>Can we do better than anecdote with US data?  Maybe</a:t>
            </a:r>
          </a:p>
          <a:p>
            <a:r>
              <a:rPr lang="en-US" dirty="0"/>
              <a:t>ITS design:  ratio:  2020 ED visits/same period in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D14DF-0F60-416B-B380-5EC909206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6621-2560-48B8-818B-F4915A9C0CA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03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6C976-8D64-419C-98CA-9B5C1B0A4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9709"/>
          </a:xfrm>
          <a:solidFill>
            <a:srgbClr val="FFCCFF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/>
              <a:t>ITS design with control for seasonality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F0089-1A29-4FEF-8A61-DF10E3D56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163" y="1044928"/>
            <a:ext cx="10515600" cy="1232781"/>
          </a:xfrm>
        </p:spPr>
        <p:txBody>
          <a:bodyPr/>
          <a:lstStyle/>
          <a:p>
            <a:r>
              <a:rPr lang="en-US" sz="2400" dirty="0"/>
              <a:t>Data from national ED staffing company, on pediatric ED visits</a:t>
            </a:r>
          </a:p>
          <a:p>
            <a:r>
              <a:rPr lang="en-US" sz="2400" dirty="0"/>
              <a:t>Ratio of 1 </a:t>
            </a:r>
            <a:r>
              <a:rPr lang="en-US" sz="2400" dirty="0">
                <a:sym typeface="Wingdings" panose="05000000000000000000" pitchFamily="2" charset="2"/>
              </a:rPr>
              <a:t> no change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BE4112-7F8C-46B7-9F36-2865F5F4B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6621-2560-48B8-818B-F4915A9C0CA0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45B79EA-2357-4E37-9BBE-1E0F6F3201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41559"/>
              </p:ext>
            </p:extLst>
          </p:nvPr>
        </p:nvGraphicFramePr>
        <p:xfrm>
          <a:off x="328246" y="1914711"/>
          <a:ext cx="11535508" cy="4893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Document" r:id="rId3" imgW="9850056" imgH="4083370" progId="Word.Document.12">
                  <p:embed/>
                </p:oleObj>
              </mc:Choice>
              <mc:Fallback>
                <p:oleObj name="Document" r:id="rId3" imgW="9850056" imgH="40833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8246" y="1914711"/>
                        <a:ext cx="11535508" cy="48939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4798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C835E-2B9B-4160-BB30-33EB66F38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8251"/>
          </a:xfrm>
          <a:solidFill>
            <a:srgbClr val="FFCCFF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/>
              <a:t>Substance abuse:  ED visit trends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93924-BB99-4C75-904C-578AE1E2D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6621-2560-48B8-818B-F4915A9C0CA0}" type="slidenum">
              <a:rPr lang="en-US" smtClean="0"/>
              <a:t>17</a:t>
            </a:fld>
            <a:endParaRPr lang="en-US"/>
          </a:p>
        </p:txBody>
      </p:sp>
      <p:pic>
        <p:nvPicPr>
          <p:cNvPr id="3076" name="Picture 1" descr="A close up of a map&#10;&#10;Description automatically generated">
            <a:extLst>
              <a:ext uri="{FF2B5EF4-FFF2-40B4-BE49-F238E27FC236}">
                <a16:creationId xmlns:a16="http://schemas.microsoft.com/office/drawing/2014/main" id="{EC9AC9CA-A690-43D3-932E-5BEBB778A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3" y="1296162"/>
            <a:ext cx="5029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A5B0BB2B-18CF-4185-81B7-6B02B9983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657" y="1247394"/>
            <a:ext cx="5029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1B0C5E-395A-47A8-A961-D217C8B39BE4}"/>
              </a:ext>
            </a:extLst>
          </p:cNvPr>
          <p:cNvSpPr txBox="1"/>
          <p:nvPr/>
        </p:nvSpPr>
        <p:spPr>
          <a:xfrm>
            <a:off x="681433" y="5038127"/>
            <a:ext cx="81946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from national ED staffing company</a:t>
            </a:r>
          </a:p>
          <a:p>
            <a:r>
              <a:rPr lang="en-US" dirty="0"/>
              <a:t>News stories:  Opioid epidemic is getting worse during </a:t>
            </a:r>
            <a:r>
              <a:rPr lang="en-US" dirty="0" err="1"/>
              <a:t>COVID</a:t>
            </a:r>
            <a:r>
              <a:rPr lang="en-US" dirty="0"/>
              <a:t> period</a:t>
            </a:r>
          </a:p>
          <a:p>
            <a:r>
              <a:rPr lang="en-US" dirty="0"/>
              <a:t>We find:  Yes, in some states, but rates falling in other states.  </a:t>
            </a:r>
          </a:p>
          <a:p>
            <a:r>
              <a:rPr lang="en-US" dirty="0"/>
              <a:t>	Overall 17% drop (versus 33% for all non-</a:t>
            </a:r>
            <a:r>
              <a:rPr lang="en-US" dirty="0" err="1"/>
              <a:t>COVID</a:t>
            </a:r>
            <a:r>
              <a:rPr lang="en-US"/>
              <a:t> visits)</a:t>
            </a:r>
            <a:endParaRPr lang="en-US" dirty="0"/>
          </a:p>
          <a:p>
            <a:r>
              <a:rPr lang="en-US" dirty="0"/>
              <a:t>	Maybe, news stories come from places where rates would be rising anyway.</a:t>
            </a:r>
          </a:p>
        </p:txBody>
      </p:sp>
    </p:spTree>
    <p:extLst>
      <p:ext uri="{BB962C8B-B14F-4D97-AF65-F5344CB8AC3E}">
        <p14:creationId xmlns:p14="http://schemas.microsoft.com/office/powerpoint/2010/main" val="2170769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0F8F5-C82D-4A6B-831B-AD112C956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0194"/>
          </a:xfrm>
          <a:solidFill>
            <a:srgbClr val="FFCCFF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/>
              <a:t>Summary:  Natural Experiment Research on COVID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62B7F-35DC-4A54-AB7A-37F86441C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3449"/>
            <a:ext cx="10515600" cy="4351338"/>
          </a:xfrm>
        </p:spPr>
        <p:txBody>
          <a:bodyPr/>
          <a:lstStyle/>
          <a:p>
            <a:r>
              <a:rPr lang="en-US" dirty="0"/>
              <a:t>Natural experiments start with exogenous shocks</a:t>
            </a:r>
          </a:p>
          <a:p>
            <a:r>
              <a:rPr lang="en-US" dirty="0"/>
              <a:t>Good news (for research):  COVID-19 is a big one</a:t>
            </a:r>
          </a:p>
          <a:p>
            <a:r>
              <a:rPr lang="en-US" dirty="0"/>
              <a:t>Challenge:  It’s mostly a national shock</a:t>
            </a:r>
          </a:p>
          <a:p>
            <a:pPr lvl="1"/>
            <a:r>
              <a:rPr lang="en-US" dirty="0"/>
              <a:t>ED visit declines similar in hard-hit versus less-hit areas</a:t>
            </a:r>
          </a:p>
          <a:p>
            <a:r>
              <a:rPr lang="en-US" dirty="0"/>
              <a:t>But with creativity, credible approaches can sometimes be found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E2D9E6-ACB6-4320-801F-B7B690535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6621-2560-48B8-818B-F4915A9C0CA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71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0097"/>
          </a:xfrm>
          <a:solidFill>
            <a:srgbClr val="FFCCFF"/>
          </a:solidFill>
        </p:spPr>
        <p:txBody>
          <a:bodyPr/>
          <a:lstStyle/>
          <a:p>
            <a:pPr algn="ctr"/>
            <a:r>
              <a:rPr lang="en-US" dirty="0"/>
              <a:t>Underlying goal in any observational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292" y="1493116"/>
            <a:ext cx="11078308" cy="486323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Observe only treated outcome </a:t>
            </a:r>
            <a:r>
              <a:rPr lang="en-US" dirty="0" err="1"/>
              <a:t>y</a:t>
            </a:r>
            <a:r>
              <a:rPr lang="en-US" baseline="-25000" dirty="0" err="1"/>
              <a:t>1</a:t>
            </a:r>
            <a:r>
              <a:rPr lang="en-US" dirty="0"/>
              <a:t> for treated units</a:t>
            </a:r>
          </a:p>
          <a:p>
            <a:r>
              <a:rPr lang="en-US" dirty="0"/>
              <a:t>Observe only control outcome </a:t>
            </a:r>
            <a:r>
              <a:rPr lang="en-US" dirty="0" err="1"/>
              <a:t>y</a:t>
            </a:r>
            <a:r>
              <a:rPr lang="en-US" baseline="-25000" dirty="0" err="1"/>
              <a:t>0</a:t>
            </a:r>
            <a:r>
              <a:rPr lang="en-US" dirty="0"/>
              <a:t> for control units</a:t>
            </a:r>
          </a:p>
          <a:p>
            <a:r>
              <a:rPr lang="en-US" dirty="0"/>
              <a:t>Use control units to predict </a:t>
            </a:r>
            <a:r>
              <a:rPr lang="en-US" b="1" dirty="0"/>
              <a:t>missing</a:t>
            </a:r>
            <a:r>
              <a:rPr lang="en-US" dirty="0"/>
              <a:t> potential outcome for treated units</a:t>
            </a:r>
          </a:p>
          <a:p>
            <a:pPr lvl="1"/>
            <a:r>
              <a:rPr lang="en-US" dirty="0"/>
              <a:t>Compute ATT (average treatment effect for the treated)</a:t>
            </a:r>
          </a:p>
          <a:p>
            <a:pPr lvl="2"/>
            <a:r>
              <a:rPr lang="en-US" dirty="0" err="1"/>
              <a:t>y</a:t>
            </a:r>
            <a:r>
              <a:rPr lang="en-US" baseline="-25000" dirty="0" err="1"/>
              <a:t>1</a:t>
            </a:r>
            <a:r>
              <a:rPr lang="en-US" dirty="0"/>
              <a:t> (observed) – </a:t>
            </a:r>
            <a:r>
              <a:rPr lang="en-US" dirty="0" err="1"/>
              <a:t>y</a:t>
            </a:r>
            <a:r>
              <a:rPr lang="en-US" baseline="-25000" dirty="0" err="1"/>
              <a:t>0</a:t>
            </a:r>
            <a:r>
              <a:rPr lang="en-US" dirty="0"/>
              <a:t> (if had been control), for the </a:t>
            </a:r>
            <a:r>
              <a:rPr lang="en-US" b="1" dirty="0"/>
              <a:t>treated</a:t>
            </a:r>
          </a:p>
          <a:p>
            <a:pPr lvl="1"/>
            <a:r>
              <a:rPr lang="en-US" dirty="0"/>
              <a:t>Sometimes also study ATE (average effect for everyone)</a:t>
            </a:r>
          </a:p>
          <a:p>
            <a:r>
              <a:rPr lang="en-US" dirty="0"/>
              <a:t>Goal:  Approximate a randomized experiment</a:t>
            </a:r>
          </a:p>
          <a:p>
            <a:pPr lvl="1"/>
            <a:r>
              <a:rPr lang="en-US" dirty="0"/>
              <a:t>Then can use control mean to predict missing mean potential outcome for treated:</a:t>
            </a:r>
          </a:p>
          <a:p>
            <a:pPr lvl="2"/>
            <a:r>
              <a:rPr lang="en-US" dirty="0"/>
              <a:t>E[</a:t>
            </a:r>
            <a:r>
              <a:rPr lang="en-US" dirty="0" err="1"/>
              <a:t>y</a:t>
            </a:r>
            <a:r>
              <a:rPr lang="en-US" baseline="-25000" dirty="0" err="1"/>
              <a:t>0</a:t>
            </a:r>
            <a:r>
              <a:rPr lang="en-US" dirty="0" err="1"/>
              <a:t>|treated</a:t>
            </a:r>
            <a:r>
              <a:rPr lang="en-US" dirty="0"/>
              <a:t>] (unobserved) = E[</a:t>
            </a:r>
            <a:r>
              <a:rPr lang="en-US" dirty="0" err="1"/>
              <a:t>y</a:t>
            </a:r>
            <a:r>
              <a:rPr lang="en-US" baseline="-25000" dirty="0" err="1"/>
              <a:t>0</a:t>
            </a:r>
            <a:r>
              <a:rPr lang="en-US" dirty="0" err="1"/>
              <a:t>|control</a:t>
            </a:r>
            <a:r>
              <a:rPr lang="en-US" dirty="0"/>
              <a:t>] (observed)</a:t>
            </a:r>
          </a:p>
          <a:p>
            <a:pPr lvl="1"/>
            <a:r>
              <a:rPr lang="en-US" dirty="0"/>
              <a:t>Try to </a:t>
            </a:r>
            <a:r>
              <a:rPr lang="en-US" dirty="0" err="1"/>
              <a:t>acheive</a:t>
            </a:r>
            <a:r>
              <a:rPr lang="en-US" dirty="0"/>
              <a:t>:  Random assignment to treatment, conditional on </a:t>
            </a:r>
            <a:r>
              <a:rPr lang="en-US" b="1" dirty="0"/>
              <a:t>x </a:t>
            </a:r>
          </a:p>
          <a:p>
            <a:pPr lvl="2"/>
            <a:r>
              <a:rPr lang="en-US" dirty="0"/>
              <a:t>Different names: </a:t>
            </a:r>
            <a:r>
              <a:rPr lang="en-US" b="1" dirty="0"/>
              <a:t>Unconfounded</a:t>
            </a:r>
            <a:r>
              <a:rPr lang="en-US" dirty="0"/>
              <a:t> assignment, </a:t>
            </a:r>
            <a:r>
              <a:rPr lang="en-US" b="1" dirty="0"/>
              <a:t>strongly ignorable</a:t>
            </a:r>
            <a:r>
              <a:rPr lang="en-US" dirty="0"/>
              <a:t> assignment, SOO,  CIA</a:t>
            </a:r>
          </a:p>
          <a:p>
            <a:pPr lvl="1"/>
            <a:r>
              <a:rPr lang="en-US" dirty="0"/>
              <a:t>E[</a:t>
            </a:r>
            <a:r>
              <a:rPr lang="en-US" dirty="0" err="1"/>
              <a:t>y</a:t>
            </a:r>
            <a:r>
              <a:rPr lang="en-US" baseline="-25000" dirty="0" err="1"/>
              <a:t>0</a:t>
            </a:r>
            <a:r>
              <a:rPr lang="en-US" dirty="0" err="1"/>
              <a:t>|treated</a:t>
            </a:r>
            <a:r>
              <a:rPr lang="en-US" dirty="0"/>
              <a:t>, </a:t>
            </a:r>
            <a:r>
              <a:rPr lang="en-US" b="1" dirty="0"/>
              <a:t>x</a:t>
            </a:r>
            <a:r>
              <a:rPr lang="en-US" dirty="0"/>
              <a:t>] (unobserved) = E[</a:t>
            </a:r>
            <a:r>
              <a:rPr lang="en-US" dirty="0" err="1"/>
              <a:t>y</a:t>
            </a:r>
            <a:r>
              <a:rPr lang="en-US" baseline="-25000" dirty="0" err="1"/>
              <a:t>0</a:t>
            </a:r>
            <a:r>
              <a:rPr lang="en-US" dirty="0" err="1"/>
              <a:t>|control</a:t>
            </a:r>
            <a:r>
              <a:rPr lang="en-US" dirty="0"/>
              <a:t>, </a:t>
            </a:r>
            <a:r>
              <a:rPr lang="en-US" b="1" dirty="0"/>
              <a:t>x</a:t>
            </a:r>
            <a:r>
              <a:rPr lang="en-US" dirty="0"/>
              <a:t>] (observed)</a:t>
            </a:r>
          </a:p>
          <a:p>
            <a:r>
              <a:rPr lang="en-US" dirty="0"/>
              <a:t>If goal achieved:  Randomized block experiment [block on </a:t>
            </a:r>
            <a:r>
              <a:rPr lang="en-US" b="1" dirty="0"/>
              <a:t>x</a:t>
            </a:r>
            <a:r>
              <a:rPr lang="en-US" dirty="0"/>
              <a:t>]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6621-2560-48B8-818B-F4915A9C0C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83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D50AF-CCFE-4975-8557-0CF3D5204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0629"/>
          </a:xfrm>
          <a:solidFill>
            <a:srgbClr val="FFCCFF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/>
              <a:t>Exogenous Shock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B8045-12D3-4106-B92C-DAEDE63DB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499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/>
              <a:t>“Natural experiment” provides an exogenous shock</a:t>
            </a:r>
          </a:p>
          <a:p>
            <a:r>
              <a:rPr lang="en-US" b="1" dirty="0"/>
              <a:t>Hopefully:</a:t>
            </a:r>
            <a:r>
              <a:rPr lang="en-US" dirty="0"/>
              <a:t>  divides sample into treated vs. control units in </a:t>
            </a:r>
            <a:r>
              <a:rPr lang="en-US" b="1" dirty="0"/>
              <a:t>as-if-random </a:t>
            </a:r>
            <a:r>
              <a:rPr lang="en-US" dirty="0"/>
              <a:t>manner.  Several possible designs, in different settings:</a:t>
            </a:r>
          </a:p>
          <a:p>
            <a:pPr lvl="1"/>
            <a:r>
              <a:rPr lang="en-US" dirty="0"/>
              <a:t>Difference-in-differences (DiD)</a:t>
            </a:r>
          </a:p>
          <a:p>
            <a:pPr lvl="1"/>
            <a:r>
              <a:rPr lang="en-US" dirty="0"/>
              <a:t>Shock-based instrumental variables (shock-IV)</a:t>
            </a:r>
          </a:p>
          <a:p>
            <a:pPr lvl="1"/>
            <a:r>
              <a:rPr lang="en-US" dirty="0"/>
              <a:t>Regression discontinuity (RD)</a:t>
            </a:r>
          </a:p>
          <a:p>
            <a:pPr lvl="1"/>
            <a:r>
              <a:rPr lang="en-US" dirty="0"/>
              <a:t>Combined methods</a:t>
            </a:r>
          </a:p>
          <a:p>
            <a:r>
              <a:rPr lang="en-US" b="1" dirty="0"/>
              <a:t>Sometimes</a:t>
            </a:r>
            <a:r>
              <a:rPr lang="en-US" dirty="0"/>
              <a:t> (if shock is large and clearly exogenous): </a:t>
            </a:r>
          </a:p>
          <a:p>
            <a:pPr lvl="1"/>
            <a:r>
              <a:rPr lang="en-US" dirty="0"/>
              <a:t>Before vs. after the shock:  Interrupted time series (ITS)</a:t>
            </a:r>
          </a:p>
          <a:p>
            <a:pPr lvl="1"/>
            <a:r>
              <a:rPr lang="en-US" dirty="0"/>
              <a:t>COVID-19 is a large shock, so ITS can be credible</a:t>
            </a:r>
          </a:p>
          <a:p>
            <a:pPr lvl="2"/>
            <a:r>
              <a:rPr lang="en-US" dirty="0"/>
              <a:t>ITS with fast onset of treatment effect </a:t>
            </a:r>
            <a:r>
              <a:rPr lang="en-US" dirty="0">
                <a:sym typeface="Wingdings" panose="05000000000000000000" pitchFamily="2" charset="2"/>
              </a:rPr>
              <a:t> RD, which can be highly credible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6B56A-E1C6-4DB8-8255-D635F6D0C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6621-2560-48B8-818B-F4915A9C0C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78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222" y="274638"/>
            <a:ext cx="9125578" cy="792162"/>
          </a:xfrm>
          <a:solidFill>
            <a:srgbClr val="FFCCFF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/>
              <a:t>To move closer to as-if-random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545" y="1295401"/>
            <a:ext cx="9266255" cy="4525963"/>
          </a:xfrm>
        </p:spPr>
        <p:txBody>
          <a:bodyPr/>
          <a:lstStyle/>
          <a:p>
            <a:r>
              <a:rPr lang="en-US" dirty="0"/>
              <a:t>Can use </a:t>
            </a:r>
            <a:r>
              <a:rPr lang="en-US" b="1" dirty="0"/>
              <a:t>balancing methods</a:t>
            </a:r>
            <a:r>
              <a:rPr lang="en-US" dirty="0"/>
              <a:t> to improve balance between treated and control,  For example:</a:t>
            </a:r>
          </a:p>
          <a:p>
            <a:pPr lvl="1"/>
            <a:r>
              <a:rPr lang="en-US" dirty="0"/>
              <a:t>Matching (on propensity score, covariates, or both)</a:t>
            </a:r>
          </a:p>
          <a:p>
            <a:pPr lvl="1"/>
            <a:r>
              <a:rPr lang="en-US" dirty="0"/>
              <a:t>Inverse propensity weighting (IPW)</a:t>
            </a:r>
          </a:p>
          <a:p>
            <a:pPr lvl="1"/>
            <a:r>
              <a:rPr lang="en-US" dirty="0"/>
              <a:t>Exact balancing approaches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07CC-5CDD-42BF-8D49-9D9EFC1AB11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061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29C7A-E46F-4E15-9C1E-7631EFF36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0629"/>
          </a:xfrm>
          <a:solidFill>
            <a:srgbClr val="FFCCFF"/>
          </a:solidFill>
        </p:spPr>
        <p:txBody>
          <a:bodyPr/>
          <a:lstStyle/>
          <a:p>
            <a:pPr algn="ctr"/>
            <a:r>
              <a:rPr lang="en-US" dirty="0"/>
              <a:t>On to some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20B76-872C-4470-9568-970F613A8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635" y="1253331"/>
            <a:ext cx="10515600" cy="4351338"/>
          </a:xfrm>
        </p:spPr>
        <p:txBody>
          <a:bodyPr/>
          <a:lstStyle/>
          <a:p>
            <a:r>
              <a:rPr lang="en-US" dirty="0"/>
              <a:t>Effect of Masks and Social Distancing (</a:t>
            </a:r>
            <a:r>
              <a:rPr lang="en-US" dirty="0" err="1"/>
              <a:t>Lyu</a:t>
            </a:r>
            <a:r>
              <a:rPr lang="en-US" dirty="0"/>
              <a:t> </a:t>
            </a:r>
            <a:r>
              <a:rPr lang="en-US" dirty="0" err="1"/>
              <a:t>Wehby</a:t>
            </a:r>
            <a:r>
              <a:rPr lang="en-US" dirty="0"/>
              <a:t>, Health Affairs 2020)</a:t>
            </a:r>
          </a:p>
          <a:p>
            <a:pPr lvl="1"/>
            <a:r>
              <a:rPr lang="en-US" dirty="0"/>
              <a:t>DiD design (with dynamic treatment effects)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B5899-168B-44DD-BAA6-D79335DA6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6621-2560-48B8-818B-F4915A9C0CA0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9D0528-3516-4A4C-9B82-E76411B0F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370" y="2190540"/>
            <a:ext cx="8056129" cy="445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64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3FCE4-D371-4DA7-889E-AF1585EFA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0629"/>
          </a:xfrm>
          <a:solidFill>
            <a:srgbClr val="FFCCFF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/>
              <a:t>Always ask:  What are possible confounders?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A55CA-F0D5-4CC1-93ED-C347D61E7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4740049"/>
          </a:xfrm>
        </p:spPr>
        <p:txBody>
          <a:bodyPr>
            <a:normAutofit/>
          </a:bodyPr>
          <a:lstStyle/>
          <a:p>
            <a:r>
              <a:rPr lang="en-US" dirty="0"/>
              <a:t>Leads-and-lags graph (dynamic treatment effects)  is convincing</a:t>
            </a:r>
          </a:p>
          <a:p>
            <a:pPr lvl="1"/>
            <a:r>
              <a:rPr lang="en-US" dirty="0"/>
              <a:t>Parallel pre-treatment trends</a:t>
            </a:r>
          </a:p>
          <a:p>
            <a:pPr lvl="1"/>
            <a:r>
              <a:rPr lang="en-US" dirty="0"/>
              <a:t>Effect grows over time, which is plausible</a:t>
            </a:r>
          </a:p>
          <a:p>
            <a:pPr lvl="1"/>
            <a:r>
              <a:rPr lang="en-US" dirty="0"/>
              <a:t>Counties weighted by population (effects more likely in urban areas)</a:t>
            </a:r>
          </a:p>
          <a:p>
            <a:pPr lvl="1"/>
            <a:r>
              <a:rPr lang="en-US" dirty="0"/>
              <a:t>Control for other state policies; various robustness checks</a:t>
            </a:r>
          </a:p>
          <a:p>
            <a:r>
              <a:rPr lang="en-US" dirty="0"/>
              <a:t>What else could be done?</a:t>
            </a:r>
          </a:p>
          <a:p>
            <a:pPr lvl="1"/>
            <a:r>
              <a:rPr lang="en-US" dirty="0"/>
              <a:t>Better:  Balancing treated vs. control counties</a:t>
            </a:r>
          </a:p>
          <a:p>
            <a:pPr lvl="1"/>
            <a:r>
              <a:rPr lang="en-US" dirty="0"/>
              <a:t>ATT weights:  based on propensity to have a mask order</a:t>
            </a:r>
          </a:p>
          <a:p>
            <a:pPr lvl="2"/>
            <a:r>
              <a:rPr lang="en-US" dirty="0"/>
              <a:t>Based on everything about the county </a:t>
            </a:r>
            <a:r>
              <a:rPr lang="en-US" b="1" dirty="0"/>
              <a:t>except</a:t>
            </a:r>
            <a:r>
              <a:rPr lang="en-US" dirty="0"/>
              <a:t> the state it is located in.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9D444-3160-49E9-BA7D-4C763CED4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6621-2560-48B8-818B-F4915A9C0C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5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923BD-D640-45FB-B661-045A8813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9662"/>
          </a:xfrm>
          <a:solidFill>
            <a:srgbClr val="FFCCFF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/>
              <a:t>Transmission on public transport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FFDCA-FC62-496A-AD99-E1F0AB7C3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5609"/>
            <a:ext cx="10515600" cy="5011354"/>
          </a:xfrm>
        </p:spPr>
        <p:txBody>
          <a:bodyPr>
            <a:normAutofit/>
          </a:bodyPr>
          <a:lstStyle/>
          <a:p>
            <a:r>
              <a:rPr lang="en-US" dirty="0"/>
              <a:t>Shen et al. (JAMA IM 2020):  Two Chinese buses</a:t>
            </a:r>
          </a:p>
          <a:p>
            <a:pPr lvl="1"/>
            <a:r>
              <a:rPr lang="en-US" dirty="0"/>
              <a:t>Both full (60 and 68 passengers; 88% women)</a:t>
            </a:r>
          </a:p>
          <a:p>
            <a:pPr lvl="1"/>
            <a:r>
              <a:rPr lang="en-US" dirty="0"/>
              <a:t>Same destination (worship event); 50 minutes each way</a:t>
            </a:r>
          </a:p>
          <a:p>
            <a:pPr lvl="1"/>
            <a:r>
              <a:rPr lang="en-US" dirty="0"/>
              <a:t>Who was assigned a seat on which bus = </a:t>
            </a:r>
            <a:r>
              <a:rPr lang="en-US" b="1" dirty="0"/>
              <a:t>apparently random</a:t>
            </a:r>
          </a:p>
          <a:p>
            <a:pPr lvl="1"/>
            <a:r>
              <a:rPr lang="en-US" dirty="0"/>
              <a:t>Tested all passengers on both buses</a:t>
            </a:r>
          </a:p>
          <a:p>
            <a:pPr lvl="2"/>
            <a:r>
              <a:rPr lang="en-US" dirty="0"/>
              <a:t>plus 172 people who arrived at the event in another way</a:t>
            </a:r>
          </a:p>
          <a:p>
            <a:r>
              <a:rPr lang="en-US" dirty="0"/>
              <a:t>One infected passenger on bus A:  apparently a “</a:t>
            </a:r>
            <a:r>
              <a:rPr lang="en-US" dirty="0" err="1"/>
              <a:t>superspreader</a:t>
            </a:r>
            <a:r>
              <a:rPr lang="en-US" dirty="0"/>
              <a:t>”</a:t>
            </a:r>
          </a:p>
          <a:p>
            <a:r>
              <a:rPr lang="en-US" dirty="0"/>
              <a:t>Afterwards:  </a:t>
            </a:r>
            <a:r>
              <a:rPr lang="en-US" b="1" dirty="0"/>
              <a:t>23/67</a:t>
            </a:r>
            <a:r>
              <a:rPr lang="en-US" dirty="0"/>
              <a:t> infections on Bus A; 0/60 on Bus B</a:t>
            </a:r>
          </a:p>
          <a:p>
            <a:pPr lvl="1"/>
            <a:r>
              <a:rPr lang="en-US" dirty="0"/>
              <a:t>And 7/172 other attendees</a:t>
            </a:r>
          </a:p>
          <a:p>
            <a:r>
              <a:rPr lang="en-US" dirty="0"/>
              <a:t>Sitting near index patient on bus:  mildly higher risk (not </a:t>
            </a:r>
            <a:r>
              <a:rPr lang="en-US" dirty="0" err="1"/>
              <a:t>signif</a:t>
            </a:r>
            <a:r>
              <a:rPr lang="en-US" dirty="0"/>
              <a:t>.)</a:t>
            </a:r>
          </a:p>
          <a:p>
            <a:r>
              <a:rPr lang="en-US" dirty="0"/>
              <a:t>Implies:  transmission of </a:t>
            </a:r>
            <a:r>
              <a:rPr lang="en-US" b="1" dirty="0"/>
              <a:t>aerosols</a:t>
            </a:r>
            <a:r>
              <a:rPr lang="en-US" dirty="0"/>
              <a:t> through bus ventilation system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F7A034-2913-4503-A38A-5A4AF0CDF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6621-2560-48B8-818B-F4915A9C0C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92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A40BF-1693-4451-97E5-738B633F3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1037"/>
            <a:ext cx="10515600" cy="700000"/>
          </a:xfrm>
          <a:solidFill>
            <a:srgbClr val="FFCCFF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/>
              <a:t>Here is the bus!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6424CB9-6FD0-4013-8C06-6C0E5B1CD1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0496" y="1268787"/>
            <a:ext cx="6279917" cy="48498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ED9F3-F4C1-4983-AD8F-E30B89B68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6621-2560-48B8-818B-F4915A9C0CA0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FE9A9-ECEE-4ACC-97B2-2A70775BB1C3}"/>
              </a:ext>
            </a:extLst>
          </p:cNvPr>
          <p:cNvSpPr txBox="1"/>
          <p:nvPr/>
        </p:nvSpPr>
        <p:spPr>
          <a:xfrm>
            <a:off x="838200" y="1706880"/>
            <a:ext cx="4209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Green</a:t>
            </a:r>
            <a:r>
              <a:rPr lang="en-US" sz="2800" dirty="0"/>
              <a:t> = asymptomatic</a:t>
            </a:r>
          </a:p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Yellow</a:t>
            </a:r>
            <a:r>
              <a:rPr lang="en-US" sz="2800" dirty="0"/>
              <a:t> = mild case</a:t>
            </a: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Red</a:t>
            </a:r>
            <a:r>
              <a:rPr lang="en-US" sz="2800" dirty="0"/>
              <a:t> = moderate case</a:t>
            </a:r>
          </a:p>
          <a:p>
            <a:r>
              <a:rPr lang="en-US" sz="2800" dirty="0">
                <a:solidFill>
                  <a:srgbClr val="FF0000"/>
                </a:solidFill>
              </a:rPr>
              <a:t>Dark red </a:t>
            </a:r>
            <a:r>
              <a:rPr lang="en-US" sz="2800" dirty="0"/>
              <a:t>= index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397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B4949-67D9-408E-8EA2-FD6A9404E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0435"/>
          </a:xfrm>
          <a:solidFill>
            <a:srgbClr val="FFCCFF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/>
              <a:t>Effect of Health Homes and Telehealth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A204C-8E16-4B55-BD4B-965821AF6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818"/>
            <a:ext cx="10515600" cy="4760145"/>
          </a:xfrm>
        </p:spPr>
        <p:txBody>
          <a:bodyPr>
            <a:normAutofit/>
          </a:bodyPr>
          <a:lstStyle/>
          <a:p>
            <a:r>
              <a:rPr lang="en-US" dirty="0"/>
              <a:t>Mt. Sinai extension of Next-</a:t>
            </a:r>
            <a:r>
              <a:rPr lang="en-US" dirty="0" err="1"/>
              <a:t>D2</a:t>
            </a:r>
            <a:r>
              <a:rPr lang="en-US" dirty="0"/>
              <a:t> project</a:t>
            </a:r>
          </a:p>
          <a:p>
            <a:r>
              <a:rPr lang="en-US" dirty="0"/>
              <a:t>Effect of health home during </a:t>
            </a:r>
            <a:r>
              <a:rPr lang="en-US" dirty="0" err="1"/>
              <a:t>COVID</a:t>
            </a:r>
            <a:r>
              <a:rPr lang="en-US" dirty="0"/>
              <a:t> pandemic</a:t>
            </a:r>
          </a:p>
          <a:p>
            <a:r>
              <a:rPr lang="en-US" dirty="0"/>
              <a:t>DiD design:  Study combined effect of COVID pandemic and access to telehealth (separate shocks, but hit at same time in NYC)</a:t>
            </a:r>
          </a:p>
          <a:p>
            <a:pPr lvl="1"/>
            <a:r>
              <a:rPr lang="en-US" dirty="0"/>
              <a:t>Treated:  diabetic patients with other comorbidities in health homes</a:t>
            </a:r>
          </a:p>
          <a:p>
            <a:pPr lvl="1"/>
            <a:r>
              <a:rPr lang="en-US" dirty="0"/>
              <a:t>Versus similar (matched) controls not in health homes</a:t>
            </a:r>
          </a:p>
          <a:p>
            <a:r>
              <a:rPr lang="en-US" dirty="0"/>
              <a:t>Outcomes:</a:t>
            </a:r>
          </a:p>
          <a:p>
            <a:pPr lvl="1"/>
            <a:r>
              <a:rPr lang="en-US" dirty="0"/>
              <a:t>access to health care and social services </a:t>
            </a:r>
          </a:p>
          <a:p>
            <a:pPr lvl="1"/>
            <a:r>
              <a:rPr lang="en-US" dirty="0"/>
              <a:t>COVID-19 and non-COVID-19 clinical outcomes</a:t>
            </a:r>
          </a:p>
          <a:p>
            <a:pPr lvl="1"/>
            <a:r>
              <a:rPr lang="en-US" dirty="0"/>
              <a:t>racial/ethnic disparities in these outcomes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1D798-D5D3-4D8F-81F4-3A3C74A57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6621-2560-48B8-818B-F4915A9C0C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77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2346</TotalTime>
  <Words>1230</Words>
  <Application>Microsoft Office PowerPoint</Application>
  <PresentationFormat>Widescreen</PresentationFormat>
  <Paragraphs>144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Document</vt:lpstr>
      <vt:lpstr>Natural Experiment Methods and COVID-19 Research</vt:lpstr>
      <vt:lpstr>Underlying goal in any observational study</vt:lpstr>
      <vt:lpstr>Exogenous Shock</vt:lpstr>
      <vt:lpstr>To move closer to as-if-random assignment</vt:lpstr>
      <vt:lpstr>On to some examples</vt:lpstr>
      <vt:lpstr>Always ask:  What are possible confounders?</vt:lpstr>
      <vt:lpstr>Transmission on public transport</vt:lpstr>
      <vt:lpstr>Here is the bus!</vt:lpstr>
      <vt:lpstr>Effect of Health Homes and Telehealth</vt:lpstr>
      <vt:lpstr>Mt. Sinai Design Advantages</vt:lpstr>
      <vt:lpstr>ED Avoidance</vt:lpstr>
      <vt:lpstr>Data from 4 major academic health systems</vt:lpstr>
      <vt:lpstr>How about Stroke and Heart Failure</vt:lpstr>
      <vt:lpstr>The message for natural experiment research is . . .</vt:lpstr>
      <vt:lpstr>Will we have a COVID/flu twindemic?</vt:lpstr>
      <vt:lpstr>ITS design with control for seasonality</vt:lpstr>
      <vt:lpstr>Substance abuse:  ED visit trends</vt:lpstr>
      <vt:lpstr>Summary:  Natural Experiment Research on COVID</vt:lpstr>
    </vt:vector>
  </TitlesOfParts>
  <Company>Northwestern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Matching and Alternatives:  A High-level Overview</dc:title>
  <dc:creator>Bernard Black</dc:creator>
  <cp:lastModifiedBy>Bernard Black</cp:lastModifiedBy>
  <cp:revision>104</cp:revision>
  <dcterms:created xsi:type="dcterms:W3CDTF">2018-06-20T13:07:57Z</dcterms:created>
  <dcterms:modified xsi:type="dcterms:W3CDTF">2020-09-25T16:32:13Z</dcterms:modified>
</cp:coreProperties>
</file>