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92" r:id="rId2"/>
    <p:sldMasterId id="2147483677" r:id="rId3"/>
  </p:sldMasterIdLst>
  <p:notesMasterIdLst>
    <p:notesMasterId r:id="rId29"/>
  </p:notesMasterIdLst>
  <p:handoutMasterIdLst>
    <p:handoutMasterId r:id="rId30"/>
  </p:handoutMasterIdLst>
  <p:sldIdLst>
    <p:sldId id="256" r:id="rId4"/>
    <p:sldId id="290" r:id="rId5"/>
    <p:sldId id="317" r:id="rId6"/>
    <p:sldId id="322" r:id="rId7"/>
    <p:sldId id="318" r:id="rId8"/>
    <p:sldId id="319" r:id="rId9"/>
    <p:sldId id="334" r:id="rId10"/>
    <p:sldId id="321" r:id="rId11"/>
    <p:sldId id="320" r:id="rId12"/>
    <p:sldId id="325" r:id="rId13"/>
    <p:sldId id="326" r:id="rId14"/>
    <p:sldId id="327" r:id="rId15"/>
    <p:sldId id="328" r:id="rId16"/>
    <p:sldId id="329" r:id="rId17"/>
    <p:sldId id="337" r:id="rId18"/>
    <p:sldId id="340" r:id="rId19"/>
    <p:sldId id="323" r:id="rId20"/>
    <p:sldId id="336" r:id="rId21"/>
    <p:sldId id="333" r:id="rId22"/>
    <p:sldId id="324" r:id="rId23"/>
    <p:sldId id="331" r:id="rId24"/>
    <p:sldId id="332" r:id="rId25"/>
    <p:sldId id="343" r:id="rId26"/>
    <p:sldId id="335" r:id="rId27"/>
    <p:sldId id="31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07C"/>
    <a:srgbClr val="0370CE"/>
    <a:srgbClr val="97BEE6"/>
    <a:srgbClr val="FFC324"/>
    <a:srgbClr val="041D41"/>
    <a:srgbClr val="B72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67268" autoAdjust="0"/>
  </p:normalViewPr>
  <p:slideViewPr>
    <p:cSldViewPr snapToGrid="0">
      <p:cViewPr varScale="1">
        <p:scale>
          <a:sx n="77" d="100"/>
          <a:sy n="77" d="100"/>
        </p:scale>
        <p:origin x="1908" y="96"/>
      </p:cViewPr>
      <p:guideLst/>
    </p:cSldViewPr>
  </p:slideViewPr>
  <p:outlineViewPr>
    <p:cViewPr>
      <p:scale>
        <a:sx n="33" d="100"/>
        <a:sy n="33" d="100"/>
      </p:scale>
      <p:origin x="0" y="-1262"/>
    </p:cViewPr>
  </p:outlineViewPr>
  <p:notesTextViewPr>
    <p:cViewPr>
      <p:scale>
        <a:sx n="3" d="2"/>
        <a:sy n="3" d="2"/>
      </p:scale>
      <p:origin x="0" y="0"/>
    </p:cViewPr>
  </p:notesTextViewPr>
  <p:sorterViewPr>
    <p:cViewPr>
      <p:scale>
        <a:sx n="100" d="100"/>
        <a:sy n="100" d="100"/>
      </p:scale>
      <p:origin x="0" y="-1848"/>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8EFCAF-AF09-3D49-B923-762F4667D3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3B820E-A99A-CD48-B987-0F5844AB9F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8AF9C6-B4E3-A04E-8BAB-DBBC0F86F67B}" type="datetimeFigureOut">
              <a:rPr lang="en-US" smtClean="0"/>
              <a:t>9/24/2020</a:t>
            </a:fld>
            <a:endParaRPr lang="en-US"/>
          </a:p>
        </p:txBody>
      </p:sp>
      <p:sp>
        <p:nvSpPr>
          <p:cNvPr id="4" name="Footer Placeholder 3">
            <a:extLst>
              <a:ext uri="{FF2B5EF4-FFF2-40B4-BE49-F238E27FC236}">
                <a16:creationId xmlns:a16="http://schemas.microsoft.com/office/drawing/2014/main" id="{3AB92D58-7AE7-1D44-B2E9-E45B355B37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4E0E62-D075-8543-8D73-0D695E7706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5F7BE6-8F06-F44B-AA9F-9D74325DF74D}" type="slidenum">
              <a:rPr lang="en-US" smtClean="0"/>
              <a:t>‹#›</a:t>
            </a:fld>
            <a:endParaRPr lang="en-US"/>
          </a:p>
        </p:txBody>
      </p:sp>
    </p:spTree>
    <p:extLst>
      <p:ext uri="{BB962C8B-B14F-4D97-AF65-F5344CB8AC3E}">
        <p14:creationId xmlns:p14="http://schemas.microsoft.com/office/powerpoint/2010/main" val="217222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2DF07-A1A8-4327-8D74-40F1DFED195C}" type="datetimeFigureOut">
              <a:rPr lang="en-US" smtClean="0"/>
              <a:t>9/24/2020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E22CC-EFED-4355-94B3-B5325725574E}" type="slidenum">
              <a:rPr lang="en-US" smtClean="0"/>
              <a:t>‹#›</a:t>
            </a:fld>
            <a:endParaRPr lang="en-US" dirty="0"/>
          </a:p>
        </p:txBody>
      </p:sp>
    </p:spTree>
    <p:extLst>
      <p:ext uri="{BB962C8B-B14F-4D97-AF65-F5344CB8AC3E}">
        <p14:creationId xmlns:p14="http://schemas.microsoft.com/office/powerpoint/2010/main" val="299842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-UCLA: Engagement with payer stakeholders at study conception was critical to identify the speciﬁc intervention targeting high-cost, high-need Medicaid beneﬁciaries for study as a natural experiment and provided preliminary insurance claims data to strengthen their proposal. </a:t>
            </a:r>
          </a:p>
          <a:p>
            <a:r>
              <a:rPr lang="en-US" dirty="0"/>
              <a:t>-Harvard:</a:t>
            </a:r>
            <a:r>
              <a:rPr lang="en-US" baseline="0" dirty="0"/>
              <a:t> B</a:t>
            </a:r>
            <a:r>
              <a:rPr lang="en-US" dirty="0"/>
              <a:t>egan their engagement with study stakeholders during this initial research phase to facilitate buy-in from data partners whose expertise were critical to project success. </a:t>
            </a:r>
          </a:p>
          <a:p>
            <a:r>
              <a:rPr lang="en-US" dirty="0"/>
              <a:t>-PSU and ISMMS: sought feedback from patient partners on study aims during their proposal development, resulting in outcomes that were more patient-centered. For example, patient partners at PSU felt weight was just as important an outcome measure as A1c given it is both a strong predictor of diabetes and monitored regularly during diabetes management. </a:t>
            </a:r>
          </a:p>
          <a:p>
            <a:r>
              <a:rPr lang="en-US" dirty="0"/>
              <a:t>-ISSMS:</a:t>
            </a:r>
            <a:r>
              <a:rPr lang="en-US" baseline="0" dirty="0"/>
              <a:t> </a:t>
            </a:r>
            <a:r>
              <a:rPr lang="en-US" dirty="0"/>
              <a:t>Since the diabetes accelerator already existed at ISMMS, they were able to move swiftly to engage a transdisciplinary group in proposal development who already had mutual trust and respect, and were ready to contribute their diverse perspectives into the proposal. UC Berkeley engaged their advisory group in an expert panel process to prioritize implementation foci and strategies by SIM states that would have the most (or the greatest/most signiﬁcant) impact on patient outcomes. </a:t>
            </a:r>
          </a:p>
          <a:p>
            <a:r>
              <a:rPr lang="en-US" dirty="0"/>
              <a:t>-Tulane:</a:t>
            </a:r>
            <a:r>
              <a:rPr lang="en-US" baseline="0" dirty="0"/>
              <a:t> S</a:t>
            </a:r>
            <a:r>
              <a:rPr lang="en-US" dirty="0"/>
              <a:t>takeholders encouraged the research team to investigate not just exposure to chronic care management services, but also the content of such services during proposal development. This additional focus was incorporated into the qualitative research plan for the project. </a:t>
            </a:r>
          </a:p>
        </p:txBody>
      </p:sp>
      <p:sp>
        <p:nvSpPr>
          <p:cNvPr id="4" name="Slide Number Placeholder 3"/>
          <p:cNvSpPr>
            <a:spLocks noGrp="1"/>
          </p:cNvSpPr>
          <p:nvPr>
            <p:ph type="sldNum" sz="quarter" idx="10"/>
          </p:nvPr>
        </p:nvSpPr>
        <p:spPr/>
        <p:txBody>
          <a:bodyPr/>
          <a:lstStyle/>
          <a:p>
            <a:fld id="{77251337-38B0-4A1F-9BFF-386BE05241EC}" type="slidenum">
              <a:rPr lang="en-US" smtClean="0"/>
              <a:t>10</a:t>
            </a:fld>
            <a:endParaRPr lang="en-US"/>
          </a:p>
        </p:txBody>
      </p:sp>
    </p:spTree>
    <p:extLst>
      <p:ext uri="{BB962C8B-B14F-4D97-AF65-F5344CB8AC3E}">
        <p14:creationId xmlns:p14="http://schemas.microsoft.com/office/powerpoint/2010/main" val="404288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PaTH</a:t>
            </a:r>
            <a:r>
              <a:rPr lang="en-US" sz="1200" b="1" kern="1200" baseline="0" dirty="0">
                <a:solidFill>
                  <a:schemeClr val="tx1"/>
                </a:solidFill>
                <a:effectLst/>
                <a:latin typeface="+mn-lt"/>
                <a:ea typeface="+mn-ea"/>
                <a:cs typeface="+mn-cs"/>
              </a:rPr>
              <a:t> to Health: Diabetes study</a:t>
            </a:r>
            <a:r>
              <a:rPr lang="en-US" sz="1200" b="1" kern="1200" dirty="0">
                <a:solidFill>
                  <a:schemeClr val="tx1"/>
                </a:solidFill>
                <a:effectLst/>
                <a:latin typeface="+mn-lt"/>
                <a:ea typeface="+mn-ea"/>
                <a:cs typeface="+mn-cs"/>
              </a:rPr>
              <a:t> improved based on stakeholder feedback </a:t>
            </a:r>
            <a:r>
              <a:rPr lang="en-US" sz="1200" kern="1200" dirty="0">
                <a:solidFill>
                  <a:schemeClr val="tx1"/>
                </a:solidFill>
                <a:effectLst/>
                <a:latin typeface="+mn-lt"/>
                <a:ea typeface="+mn-ea"/>
                <a:cs typeface="+mn-cs"/>
              </a:rPr>
              <a:t>– from a clinician standpoint, understanding their barriers to IBT implementation helped explain/support the low uptake we were seeing from our preliminary analyses. It was at one of our stakeholder meetings that the idea of the qualitative interviews came up as a way to understand how providers overcome barriers to implementation. From a patient partner perspective, having patient partners engage with the community was invaluable in being able to communicate a natural experiment to a lay audience. Patient partner Angie did a great job getting patients excited about our work and signing them up to receive our study resources</a:t>
            </a:r>
            <a:r>
              <a:rPr lang="en-US" sz="1200" kern="1200" baseline="0" dirty="0">
                <a:solidFill>
                  <a:schemeClr val="tx1"/>
                </a:solidFill>
                <a:effectLst/>
                <a:latin typeface="+mn-lt"/>
                <a:ea typeface="+mn-ea"/>
                <a:cs typeface="+mn-cs"/>
              </a:rPr>
              <a:t> (website, newsletters)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7251337-38B0-4A1F-9BFF-386BE05241EC}" type="slidenum">
              <a:rPr lang="en-US" smtClean="0"/>
              <a:t>24</a:t>
            </a:fld>
            <a:endParaRPr lang="en-US"/>
          </a:p>
        </p:txBody>
      </p:sp>
    </p:spTree>
    <p:extLst>
      <p:ext uri="{BB962C8B-B14F-4D97-AF65-F5344CB8AC3E}">
        <p14:creationId xmlns:p14="http://schemas.microsoft.com/office/powerpoint/2010/main" val="365019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ONBOARDING:</a:t>
            </a:r>
          </a:p>
          <a:p>
            <a:r>
              <a:rPr lang="en-US" dirty="0"/>
              <a:t>-Northwestern: engaged patients and other stakeholders in an onboarding process that included introductory meetings, the importance of stakeholder engagement, and an operations manual for their advisory committee. </a:t>
            </a:r>
          </a:p>
          <a:p>
            <a:r>
              <a:rPr lang="en-US" dirty="0"/>
              <a:t>-PSU: Met with patient partners during onboarding to outline study objectives and identify their role(s) throughout the project. </a:t>
            </a:r>
          </a:p>
          <a:p>
            <a:r>
              <a:rPr lang="en-US" dirty="0"/>
              <a:t>-ISSMS</a:t>
            </a:r>
            <a:r>
              <a:rPr lang="en-US" baseline="0" dirty="0"/>
              <a:t> &amp; PSU: </a:t>
            </a:r>
            <a:r>
              <a:rPr lang="en-US" dirty="0"/>
              <a:t>For investigators with limited experience in stakeholder-engaged research, provide trainings on how to effectively conduct patient-centered research.</a:t>
            </a:r>
          </a:p>
          <a:p>
            <a:endParaRPr lang="en-US" dirty="0"/>
          </a:p>
          <a:p>
            <a:r>
              <a:rPr lang="en-US" dirty="0"/>
              <a:t>TRAINING:</a:t>
            </a:r>
            <a:r>
              <a:rPr lang="en-US" baseline="0" dirty="0"/>
              <a:t> </a:t>
            </a:r>
            <a:endParaRPr lang="en-US" dirty="0"/>
          </a:p>
          <a:p>
            <a:r>
              <a:rPr lang="en-US" dirty="0"/>
              <a:t>-PSU and OHSU:</a:t>
            </a:r>
            <a:r>
              <a:rPr lang="en-US" baseline="0" dirty="0"/>
              <a:t> </a:t>
            </a:r>
            <a:r>
              <a:rPr lang="en-US" dirty="0"/>
              <a:t>offer patient partners timely study-related trainings based on selected topics of interest to prepare them for the current research phase (</a:t>
            </a:r>
            <a:r>
              <a:rPr lang="en-US" dirty="0" err="1"/>
              <a:t>eg</a:t>
            </a:r>
            <a:r>
              <a:rPr lang="en-US" dirty="0"/>
              <a:t>, data extraction, data analysis, dissemination). PSU applies adult learning principles to their training programs; created for the adult learner, content is presented in short (15–20min), interactive segments that include group discussion, scenarios, and role-play to encourage meaningful discussion and enhance knowledge acquisition. </a:t>
            </a:r>
          </a:p>
        </p:txBody>
      </p:sp>
      <p:sp>
        <p:nvSpPr>
          <p:cNvPr id="4" name="Slide Number Placeholder 3"/>
          <p:cNvSpPr>
            <a:spLocks noGrp="1"/>
          </p:cNvSpPr>
          <p:nvPr>
            <p:ph type="sldNum" sz="quarter" idx="10"/>
          </p:nvPr>
        </p:nvSpPr>
        <p:spPr/>
        <p:txBody>
          <a:bodyPr/>
          <a:lstStyle/>
          <a:p>
            <a:fld id="{77251337-38B0-4A1F-9BFF-386BE05241EC}" type="slidenum">
              <a:rPr lang="en-US" smtClean="0"/>
              <a:t>11</a:t>
            </a:fld>
            <a:endParaRPr lang="en-US"/>
          </a:p>
        </p:txBody>
      </p:sp>
    </p:spTree>
    <p:extLst>
      <p:ext uri="{BB962C8B-B14F-4D97-AF65-F5344CB8AC3E}">
        <p14:creationId xmlns:p14="http://schemas.microsoft.com/office/powerpoint/2010/main" val="249906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p>
          <a:p>
            <a:r>
              <a:rPr lang="en-US" dirty="0"/>
              <a:t>-PSU: patient partners conducted a review of patient-reported outcomes collected at institutions within the CDRN and offered feedback on which measures they felt were most important to include during study analyses based on their lived experience (</a:t>
            </a:r>
            <a:r>
              <a:rPr lang="en-US" dirty="0" err="1"/>
              <a:t>ie</a:t>
            </a:r>
            <a:r>
              <a:rPr lang="en-US" dirty="0"/>
              <a:t>, they emphasized the strong link between heart health and diabetes and, therefore, encouraged the inclusion of cardiovascular self-report measures in secondary analyses). </a:t>
            </a:r>
          </a:p>
          <a:p>
            <a:r>
              <a:rPr lang="en-US" dirty="0"/>
              <a:t>-OHSU: engages a clinician stakeholder in interpreting study data and providing key clinical guidance to several project manuscripts, including interpretation of data, methods, and outcomes from their perspective as Medical Director of a County Public Health Department. </a:t>
            </a:r>
          </a:p>
          <a:p>
            <a:r>
              <a:rPr lang="en-US" dirty="0"/>
              <a:t>-UC</a:t>
            </a:r>
            <a:r>
              <a:rPr lang="en-US" baseline="0" dirty="0"/>
              <a:t> Berkeley: </a:t>
            </a:r>
            <a:r>
              <a:rPr lang="en-US" dirty="0"/>
              <a:t>Public health ofﬁcials and payers as well as program/policy implementation stakeholders provide formative feedback, assess the face validity of research results, and aid in the interpretation of quantitative results focused on hospitalization rates, 30-day readmissions, and behavioral health outcomes. The expert panel was integral to the creation of their taxonomy used to classify SIM implementation variation. Using a 3-round modiﬁed Delphi expert panel process, they asked stakeholders to rank the most important factors that differentiate SIM states with respect to implementation and outcomes. The process resulted in criteria used to create a taxonomy of state SIM implementation based on emphasis on behavioral health in payment and delivery system reforms, </a:t>
            </a:r>
            <a:r>
              <a:rPr lang="en-US" dirty="0" err="1"/>
              <a:t>multipayer</a:t>
            </a:r>
            <a:r>
              <a:rPr lang="en-US" dirty="0"/>
              <a:t> alignment and depth of testing of value-based payment reforms, and SIM funding per capita. </a:t>
            </a:r>
          </a:p>
          <a:p>
            <a:r>
              <a:rPr lang="en-US" dirty="0"/>
              <a:t>-ISSMS: A health system stakeholder at ISMMS who serves on the advisory board for the Health Home (the program under study) was able to provide critical insight into the meaning of variables present in administrative datasets and point out insightful interpretation of the data. </a:t>
            </a:r>
          </a:p>
          <a:p>
            <a:r>
              <a:rPr lang="en-US" dirty="0"/>
              <a:t>-Tulane: When preliminary analyses at Tulane revealed that some patients receiving non–face-to-face care coordination services for chronic care management had good glycemic control even before receiving the services, their patient partners encouraged the research team to explore whether this approach helped with glycemic control speciﬁcally for those with elevated A1c before receiving services. The patient partners were particularly interested in how the program impacts those who need help with their diabetes. As a result of this input, the research team conducted subgroup analyses focusing on patients with poor glycemic control a priori. </a:t>
            </a:r>
          </a:p>
        </p:txBody>
      </p:sp>
      <p:sp>
        <p:nvSpPr>
          <p:cNvPr id="4" name="Slide Number Placeholder 3"/>
          <p:cNvSpPr>
            <a:spLocks noGrp="1"/>
          </p:cNvSpPr>
          <p:nvPr>
            <p:ph type="sldNum" sz="quarter" idx="10"/>
          </p:nvPr>
        </p:nvSpPr>
        <p:spPr/>
        <p:txBody>
          <a:bodyPr/>
          <a:lstStyle/>
          <a:p>
            <a:fld id="{77251337-38B0-4A1F-9BFF-386BE05241EC}" type="slidenum">
              <a:rPr lang="en-US" smtClean="0"/>
              <a:t>12</a:t>
            </a:fld>
            <a:endParaRPr lang="en-US"/>
          </a:p>
        </p:txBody>
      </p:sp>
    </p:spTree>
    <p:extLst>
      <p:ext uri="{BB962C8B-B14F-4D97-AF65-F5344CB8AC3E}">
        <p14:creationId xmlns:p14="http://schemas.microsoft.com/office/powerpoint/2010/main" val="248158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-PSU, OHSU, UC Berkeley:</a:t>
            </a:r>
            <a:r>
              <a:rPr lang="en-US" baseline="0" dirty="0"/>
              <a:t> </a:t>
            </a:r>
            <a:r>
              <a:rPr lang="en-US" dirty="0"/>
              <a:t>encouraged and facilitated stakeholder participation in scientiﬁc manuscript co-authorship and conference presentations as well as community-facing platforms (</a:t>
            </a:r>
            <a:r>
              <a:rPr lang="en-US" dirty="0" err="1"/>
              <a:t>ie</a:t>
            </a:r>
            <a:r>
              <a:rPr lang="en-US" dirty="0"/>
              <a:t>, Web sites, interviews, blogs).</a:t>
            </a:r>
            <a:r>
              <a:rPr lang="en-US" baseline="0" dirty="0"/>
              <a:t> </a:t>
            </a:r>
          </a:p>
          <a:p>
            <a:r>
              <a:rPr lang="en-US" baseline="0" dirty="0"/>
              <a:t>-OHSU: </a:t>
            </a:r>
            <a:r>
              <a:rPr lang="en-US" dirty="0"/>
              <a:t>Patient and clinician stakeholders at OHSU work with study staff to attend key project meetings with the study team, participate as coauthors in manuscripts, and disseminate study ﬁndings to clinicians, patient advocates and policy groups. </a:t>
            </a:r>
          </a:p>
          <a:p>
            <a:r>
              <a:rPr lang="en-US" dirty="0"/>
              <a:t>-OHSU, PSU, and ISMMS: leverage clinician stakeholder expertise to offer important insight in how study ﬁndings can be effectively disseminated to patient and clinician populations, as well as other relevant platforms from a clinical perspective. </a:t>
            </a:r>
          </a:p>
          <a:p>
            <a:r>
              <a:rPr lang="en-US" dirty="0"/>
              <a:t>-PSU: Patient partners contribute to the development and dissemination of study newsletters and a patient-facing study Web site to increase access to study resources and updates. Finally, study stakeholders from relevant government and professional organizations are well-positioned to transfer study ﬁndings into action through legislation or improved practice. </a:t>
            </a:r>
          </a:p>
          <a:p>
            <a:r>
              <a:rPr lang="en-US" dirty="0"/>
              <a:t>-UCLA: dissemination of study results to stakeholders had the additional beneﬁt of resulting in future research opportunities. Speciﬁcally, their stakeholder was appreciative of the analyses and, as a result, offered the opportunity for the team to evaluate 2 similar programs.</a:t>
            </a:r>
          </a:p>
        </p:txBody>
      </p:sp>
      <p:sp>
        <p:nvSpPr>
          <p:cNvPr id="4" name="Slide Number Placeholder 3"/>
          <p:cNvSpPr>
            <a:spLocks noGrp="1"/>
          </p:cNvSpPr>
          <p:nvPr>
            <p:ph type="sldNum" sz="quarter" idx="10"/>
          </p:nvPr>
        </p:nvSpPr>
        <p:spPr/>
        <p:txBody>
          <a:bodyPr/>
          <a:lstStyle/>
          <a:p>
            <a:fld id="{77251337-38B0-4A1F-9BFF-386BE05241EC}" type="slidenum">
              <a:rPr lang="en-US" smtClean="0"/>
              <a:t>13</a:t>
            </a:fld>
            <a:endParaRPr lang="en-US"/>
          </a:p>
        </p:txBody>
      </p:sp>
    </p:spTree>
    <p:extLst>
      <p:ext uri="{BB962C8B-B14F-4D97-AF65-F5344CB8AC3E}">
        <p14:creationId xmlns:p14="http://schemas.microsoft.com/office/powerpoint/2010/main" val="212496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-PSU: offers opportunities for the evaluation of engagement efforts twice each project period; a qualitative interview conducted by a </a:t>
            </a:r>
            <a:r>
              <a:rPr lang="en-US" dirty="0" err="1"/>
              <a:t>nonteam</a:t>
            </a:r>
            <a:r>
              <a:rPr lang="en-US" dirty="0"/>
              <a:t> member (1:1 with patient partners, group interview with other study stakeholders) to elucidate how successfully the research team has incorporated their voice and expertise and a quantitative evaluation to shed light on engagement activities that were most meaningful to partners and prioritize activities they are most interested in participating in the next project period. </a:t>
            </a:r>
          </a:p>
          <a:p>
            <a:r>
              <a:rPr lang="en-US" dirty="0"/>
              <a:t>-ISMMS: engagement coordinator facilitates periodic check-ins with board members to gain their feedback on activities. </a:t>
            </a:r>
          </a:p>
          <a:p>
            <a:r>
              <a:rPr lang="en-US" dirty="0"/>
              <a:t>-Tulane: uses a 360-degree Engagement Assessment Tool to optimize engagement based on the PCOR Engagement Principles. The evaluation is administered to all investigators and study stakeholders and used to create an anonymous report that highlights strengths and weaknesses in relationships between stakeholders and the research team. </a:t>
            </a:r>
          </a:p>
          <a:p>
            <a:endParaRPr lang="en-US" dirty="0"/>
          </a:p>
          <a:p>
            <a:endParaRPr lang="en-US" dirty="0"/>
          </a:p>
          <a:p>
            <a:r>
              <a:rPr lang="en-US" dirty="0"/>
              <a:t>Strengthen</a:t>
            </a:r>
            <a:r>
              <a:rPr lang="en-US" baseline="0" dirty="0"/>
              <a:t> processes: At </a:t>
            </a:r>
            <a:r>
              <a:rPr lang="en-US" dirty="0"/>
              <a:t>PSU, a patient partner offered that she would like more time to connect with the investigative team as monthly meetings are led by the engagement coordinator only. To address this feedback, patient partners now meet quarterly with study investigators to engage in both study operations and engagement activity discussions.</a:t>
            </a:r>
          </a:p>
        </p:txBody>
      </p:sp>
      <p:sp>
        <p:nvSpPr>
          <p:cNvPr id="4" name="Slide Number Placeholder 3"/>
          <p:cNvSpPr>
            <a:spLocks noGrp="1"/>
          </p:cNvSpPr>
          <p:nvPr>
            <p:ph type="sldNum" sz="quarter" idx="10"/>
          </p:nvPr>
        </p:nvSpPr>
        <p:spPr/>
        <p:txBody>
          <a:bodyPr/>
          <a:lstStyle/>
          <a:p>
            <a:fld id="{77251337-38B0-4A1F-9BFF-386BE05241EC}" type="slidenum">
              <a:rPr lang="en-US" smtClean="0"/>
              <a:t>14</a:t>
            </a:fld>
            <a:endParaRPr lang="en-US"/>
          </a:p>
        </p:txBody>
      </p:sp>
    </p:spTree>
    <p:extLst>
      <p:ext uri="{BB962C8B-B14F-4D97-AF65-F5344CB8AC3E}">
        <p14:creationId xmlns:p14="http://schemas.microsoft.com/office/powerpoint/2010/main" val="62215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results:</a:t>
            </a:r>
            <a:r>
              <a:rPr lang="en-US" baseline="0" dirty="0"/>
              <a:t> 2.6 (in between consult and involve)</a:t>
            </a:r>
          </a:p>
          <a:p>
            <a:r>
              <a:rPr lang="en-US" baseline="0" dirty="0"/>
              <a:t>Outreach=1</a:t>
            </a:r>
          </a:p>
          <a:p>
            <a:r>
              <a:rPr lang="en-US" baseline="0" dirty="0"/>
              <a:t>Consult=2</a:t>
            </a:r>
          </a:p>
          <a:p>
            <a:r>
              <a:rPr lang="en-US" baseline="0" dirty="0"/>
              <a:t>Involve=3</a:t>
            </a:r>
          </a:p>
          <a:p>
            <a:r>
              <a:rPr lang="en-US" baseline="0" dirty="0"/>
              <a:t>Collaborate=4</a:t>
            </a:r>
          </a:p>
          <a:p>
            <a:r>
              <a:rPr lang="en-US" baseline="0" dirty="0"/>
              <a:t>Shared Leadership=5</a:t>
            </a:r>
          </a:p>
          <a:p>
            <a:endParaRPr lang="en-US" baseline="0" dirty="0"/>
          </a:p>
          <a:p>
            <a:r>
              <a:rPr lang="en-US" baseline="0" dirty="0"/>
              <a:t>Stakeholders would like to move from consult to involve. Can accomplish by:</a:t>
            </a:r>
          </a:p>
          <a:p>
            <a:pPr marL="216694" indent="-216694">
              <a:spcBef>
                <a:spcPts val="375"/>
              </a:spcBef>
            </a:pPr>
            <a:r>
              <a:rPr lang="en-US" sz="1700" dirty="0"/>
              <a:t>Structure of Meeting Times</a:t>
            </a:r>
          </a:p>
          <a:p>
            <a:pPr marL="568325" lvl="1" indent="-285750">
              <a:spcBef>
                <a:spcPts val="375"/>
              </a:spcBef>
              <a:buFont typeface="Arial" panose="020B0604020202020204" pitchFamily="34" charset="0"/>
              <a:buChar char="•"/>
            </a:pPr>
            <a:r>
              <a:rPr lang="en-US" sz="1500" dirty="0"/>
              <a:t>Time &amp;Dates</a:t>
            </a:r>
          </a:p>
          <a:p>
            <a:pPr marL="568325" lvl="1" indent="-285750">
              <a:spcBef>
                <a:spcPts val="375"/>
              </a:spcBef>
              <a:buFont typeface="Arial" panose="020B0604020202020204" pitchFamily="34" charset="0"/>
              <a:buChar char="•"/>
            </a:pPr>
            <a:r>
              <a:rPr lang="en-US" sz="1500" dirty="0"/>
              <a:t>Face to Face v Calls</a:t>
            </a:r>
          </a:p>
          <a:p>
            <a:pPr marL="216694" indent="-216694">
              <a:spcBef>
                <a:spcPts val="375"/>
              </a:spcBef>
            </a:pPr>
            <a:r>
              <a:rPr lang="en-US" sz="1700" dirty="0"/>
              <a:t>Communication</a:t>
            </a:r>
          </a:p>
          <a:p>
            <a:pPr marL="568325" lvl="1" indent="-285750">
              <a:spcBef>
                <a:spcPts val="375"/>
              </a:spcBef>
              <a:buFont typeface="Arial" panose="020B0604020202020204" pitchFamily="34" charset="0"/>
              <a:buChar char="•"/>
            </a:pPr>
            <a:r>
              <a:rPr lang="en-US" sz="1500" dirty="0"/>
              <a:t>Specific requests for feedback from each stakeholder group</a:t>
            </a:r>
          </a:p>
          <a:p>
            <a:pPr marL="568325" lvl="1" indent="-285750">
              <a:spcBef>
                <a:spcPts val="375"/>
              </a:spcBef>
              <a:buFont typeface="Arial" panose="020B0604020202020204" pitchFamily="34" charset="0"/>
              <a:buChar char="•"/>
            </a:pPr>
            <a:r>
              <a:rPr lang="en-US" sz="1500" dirty="0"/>
              <a:t>Ensure understanding of the study and terminology</a:t>
            </a:r>
          </a:p>
          <a:p>
            <a:endParaRPr lang="en-US" dirty="0"/>
          </a:p>
        </p:txBody>
      </p:sp>
      <p:sp>
        <p:nvSpPr>
          <p:cNvPr id="4" name="Slide Number Placeholder 3"/>
          <p:cNvSpPr>
            <a:spLocks noGrp="1"/>
          </p:cNvSpPr>
          <p:nvPr>
            <p:ph type="sldNum" sz="quarter" idx="10"/>
          </p:nvPr>
        </p:nvSpPr>
        <p:spPr/>
        <p:txBody>
          <a:bodyPr/>
          <a:lstStyle/>
          <a:p>
            <a:fld id="{77251337-38B0-4A1F-9BFF-386BE05241EC}" type="slidenum">
              <a:rPr lang="en-US" smtClean="0"/>
              <a:t>16</a:t>
            </a:fld>
            <a:endParaRPr lang="en-US"/>
          </a:p>
        </p:txBody>
      </p:sp>
    </p:spTree>
    <p:extLst>
      <p:ext uri="{BB962C8B-B14F-4D97-AF65-F5344CB8AC3E}">
        <p14:creationId xmlns:p14="http://schemas.microsoft.com/office/powerpoint/2010/main" val="140691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 PSU shared their community</a:t>
            </a:r>
            <a:r>
              <a:rPr lang="en-US" baseline="0" dirty="0"/>
              <a:t> </a:t>
            </a:r>
            <a:r>
              <a:rPr lang="en-US" dirty="0"/>
              <a:t>research ethics training with other interested sites to use as well, minimizing duplicative efforts and increasing uptake of effective resources. </a:t>
            </a:r>
          </a:p>
          <a:p>
            <a:r>
              <a:rPr lang="en-US" dirty="0"/>
              <a:t>Sites also beneﬁt by learning through others’ experiences overcoming engagement barriers in real-time and through supportive feedback. </a:t>
            </a:r>
          </a:p>
        </p:txBody>
      </p:sp>
      <p:sp>
        <p:nvSpPr>
          <p:cNvPr id="4" name="Slide Number Placeholder 3"/>
          <p:cNvSpPr>
            <a:spLocks noGrp="1"/>
          </p:cNvSpPr>
          <p:nvPr>
            <p:ph type="sldNum" sz="quarter" idx="10"/>
          </p:nvPr>
        </p:nvSpPr>
        <p:spPr/>
        <p:txBody>
          <a:bodyPr/>
          <a:lstStyle/>
          <a:p>
            <a:fld id="{77251337-38B0-4A1F-9BFF-386BE05241EC}" type="slidenum">
              <a:rPr lang="en-US" smtClean="0"/>
              <a:t>17</a:t>
            </a:fld>
            <a:endParaRPr lang="en-US"/>
          </a:p>
        </p:txBody>
      </p:sp>
    </p:spTree>
    <p:extLst>
      <p:ext uri="{BB962C8B-B14F-4D97-AF65-F5344CB8AC3E}">
        <p14:creationId xmlns:p14="http://schemas.microsoft.com/office/powerpoint/2010/main" val="179675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51337-38B0-4A1F-9BFF-386BE05241EC}" type="slidenum">
              <a:rPr lang="en-US" smtClean="0"/>
              <a:t>18</a:t>
            </a:fld>
            <a:endParaRPr lang="en-US"/>
          </a:p>
        </p:txBody>
      </p:sp>
    </p:spTree>
    <p:extLst>
      <p:ext uri="{BB962C8B-B14F-4D97-AF65-F5344CB8AC3E}">
        <p14:creationId xmlns:p14="http://schemas.microsoft.com/office/powerpoint/2010/main" val="208704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51337-38B0-4A1F-9BFF-386BE05241EC}" type="slidenum">
              <a:rPr lang="en-US" smtClean="0"/>
              <a:t>19</a:t>
            </a:fld>
            <a:endParaRPr lang="en-US"/>
          </a:p>
        </p:txBody>
      </p:sp>
    </p:spTree>
    <p:extLst>
      <p:ext uri="{BB962C8B-B14F-4D97-AF65-F5344CB8AC3E}">
        <p14:creationId xmlns:p14="http://schemas.microsoft.com/office/powerpoint/2010/main" val="429373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DF1-C7D7-5B40-AF9F-FA2061D2B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38D98-47D5-FC44-ADD6-302B094016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22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017C-AA29-434E-B54B-498BED41A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F8F40-51D3-7D4D-B611-01F7B26B0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2D7305-9C2B-FF4F-B227-71A7B59E6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934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DF1-C7D7-5B40-AF9F-FA2061D2B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38D98-47D5-FC44-ADD6-302B094016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55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DF1-C7D7-5B40-AF9F-FA2061D2B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38D98-47D5-FC44-ADD6-302B094016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876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878ADE-FE02-274F-AF0E-4BF3EFE6E277}"/>
              </a:ext>
            </a:extLst>
          </p:cNvPr>
          <p:cNvPicPr>
            <a:picLocks noChangeAspect="1"/>
          </p:cNvPicPr>
          <p:nvPr userDrawn="1"/>
        </p:nvPicPr>
        <p:blipFill>
          <a:blip r:embed="rId2"/>
          <a:stretch>
            <a:fillRect/>
          </a:stretch>
        </p:blipFill>
        <p:spPr>
          <a:xfrm>
            <a:off x="-100017" y="-1025529"/>
            <a:ext cx="12400067" cy="8989252"/>
          </a:xfrm>
          <a:prstGeom prst="rect">
            <a:avLst/>
          </a:prstGeom>
        </p:spPr>
      </p:pic>
      <p:sp>
        <p:nvSpPr>
          <p:cNvPr id="2" name="Title 1">
            <a:extLst>
              <a:ext uri="{FF2B5EF4-FFF2-40B4-BE49-F238E27FC236}">
                <a16:creationId xmlns:a16="http://schemas.microsoft.com/office/drawing/2014/main" id="{F6B042E5-3867-B045-8065-F68DBDB49233}"/>
              </a:ext>
            </a:extLst>
          </p:cNvPr>
          <p:cNvSpPr>
            <a:spLocks noGrp="1"/>
          </p:cNvSpPr>
          <p:nvPr>
            <p:ph type="title"/>
          </p:nvPr>
        </p:nvSpPr>
        <p:spPr>
          <a:xfrm>
            <a:off x="831850" y="1447004"/>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3BA7A4-9E61-E64A-AC8C-A70729358A47}"/>
              </a:ext>
            </a:extLst>
          </p:cNvPr>
          <p:cNvSpPr>
            <a:spLocks noGrp="1"/>
          </p:cNvSpPr>
          <p:nvPr>
            <p:ph type="body" idx="1"/>
          </p:nvPr>
        </p:nvSpPr>
        <p:spPr>
          <a:xfrm>
            <a:off x="831850" y="4326730"/>
            <a:ext cx="10515600" cy="959646"/>
          </a:xfrm>
        </p:spPr>
        <p:txBody>
          <a:bodyPr/>
          <a:lstStyle>
            <a:lvl1pPr marL="0" indent="0">
              <a:buNone/>
              <a:defRPr sz="2400" b="1">
                <a:solidFill>
                  <a:srgbClr val="1D40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3ADE23A7-0E07-8A41-A2D6-7CC041766EA5}"/>
              </a:ext>
            </a:extLst>
          </p:cNvPr>
          <p:cNvPicPr>
            <a:picLocks noChangeAspect="1"/>
          </p:cNvPicPr>
          <p:nvPr userDrawn="1"/>
        </p:nvPicPr>
        <p:blipFill>
          <a:blip r:embed="rId3"/>
          <a:stretch>
            <a:fillRect/>
          </a:stretch>
        </p:blipFill>
        <p:spPr>
          <a:xfrm>
            <a:off x="508000" y="465138"/>
            <a:ext cx="3406775" cy="867564"/>
          </a:xfrm>
          <a:prstGeom prst="rect">
            <a:avLst/>
          </a:prstGeom>
        </p:spPr>
      </p:pic>
      <p:pic>
        <p:nvPicPr>
          <p:cNvPr id="11" name="Picture 10">
            <a:extLst>
              <a:ext uri="{FF2B5EF4-FFF2-40B4-BE49-F238E27FC236}">
                <a16:creationId xmlns:a16="http://schemas.microsoft.com/office/drawing/2014/main" id="{15617E24-39B1-0747-90D0-ED4B9B697937}"/>
              </a:ext>
            </a:extLst>
          </p:cNvPr>
          <p:cNvPicPr>
            <a:picLocks noChangeAspect="1"/>
          </p:cNvPicPr>
          <p:nvPr userDrawn="1"/>
        </p:nvPicPr>
        <p:blipFill>
          <a:blip r:embed="rId3"/>
          <a:stretch>
            <a:fillRect/>
          </a:stretch>
        </p:blipFill>
        <p:spPr>
          <a:xfrm>
            <a:off x="508000" y="465138"/>
            <a:ext cx="3406775" cy="867564"/>
          </a:xfrm>
          <a:prstGeom prst="rect">
            <a:avLst/>
          </a:prstGeom>
        </p:spPr>
      </p:pic>
    </p:spTree>
    <p:extLst>
      <p:ext uri="{BB962C8B-B14F-4D97-AF65-F5344CB8AC3E}">
        <p14:creationId xmlns:p14="http://schemas.microsoft.com/office/powerpoint/2010/main" val="281671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42E5-3867-B045-8065-F68DBDB49233}"/>
              </a:ext>
            </a:extLst>
          </p:cNvPr>
          <p:cNvSpPr>
            <a:spLocks noGrp="1"/>
          </p:cNvSpPr>
          <p:nvPr>
            <p:ph type="title"/>
          </p:nvPr>
        </p:nvSpPr>
        <p:spPr>
          <a:xfrm>
            <a:off x="831850" y="1447004"/>
            <a:ext cx="10515600" cy="2852737"/>
          </a:xfrm>
        </p:spPr>
        <p:txBody>
          <a:bodyPr anchor="b"/>
          <a:lstStyle>
            <a:lvl1pPr>
              <a:defRPr sz="6000">
                <a:solidFill>
                  <a:srgbClr val="1D407C"/>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3BA7A4-9E61-E64A-AC8C-A70729358A47}"/>
              </a:ext>
            </a:extLst>
          </p:cNvPr>
          <p:cNvSpPr>
            <a:spLocks noGrp="1"/>
          </p:cNvSpPr>
          <p:nvPr>
            <p:ph type="body" idx="1"/>
          </p:nvPr>
        </p:nvSpPr>
        <p:spPr>
          <a:xfrm>
            <a:off x="831850" y="4326730"/>
            <a:ext cx="10515600" cy="959646"/>
          </a:xfrm>
        </p:spPr>
        <p:txBody>
          <a:bodyPr/>
          <a:lstStyle>
            <a:lvl1pPr marL="0" indent="0">
              <a:buNone/>
              <a:defRPr sz="2400" b="1">
                <a:solidFill>
                  <a:srgbClr val="97BE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3ADE23A7-0E07-8A41-A2D6-7CC041766EA5}"/>
              </a:ext>
            </a:extLst>
          </p:cNvPr>
          <p:cNvPicPr>
            <a:picLocks noChangeAspect="1"/>
          </p:cNvPicPr>
          <p:nvPr userDrawn="1"/>
        </p:nvPicPr>
        <p:blipFill>
          <a:blip r:embed="rId2"/>
          <a:stretch>
            <a:fillRect/>
          </a:stretch>
        </p:blipFill>
        <p:spPr>
          <a:xfrm>
            <a:off x="508000" y="465138"/>
            <a:ext cx="3406775" cy="867564"/>
          </a:xfrm>
          <a:prstGeom prst="rect">
            <a:avLst/>
          </a:prstGeom>
        </p:spPr>
      </p:pic>
      <p:pic>
        <p:nvPicPr>
          <p:cNvPr id="11" name="Picture 10">
            <a:extLst>
              <a:ext uri="{FF2B5EF4-FFF2-40B4-BE49-F238E27FC236}">
                <a16:creationId xmlns:a16="http://schemas.microsoft.com/office/drawing/2014/main" id="{15617E24-39B1-0747-90D0-ED4B9B697937}"/>
              </a:ext>
            </a:extLst>
          </p:cNvPr>
          <p:cNvPicPr>
            <a:picLocks noChangeAspect="1"/>
          </p:cNvPicPr>
          <p:nvPr userDrawn="1"/>
        </p:nvPicPr>
        <p:blipFill>
          <a:blip r:embed="rId2"/>
          <a:stretch>
            <a:fillRect/>
          </a:stretch>
        </p:blipFill>
        <p:spPr>
          <a:xfrm>
            <a:off x="508000" y="465138"/>
            <a:ext cx="3406775" cy="867564"/>
          </a:xfrm>
          <a:prstGeom prst="rect">
            <a:avLst/>
          </a:prstGeom>
        </p:spPr>
      </p:pic>
    </p:spTree>
    <p:extLst>
      <p:ext uri="{BB962C8B-B14F-4D97-AF65-F5344CB8AC3E}">
        <p14:creationId xmlns:p14="http://schemas.microsoft.com/office/powerpoint/2010/main" val="152561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9750-7DAB-824C-A89A-505B77778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0966-C133-8A49-BFCB-8826EF0E4D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589FF-691C-A94A-81EC-EFAB55FD8E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633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E2E-316E-C34C-AC38-947A33FF803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DB06E6-8CFA-3644-B743-DAB37F5D86F3}"/>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rgbClr val="97BEE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A6E2EA3-39B8-9245-8E28-3562BFD02A63}"/>
              </a:ext>
            </a:extLst>
          </p:cNvPr>
          <p:cNvSpPr>
            <a:spLocks noGrp="1"/>
          </p:cNvSpPr>
          <p:nvPr>
            <p:ph sz="half" idx="2"/>
          </p:nvPr>
        </p:nvSpPr>
        <p:spPr>
          <a:xfrm>
            <a:off x="839788" y="2505075"/>
            <a:ext cx="5157787" cy="3684588"/>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8182E3-7596-D443-B1D8-647FE611A5A1}"/>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97BEE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A04D07-BEC1-CE4F-9966-468C24A76608}"/>
              </a:ext>
            </a:extLst>
          </p:cNvPr>
          <p:cNvSpPr>
            <a:spLocks noGrp="1"/>
          </p:cNvSpPr>
          <p:nvPr>
            <p:ph sz="quarter" idx="4"/>
          </p:nvPr>
        </p:nvSpPr>
        <p:spPr>
          <a:xfrm>
            <a:off x="6172200" y="2505075"/>
            <a:ext cx="5183188" cy="3684588"/>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123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2769-501E-4D47-975F-128B15BB2ED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83848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152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2F5D-6A05-4B43-A9F4-0D99EE6C1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E6777-E55C-F84C-ACE8-C194D0B54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9F853-6326-6E4F-A4C0-8EE72D562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394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DF1-C7D7-5B40-AF9F-FA2061D2B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38D98-47D5-FC44-ADD6-302B094016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734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017C-AA29-434E-B54B-498BED41A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F8F40-51D3-7D4D-B611-01F7B26B0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2D7305-9C2B-FF4F-B227-71A7B59E6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555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DF1-C7D7-5B40-AF9F-FA2061D2B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38D98-47D5-FC44-ADD6-302B094016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44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DF1-C7D7-5B40-AF9F-FA2061D2B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38D98-47D5-FC44-ADD6-302B094016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538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8D363B-35C5-DB44-99BA-4808A252AE04}"/>
              </a:ext>
            </a:extLst>
          </p:cNvPr>
          <p:cNvPicPr>
            <a:picLocks noChangeAspect="1"/>
          </p:cNvPicPr>
          <p:nvPr userDrawn="1"/>
        </p:nvPicPr>
        <p:blipFill>
          <a:blip r:embed="rId2"/>
          <a:stretch>
            <a:fillRect/>
          </a:stretch>
        </p:blipFill>
        <p:spPr>
          <a:xfrm>
            <a:off x="-270655" y="0"/>
            <a:ext cx="12500591" cy="8142392"/>
          </a:xfrm>
          <a:prstGeom prst="rect">
            <a:avLst/>
          </a:prstGeom>
        </p:spPr>
      </p:pic>
      <p:sp>
        <p:nvSpPr>
          <p:cNvPr id="2" name="Title 1">
            <a:extLst>
              <a:ext uri="{FF2B5EF4-FFF2-40B4-BE49-F238E27FC236}">
                <a16:creationId xmlns:a16="http://schemas.microsoft.com/office/drawing/2014/main" id="{F6B042E5-3867-B045-8065-F68DBDB49233}"/>
              </a:ext>
            </a:extLst>
          </p:cNvPr>
          <p:cNvSpPr>
            <a:spLocks noGrp="1"/>
          </p:cNvSpPr>
          <p:nvPr>
            <p:ph type="title"/>
          </p:nvPr>
        </p:nvSpPr>
        <p:spPr>
          <a:xfrm>
            <a:off x="831850" y="1447004"/>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3BA7A4-9E61-E64A-AC8C-A70729358A47}"/>
              </a:ext>
            </a:extLst>
          </p:cNvPr>
          <p:cNvSpPr>
            <a:spLocks noGrp="1"/>
          </p:cNvSpPr>
          <p:nvPr>
            <p:ph type="body" idx="1"/>
          </p:nvPr>
        </p:nvSpPr>
        <p:spPr>
          <a:xfrm>
            <a:off x="831850" y="4326730"/>
            <a:ext cx="10515600" cy="959646"/>
          </a:xfrm>
        </p:spPr>
        <p:txBody>
          <a:bodyPr/>
          <a:lstStyle>
            <a:lvl1pPr marL="0" indent="0">
              <a:buNone/>
              <a:defRPr sz="2400" b="1">
                <a:solidFill>
                  <a:srgbClr val="97BE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3ADE23A7-0E07-8A41-A2D6-7CC041766EA5}"/>
              </a:ext>
            </a:extLst>
          </p:cNvPr>
          <p:cNvPicPr>
            <a:picLocks noChangeAspect="1"/>
          </p:cNvPicPr>
          <p:nvPr userDrawn="1"/>
        </p:nvPicPr>
        <p:blipFill>
          <a:blip r:embed="rId3"/>
          <a:stretch>
            <a:fillRect/>
          </a:stretch>
        </p:blipFill>
        <p:spPr>
          <a:xfrm>
            <a:off x="7803714" y="5622776"/>
            <a:ext cx="2724803" cy="693894"/>
          </a:xfrm>
          <a:prstGeom prst="rect">
            <a:avLst/>
          </a:prstGeom>
        </p:spPr>
      </p:pic>
    </p:spTree>
    <p:extLst>
      <p:ext uri="{BB962C8B-B14F-4D97-AF65-F5344CB8AC3E}">
        <p14:creationId xmlns:p14="http://schemas.microsoft.com/office/powerpoint/2010/main" val="920626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42E5-3867-B045-8065-F68DBDB49233}"/>
              </a:ext>
            </a:extLst>
          </p:cNvPr>
          <p:cNvSpPr>
            <a:spLocks noGrp="1"/>
          </p:cNvSpPr>
          <p:nvPr>
            <p:ph type="title"/>
          </p:nvPr>
        </p:nvSpPr>
        <p:spPr>
          <a:xfrm>
            <a:off x="831850" y="1447004"/>
            <a:ext cx="10515600" cy="2852737"/>
          </a:xfrm>
        </p:spPr>
        <p:txBody>
          <a:bodyPr anchor="b"/>
          <a:lstStyle>
            <a:lvl1pPr>
              <a:defRPr sz="6000">
                <a:solidFill>
                  <a:srgbClr val="1D407C"/>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3BA7A4-9E61-E64A-AC8C-A70729358A47}"/>
              </a:ext>
            </a:extLst>
          </p:cNvPr>
          <p:cNvSpPr>
            <a:spLocks noGrp="1"/>
          </p:cNvSpPr>
          <p:nvPr>
            <p:ph type="body" idx="1"/>
          </p:nvPr>
        </p:nvSpPr>
        <p:spPr>
          <a:xfrm>
            <a:off x="831850" y="4326730"/>
            <a:ext cx="10515600" cy="959646"/>
          </a:xfrm>
        </p:spPr>
        <p:txBody>
          <a:bodyPr/>
          <a:lstStyle>
            <a:lvl1pPr marL="0" indent="0">
              <a:buNone/>
              <a:defRPr sz="2400" b="1">
                <a:solidFill>
                  <a:srgbClr val="97BE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3ADE23A7-0E07-8A41-A2D6-7CC041766EA5}"/>
              </a:ext>
            </a:extLst>
          </p:cNvPr>
          <p:cNvPicPr>
            <a:picLocks noChangeAspect="1"/>
          </p:cNvPicPr>
          <p:nvPr userDrawn="1"/>
        </p:nvPicPr>
        <p:blipFill>
          <a:blip r:embed="rId2"/>
          <a:stretch>
            <a:fillRect/>
          </a:stretch>
        </p:blipFill>
        <p:spPr>
          <a:xfrm>
            <a:off x="7803714" y="5622776"/>
            <a:ext cx="2724803" cy="693894"/>
          </a:xfrm>
          <a:prstGeom prst="rect">
            <a:avLst/>
          </a:prstGeom>
        </p:spPr>
      </p:pic>
    </p:spTree>
    <p:extLst>
      <p:ext uri="{BB962C8B-B14F-4D97-AF65-F5344CB8AC3E}">
        <p14:creationId xmlns:p14="http://schemas.microsoft.com/office/powerpoint/2010/main" val="1339496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9750-7DAB-824C-A89A-505B77778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0966-C133-8A49-BFCB-8826EF0E4DA4}"/>
              </a:ext>
            </a:extLst>
          </p:cNvPr>
          <p:cNvSpPr>
            <a:spLocks noGrp="1"/>
          </p:cNvSpPr>
          <p:nvPr>
            <p:ph sz="half" idx="1"/>
          </p:nvPr>
        </p:nvSpPr>
        <p:spPr>
          <a:xfrm>
            <a:off x="838200" y="1825625"/>
            <a:ext cx="5181600" cy="4351338"/>
          </a:xfrm>
        </p:spPr>
        <p:txBody>
          <a:bodyPr/>
          <a:lstStyle>
            <a:lvl1pPr>
              <a:buClr>
                <a:srgbClr val="F3BE43"/>
              </a:buClr>
              <a:defRPr/>
            </a:lvl1pPr>
            <a:lvl2pPr>
              <a:buClr>
                <a:srgbClr val="F3BE43"/>
              </a:buClr>
              <a:defRPr/>
            </a:lvl2pPr>
            <a:lvl3pPr>
              <a:buClr>
                <a:srgbClr val="F3BE43"/>
              </a:buClr>
              <a:defRPr/>
            </a:lvl3pPr>
            <a:lvl4pPr>
              <a:buClr>
                <a:srgbClr val="F3BE43"/>
              </a:buClr>
              <a:defRPr/>
            </a:lvl4pPr>
            <a:lvl5pPr>
              <a:buClr>
                <a:srgbClr val="F3BE4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07589FF-691C-A94A-81EC-EFAB55FD8E21}"/>
              </a:ext>
            </a:extLst>
          </p:cNvPr>
          <p:cNvSpPr>
            <a:spLocks noGrp="1"/>
          </p:cNvSpPr>
          <p:nvPr>
            <p:ph sz="half" idx="2"/>
          </p:nvPr>
        </p:nvSpPr>
        <p:spPr>
          <a:xfrm>
            <a:off x="6172200" y="1825625"/>
            <a:ext cx="5181600" cy="4351338"/>
          </a:xfrm>
        </p:spPr>
        <p:txBody>
          <a:bodyPr/>
          <a:lstStyle>
            <a:lvl1pPr>
              <a:buClr>
                <a:srgbClr val="F4BC44"/>
              </a:buClr>
              <a:defRPr/>
            </a:lvl1pPr>
            <a:lvl2pPr>
              <a:buClr>
                <a:srgbClr val="F4BC44"/>
              </a:buClr>
              <a:defRPr/>
            </a:lvl2pPr>
            <a:lvl3pPr>
              <a:buClr>
                <a:srgbClr val="F4BC44"/>
              </a:buClr>
              <a:defRPr/>
            </a:lvl3pPr>
            <a:lvl4pPr>
              <a:buClr>
                <a:srgbClr val="F4BC44"/>
              </a:buClr>
              <a:defRPr/>
            </a:lvl4pPr>
            <a:lvl5pPr>
              <a:buClr>
                <a:srgbClr val="F4BC44"/>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2450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E2E-316E-C34C-AC38-947A33FF803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DB06E6-8CFA-3644-B743-DAB37F5D86F3}"/>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rgbClr val="97BEE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A6E2EA3-39B8-9245-8E28-3562BFD02A63}"/>
              </a:ext>
            </a:extLst>
          </p:cNvPr>
          <p:cNvSpPr>
            <a:spLocks noGrp="1"/>
          </p:cNvSpPr>
          <p:nvPr>
            <p:ph sz="half" idx="2"/>
          </p:nvPr>
        </p:nvSpPr>
        <p:spPr>
          <a:xfrm>
            <a:off x="839788" y="2505075"/>
            <a:ext cx="5157787" cy="3684588"/>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8182E3-7596-D443-B1D8-647FE611A5A1}"/>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97BEE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A04D07-BEC1-CE4F-9966-468C24A76608}"/>
              </a:ext>
            </a:extLst>
          </p:cNvPr>
          <p:cNvSpPr>
            <a:spLocks noGrp="1"/>
          </p:cNvSpPr>
          <p:nvPr>
            <p:ph sz="quarter" idx="4"/>
          </p:nvPr>
        </p:nvSpPr>
        <p:spPr>
          <a:xfrm>
            <a:off x="6172200" y="2505075"/>
            <a:ext cx="5183188" cy="3684588"/>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048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2769-501E-4D47-975F-128B15BB2ED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8911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17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2F5D-6A05-4B43-A9F4-0D99EE6C1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E6777-E55C-F84C-ACE8-C194D0B54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9F853-6326-6E4F-A4C0-8EE72D562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0728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878ADE-FE02-274F-AF0E-4BF3EFE6E277}"/>
              </a:ext>
            </a:extLst>
          </p:cNvPr>
          <p:cNvPicPr>
            <a:picLocks noChangeAspect="1"/>
          </p:cNvPicPr>
          <p:nvPr userDrawn="1"/>
        </p:nvPicPr>
        <p:blipFill>
          <a:blip r:embed="rId2"/>
          <a:stretch>
            <a:fillRect/>
          </a:stretch>
        </p:blipFill>
        <p:spPr>
          <a:xfrm>
            <a:off x="-100017" y="-1025529"/>
            <a:ext cx="12400067" cy="8989252"/>
          </a:xfrm>
          <a:prstGeom prst="rect">
            <a:avLst/>
          </a:prstGeom>
        </p:spPr>
      </p:pic>
      <p:sp>
        <p:nvSpPr>
          <p:cNvPr id="2" name="Title 1">
            <a:extLst>
              <a:ext uri="{FF2B5EF4-FFF2-40B4-BE49-F238E27FC236}">
                <a16:creationId xmlns:a16="http://schemas.microsoft.com/office/drawing/2014/main" id="{F6B042E5-3867-B045-8065-F68DBDB49233}"/>
              </a:ext>
            </a:extLst>
          </p:cNvPr>
          <p:cNvSpPr>
            <a:spLocks noGrp="1"/>
          </p:cNvSpPr>
          <p:nvPr>
            <p:ph type="title"/>
          </p:nvPr>
        </p:nvSpPr>
        <p:spPr>
          <a:xfrm>
            <a:off x="831850" y="1447004"/>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3BA7A4-9E61-E64A-AC8C-A70729358A47}"/>
              </a:ext>
            </a:extLst>
          </p:cNvPr>
          <p:cNvSpPr>
            <a:spLocks noGrp="1"/>
          </p:cNvSpPr>
          <p:nvPr>
            <p:ph type="body" idx="1"/>
          </p:nvPr>
        </p:nvSpPr>
        <p:spPr>
          <a:xfrm>
            <a:off x="831850" y="4326730"/>
            <a:ext cx="10515600" cy="959646"/>
          </a:xfrm>
        </p:spPr>
        <p:txBody>
          <a:bodyPr/>
          <a:lstStyle>
            <a:lvl1pPr marL="0" indent="0">
              <a:buNone/>
              <a:defRPr sz="2400" b="1">
                <a:solidFill>
                  <a:srgbClr val="1D40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5269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017C-AA29-434E-B54B-498BED41A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F8F40-51D3-7D4D-B611-01F7B26B0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2D7305-9C2B-FF4F-B227-71A7B59E6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58230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97BEE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5012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D0D2CC-186F-E540-838B-B077CD9652EE}"/>
              </a:ext>
            </a:extLst>
          </p:cNvPr>
          <p:cNvPicPr>
            <a:picLocks noChangeAspect="1"/>
          </p:cNvPicPr>
          <p:nvPr userDrawn="1"/>
        </p:nvPicPr>
        <p:blipFill>
          <a:blip r:embed="rId2"/>
          <a:stretch>
            <a:fillRect/>
          </a:stretch>
        </p:blipFill>
        <p:spPr>
          <a:xfrm>
            <a:off x="-270655" y="0"/>
            <a:ext cx="12500591" cy="8142392"/>
          </a:xfrm>
          <a:prstGeom prst="rect">
            <a:avLst/>
          </a:prstGeom>
        </p:spPr>
      </p:pic>
      <p:sp>
        <p:nvSpPr>
          <p:cNvPr id="2" name="Title 1"/>
          <p:cNvSpPr>
            <a:spLocks noGrp="1"/>
          </p:cNvSpPr>
          <p:nvPr>
            <p:ph type="ctrTitle"/>
          </p:nvPr>
        </p:nvSpPr>
        <p:spPr>
          <a:xfrm>
            <a:off x="914400" y="2130426"/>
            <a:ext cx="10363200" cy="2216722"/>
          </a:xfrm>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4500797"/>
            <a:ext cx="8534400" cy="1015584"/>
          </a:xfrm>
        </p:spPr>
        <p:txBody>
          <a:bodyPr/>
          <a:lstStyle>
            <a:lvl1pPr marL="0" indent="0" algn="ctr">
              <a:buNone/>
              <a:defRPr b="1">
                <a:solidFill>
                  <a:srgbClr val="97BEE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6915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42E5-3867-B045-8065-F68DBDB49233}"/>
              </a:ext>
            </a:extLst>
          </p:cNvPr>
          <p:cNvSpPr>
            <a:spLocks noGrp="1"/>
          </p:cNvSpPr>
          <p:nvPr>
            <p:ph type="title"/>
          </p:nvPr>
        </p:nvSpPr>
        <p:spPr>
          <a:xfrm>
            <a:off x="831850" y="1447004"/>
            <a:ext cx="10515600" cy="2852737"/>
          </a:xfrm>
        </p:spPr>
        <p:txBody>
          <a:bodyPr anchor="b"/>
          <a:lstStyle>
            <a:lvl1pPr>
              <a:defRPr sz="6000">
                <a:solidFill>
                  <a:srgbClr val="1D407C"/>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3BA7A4-9E61-E64A-AC8C-A70729358A47}"/>
              </a:ext>
            </a:extLst>
          </p:cNvPr>
          <p:cNvSpPr>
            <a:spLocks noGrp="1"/>
          </p:cNvSpPr>
          <p:nvPr>
            <p:ph type="body" idx="1"/>
          </p:nvPr>
        </p:nvSpPr>
        <p:spPr>
          <a:xfrm>
            <a:off x="831850" y="4326730"/>
            <a:ext cx="10515600" cy="959646"/>
          </a:xfrm>
        </p:spPr>
        <p:txBody>
          <a:bodyPr/>
          <a:lstStyle>
            <a:lvl1pPr marL="0" indent="0">
              <a:buNone/>
              <a:defRPr sz="2400" b="1">
                <a:solidFill>
                  <a:srgbClr val="97BE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a:extLst>
              <a:ext uri="{FF2B5EF4-FFF2-40B4-BE49-F238E27FC236}">
                <a16:creationId xmlns:a16="http://schemas.microsoft.com/office/drawing/2014/main" id="{3ADE23A7-0E07-8A41-A2D6-7CC041766EA5}"/>
              </a:ext>
            </a:extLst>
          </p:cNvPr>
          <p:cNvPicPr>
            <a:picLocks noChangeAspect="1"/>
          </p:cNvPicPr>
          <p:nvPr userDrawn="1"/>
        </p:nvPicPr>
        <p:blipFill>
          <a:blip r:embed="rId2"/>
          <a:stretch>
            <a:fillRect/>
          </a:stretch>
        </p:blipFill>
        <p:spPr>
          <a:xfrm>
            <a:off x="508000" y="465138"/>
            <a:ext cx="3406775" cy="867564"/>
          </a:xfrm>
          <a:prstGeom prst="rect">
            <a:avLst/>
          </a:prstGeom>
        </p:spPr>
      </p:pic>
      <p:pic>
        <p:nvPicPr>
          <p:cNvPr id="11" name="Picture 10">
            <a:extLst>
              <a:ext uri="{FF2B5EF4-FFF2-40B4-BE49-F238E27FC236}">
                <a16:creationId xmlns:a16="http://schemas.microsoft.com/office/drawing/2014/main" id="{15617E24-39B1-0747-90D0-ED4B9B697937}"/>
              </a:ext>
            </a:extLst>
          </p:cNvPr>
          <p:cNvPicPr>
            <a:picLocks noChangeAspect="1"/>
          </p:cNvPicPr>
          <p:nvPr userDrawn="1"/>
        </p:nvPicPr>
        <p:blipFill>
          <a:blip r:embed="rId2"/>
          <a:stretch>
            <a:fillRect/>
          </a:stretch>
        </p:blipFill>
        <p:spPr>
          <a:xfrm>
            <a:off x="508000" y="465138"/>
            <a:ext cx="3406775" cy="867564"/>
          </a:xfrm>
          <a:prstGeom prst="rect">
            <a:avLst/>
          </a:prstGeom>
        </p:spPr>
      </p:pic>
    </p:spTree>
    <p:extLst>
      <p:ext uri="{BB962C8B-B14F-4D97-AF65-F5344CB8AC3E}">
        <p14:creationId xmlns:p14="http://schemas.microsoft.com/office/powerpoint/2010/main" val="298628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9750-7DAB-824C-A89A-505B77778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0966-C133-8A49-BFCB-8826EF0E4D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589FF-691C-A94A-81EC-EFAB55FD8E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74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E2E-316E-C34C-AC38-947A33FF803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DB06E6-8CFA-3644-B743-DAB37F5D86F3}"/>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rgbClr val="97BEE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A6E2EA3-39B8-9245-8E28-3562BFD02A63}"/>
              </a:ext>
            </a:extLst>
          </p:cNvPr>
          <p:cNvSpPr>
            <a:spLocks noGrp="1"/>
          </p:cNvSpPr>
          <p:nvPr>
            <p:ph sz="half" idx="2"/>
          </p:nvPr>
        </p:nvSpPr>
        <p:spPr>
          <a:xfrm>
            <a:off x="839788" y="2505075"/>
            <a:ext cx="5157787" cy="3684588"/>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8182E3-7596-D443-B1D8-647FE611A5A1}"/>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97BEE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A04D07-BEC1-CE4F-9966-468C24A76608}"/>
              </a:ext>
            </a:extLst>
          </p:cNvPr>
          <p:cNvSpPr>
            <a:spLocks noGrp="1"/>
          </p:cNvSpPr>
          <p:nvPr>
            <p:ph sz="quarter" idx="4"/>
          </p:nvPr>
        </p:nvSpPr>
        <p:spPr>
          <a:xfrm>
            <a:off x="6172200" y="2505075"/>
            <a:ext cx="5183188" cy="3684588"/>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1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2769-501E-4D47-975F-128B15BB2ED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2444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8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2F5D-6A05-4B43-A9F4-0D99EE6C1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E6777-E55C-F84C-ACE8-C194D0B54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9F853-6326-6E4F-A4C0-8EE72D562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3830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2.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7.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FD3466-F9C5-184D-881D-8B16EED76CC4}"/>
              </a:ext>
            </a:extLst>
          </p:cNvPr>
          <p:cNvPicPr>
            <a:picLocks noChangeAspect="1"/>
          </p:cNvPicPr>
          <p:nvPr userDrawn="1"/>
        </p:nvPicPr>
        <p:blipFill rotWithShape="1">
          <a:blip r:embed="rId12">
            <a:alphaModFix amt="60000"/>
          </a:blip>
          <a:srcRect l="66466" t="14452" r="1577" b="59255"/>
          <a:stretch/>
        </p:blipFill>
        <p:spPr>
          <a:xfrm>
            <a:off x="0" y="2514600"/>
            <a:ext cx="12443054" cy="4598894"/>
          </a:xfrm>
          <a:prstGeom prst="rect">
            <a:avLst/>
          </a:prstGeom>
        </p:spPr>
      </p:pic>
      <p:sp>
        <p:nvSpPr>
          <p:cNvPr id="2" name="Title Placeholder 1">
            <a:extLst>
              <a:ext uri="{FF2B5EF4-FFF2-40B4-BE49-F238E27FC236}">
                <a16:creationId xmlns:a16="http://schemas.microsoft.com/office/drawing/2014/main" id="{1110B0AE-6922-6D49-BB37-0A459F019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878DB6-B597-D044-BDEB-E5164B7F4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567905A4-42C3-0D42-B391-2FAF957B4C1A}"/>
              </a:ext>
            </a:extLst>
          </p:cNvPr>
          <p:cNvPicPr>
            <a:picLocks noChangeAspect="1"/>
          </p:cNvPicPr>
          <p:nvPr userDrawn="1"/>
        </p:nvPicPr>
        <p:blipFill>
          <a:blip r:embed="rId13"/>
          <a:stretch>
            <a:fillRect/>
          </a:stretch>
        </p:blipFill>
        <p:spPr>
          <a:xfrm>
            <a:off x="0" y="9422602"/>
            <a:ext cx="12192000" cy="402167"/>
          </a:xfrm>
          <a:prstGeom prst="rect">
            <a:avLst/>
          </a:prstGeom>
        </p:spPr>
      </p:pic>
      <p:pic>
        <p:nvPicPr>
          <p:cNvPr id="13" name="Picture 12">
            <a:extLst>
              <a:ext uri="{FF2B5EF4-FFF2-40B4-BE49-F238E27FC236}">
                <a16:creationId xmlns:a16="http://schemas.microsoft.com/office/drawing/2014/main" id="{08EAC577-A263-234C-8FA7-1687C4C137A5}"/>
              </a:ext>
            </a:extLst>
          </p:cNvPr>
          <p:cNvPicPr>
            <a:picLocks noChangeAspect="1"/>
          </p:cNvPicPr>
          <p:nvPr userDrawn="1"/>
        </p:nvPicPr>
        <p:blipFill>
          <a:blip r:embed="rId14"/>
          <a:stretch>
            <a:fillRect/>
          </a:stretch>
        </p:blipFill>
        <p:spPr>
          <a:xfrm>
            <a:off x="-1" y="6455031"/>
            <a:ext cx="12192001" cy="402167"/>
          </a:xfrm>
          <a:prstGeom prst="rect">
            <a:avLst/>
          </a:prstGeom>
          <a:ln>
            <a:noFill/>
          </a:ln>
        </p:spPr>
      </p:pic>
    </p:spTree>
    <p:extLst>
      <p:ext uri="{BB962C8B-B14F-4D97-AF65-F5344CB8AC3E}">
        <p14:creationId xmlns:p14="http://schemas.microsoft.com/office/powerpoint/2010/main" val="1468978228"/>
      </p:ext>
    </p:extLst>
  </p:cSld>
  <p:clrMap bg1="lt1" tx1="dk1" bg2="lt2" tx2="dk2" accent1="accent1" accent2="accent2" accent3="accent3" accent4="accent4" accent5="accent5" accent6="accent6" hlink="hlink" folHlink="folHlink"/>
  <p:sldLayoutIdLst>
    <p:sldLayoutId id="2147483666" r:id="rId1"/>
    <p:sldLayoutId id="2147483676" r:id="rId2"/>
    <p:sldLayoutId id="2147483667" r:id="rId3"/>
    <p:sldLayoutId id="2147483689" r:id="rId4"/>
    <p:sldLayoutId id="2147483668" r:id="rId5"/>
    <p:sldLayoutId id="2147483669" r:id="rId6"/>
    <p:sldLayoutId id="2147483670" r:id="rId7"/>
    <p:sldLayoutId id="2147483671" r:id="rId8"/>
    <p:sldLayoutId id="2147483672" r:id="rId9"/>
    <p:sldLayoutId id="2147483673" r:id="rId10"/>
  </p:sldLayoutIdLst>
  <p:txStyles>
    <p:titleStyle>
      <a:lvl1pPr algn="l" defTabSz="914400" rtl="0" eaLnBrk="1" latinLnBrk="0" hangingPunct="1">
        <a:lnSpc>
          <a:spcPct val="90000"/>
        </a:lnSpc>
        <a:spcBef>
          <a:spcPct val="0"/>
        </a:spcBef>
        <a:buNone/>
        <a:defRPr sz="4400" kern="1200">
          <a:solidFill>
            <a:srgbClr val="1D40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D407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C42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D407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32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D407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FD3466-F9C5-184D-881D-8B16EED76CC4}"/>
              </a:ext>
            </a:extLst>
          </p:cNvPr>
          <p:cNvPicPr>
            <a:picLocks noChangeAspect="1"/>
          </p:cNvPicPr>
          <p:nvPr userDrawn="1"/>
        </p:nvPicPr>
        <p:blipFill rotWithShape="1">
          <a:blip r:embed="rId12">
            <a:alphaModFix amt="60000"/>
          </a:blip>
          <a:srcRect l="66466" t="14452" r="1577" b="59255"/>
          <a:stretch/>
        </p:blipFill>
        <p:spPr>
          <a:xfrm>
            <a:off x="0" y="2514600"/>
            <a:ext cx="12443054" cy="4598894"/>
          </a:xfrm>
          <a:prstGeom prst="rect">
            <a:avLst/>
          </a:prstGeom>
        </p:spPr>
      </p:pic>
      <p:sp>
        <p:nvSpPr>
          <p:cNvPr id="2" name="Title Placeholder 1">
            <a:extLst>
              <a:ext uri="{FF2B5EF4-FFF2-40B4-BE49-F238E27FC236}">
                <a16:creationId xmlns:a16="http://schemas.microsoft.com/office/drawing/2014/main" id="{1110B0AE-6922-6D49-BB37-0A459F019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878DB6-B597-D044-BDEB-E5164B7F4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567905A4-42C3-0D42-B391-2FAF957B4C1A}"/>
              </a:ext>
            </a:extLst>
          </p:cNvPr>
          <p:cNvPicPr>
            <a:picLocks noChangeAspect="1"/>
          </p:cNvPicPr>
          <p:nvPr userDrawn="1"/>
        </p:nvPicPr>
        <p:blipFill>
          <a:blip r:embed="rId13"/>
          <a:stretch>
            <a:fillRect/>
          </a:stretch>
        </p:blipFill>
        <p:spPr>
          <a:xfrm>
            <a:off x="0" y="9422602"/>
            <a:ext cx="12192000" cy="402167"/>
          </a:xfrm>
          <a:prstGeom prst="rect">
            <a:avLst/>
          </a:prstGeom>
        </p:spPr>
      </p:pic>
      <p:pic>
        <p:nvPicPr>
          <p:cNvPr id="13" name="Picture 12">
            <a:extLst>
              <a:ext uri="{FF2B5EF4-FFF2-40B4-BE49-F238E27FC236}">
                <a16:creationId xmlns:a16="http://schemas.microsoft.com/office/drawing/2014/main" id="{08EAC577-A263-234C-8FA7-1687C4C137A5}"/>
              </a:ext>
            </a:extLst>
          </p:cNvPr>
          <p:cNvPicPr>
            <a:picLocks noChangeAspect="1"/>
          </p:cNvPicPr>
          <p:nvPr userDrawn="1"/>
        </p:nvPicPr>
        <p:blipFill>
          <a:blip r:embed="rId14"/>
          <a:stretch>
            <a:fillRect/>
          </a:stretch>
        </p:blipFill>
        <p:spPr>
          <a:xfrm>
            <a:off x="-1" y="6455031"/>
            <a:ext cx="12192001" cy="402167"/>
          </a:xfrm>
          <a:prstGeom prst="rect">
            <a:avLst/>
          </a:prstGeom>
          <a:ln>
            <a:noFill/>
          </a:ln>
        </p:spPr>
      </p:pic>
    </p:spTree>
    <p:extLst>
      <p:ext uri="{BB962C8B-B14F-4D97-AF65-F5344CB8AC3E}">
        <p14:creationId xmlns:p14="http://schemas.microsoft.com/office/powerpoint/2010/main" val="19928119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rgbClr val="1D40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D407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C42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D407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32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D407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ACE45-FD6E-4145-91DD-18BB7B061ACE}"/>
              </a:ext>
            </a:extLst>
          </p:cNvPr>
          <p:cNvPicPr>
            <a:picLocks noChangeAspect="1"/>
          </p:cNvPicPr>
          <p:nvPr userDrawn="1"/>
        </p:nvPicPr>
        <p:blipFill>
          <a:blip r:embed="rId14"/>
          <a:stretch>
            <a:fillRect/>
          </a:stretch>
        </p:blipFill>
        <p:spPr>
          <a:xfrm>
            <a:off x="-1970804" y="110839"/>
            <a:ext cx="15091445" cy="8531352"/>
          </a:xfrm>
          <a:prstGeom prst="rect">
            <a:avLst/>
          </a:prstGeom>
        </p:spPr>
      </p:pic>
      <p:sp>
        <p:nvSpPr>
          <p:cNvPr id="2" name="Title Placeholder 1">
            <a:extLst>
              <a:ext uri="{FF2B5EF4-FFF2-40B4-BE49-F238E27FC236}">
                <a16:creationId xmlns:a16="http://schemas.microsoft.com/office/drawing/2014/main" id="{1110B0AE-6922-6D49-BB37-0A459F019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878DB6-B597-D044-BDEB-E5164B7F4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2D2584B2-98DD-2946-84D5-E2B43B69F629}"/>
              </a:ext>
            </a:extLst>
          </p:cNvPr>
          <p:cNvPicPr>
            <a:picLocks noChangeAspect="1"/>
          </p:cNvPicPr>
          <p:nvPr userDrawn="1"/>
        </p:nvPicPr>
        <p:blipFill>
          <a:blip r:embed="rId15"/>
          <a:stretch>
            <a:fillRect/>
          </a:stretch>
        </p:blipFill>
        <p:spPr>
          <a:xfrm>
            <a:off x="7763396" y="5762643"/>
            <a:ext cx="2558192" cy="1011530"/>
          </a:xfrm>
          <a:prstGeom prst="rect">
            <a:avLst/>
          </a:prstGeom>
        </p:spPr>
      </p:pic>
      <p:pic>
        <p:nvPicPr>
          <p:cNvPr id="4" name="Picture 3">
            <a:extLst>
              <a:ext uri="{FF2B5EF4-FFF2-40B4-BE49-F238E27FC236}">
                <a16:creationId xmlns:a16="http://schemas.microsoft.com/office/drawing/2014/main" id="{567905A4-42C3-0D42-B391-2FAF957B4C1A}"/>
              </a:ext>
            </a:extLst>
          </p:cNvPr>
          <p:cNvPicPr>
            <a:picLocks noChangeAspect="1"/>
          </p:cNvPicPr>
          <p:nvPr userDrawn="1"/>
        </p:nvPicPr>
        <p:blipFill>
          <a:blip r:embed="rId16"/>
          <a:stretch>
            <a:fillRect/>
          </a:stretch>
        </p:blipFill>
        <p:spPr>
          <a:xfrm>
            <a:off x="0" y="9422602"/>
            <a:ext cx="12192000" cy="402167"/>
          </a:xfrm>
          <a:prstGeom prst="rect">
            <a:avLst/>
          </a:prstGeom>
        </p:spPr>
      </p:pic>
    </p:spTree>
    <p:extLst>
      <p:ext uri="{BB962C8B-B14F-4D97-AF65-F5344CB8AC3E}">
        <p14:creationId xmlns:p14="http://schemas.microsoft.com/office/powerpoint/2010/main" val="4298282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9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xStyles>
    <p:titleStyle>
      <a:lvl1pPr algn="l" defTabSz="914400" rtl="0" eaLnBrk="1" latinLnBrk="0" hangingPunct="1">
        <a:lnSpc>
          <a:spcPct val="90000"/>
        </a:lnSpc>
        <a:spcBef>
          <a:spcPct val="0"/>
        </a:spcBef>
        <a:buNone/>
        <a:defRPr sz="4400" kern="1200">
          <a:solidFill>
            <a:srgbClr val="1D40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4BE4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4BE4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4BE4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4BE4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4BE4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hd9w4jJwW3g?feature=oembed" TargetMode="External"/><Relationship Id="rId6" Type="http://schemas.openxmlformats.org/officeDocument/2006/relationships/image" Target="../media/image14.jpeg"/><Relationship Id="rId5" Type="http://schemas.openxmlformats.org/officeDocument/2006/relationships/hyperlink" Target="https://youtu.be/vrYPOeae6A0" TargetMode="External"/><Relationship Id="rId4" Type="http://schemas.openxmlformats.org/officeDocument/2006/relationships/hyperlink" Target="https://youtu.be/hd9w4jJwW3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https://pathdiabetes.org/happenings/presentation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Victoria.mayer@mountsinai.org" TargetMode="External"/><Relationship Id="rId2" Type="http://schemas.openxmlformats.org/officeDocument/2006/relationships/hyperlink" Target="mailto:Jkraschnewski@pennstatehealth.ps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32412955/"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32412955/"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23716"/>
            <a:ext cx="10515600" cy="2852737"/>
          </a:xfrm>
        </p:spPr>
        <p:txBody>
          <a:bodyPr>
            <a:noAutofit/>
          </a:bodyPr>
          <a:lstStyle/>
          <a:p>
            <a:r>
              <a:rPr lang="en-US" b="1" dirty="0"/>
              <a:t>Translation: Connecting </a:t>
            </a:r>
            <a:br>
              <a:rPr lang="en-US" b="1" dirty="0"/>
            </a:br>
            <a:r>
              <a:rPr lang="en-US" b="1" dirty="0"/>
              <a:t>Research with Community</a:t>
            </a:r>
            <a:r>
              <a:rPr lang="en-US" sz="3200" dirty="0">
                <a:solidFill>
                  <a:srgbClr val="1D407C"/>
                </a:solidFill>
              </a:rPr>
              <a:t/>
            </a:r>
            <a:br>
              <a:rPr lang="en-US" sz="3200" dirty="0">
                <a:solidFill>
                  <a:srgbClr val="1D407C"/>
                </a:solidFill>
              </a:rPr>
            </a:br>
            <a:r>
              <a:rPr lang="en-US" sz="3200" dirty="0"/>
              <a:t>Site and Network Level Engagement Approaches to Enhance Patient-Centeredness in Natural Experiments </a:t>
            </a:r>
          </a:p>
        </p:txBody>
      </p:sp>
      <p:sp>
        <p:nvSpPr>
          <p:cNvPr id="3" name="Subtitle 2"/>
          <p:cNvSpPr>
            <a:spLocks noGrp="1"/>
          </p:cNvSpPr>
          <p:nvPr>
            <p:ph type="body" idx="1"/>
          </p:nvPr>
        </p:nvSpPr>
        <p:spPr>
          <a:xfrm>
            <a:off x="831850" y="4328062"/>
            <a:ext cx="10515600" cy="959646"/>
          </a:xfrm>
        </p:spPr>
        <p:txBody>
          <a:bodyPr>
            <a:normAutofit/>
          </a:bodyPr>
          <a:lstStyle/>
          <a:p>
            <a:r>
              <a:rPr lang="en-US" sz="2400" dirty="0"/>
              <a:t>Jennifer L. Kraschnewski, MD, MPH and </a:t>
            </a:r>
            <a:r>
              <a:rPr lang="en-US" sz="2400" dirty="0" smtClean="0"/>
              <a:t>Victoria L. </a:t>
            </a:r>
            <a:r>
              <a:rPr lang="en-US" sz="2400" dirty="0"/>
              <a:t>Mayer, </a:t>
            </a:r>
            <a:r>
              <a:rPr lang="en-US" sz="2400" dirty="0" smtClean="0"/>
              <a:t>MD, MS</a:t>
            </a:r>
            <a:endParaRPr lang="en-US" sz="2400" dirty="0"/>
          </a:p>
          <a:p>
            <a:r>
              <a:rPr lang="en-US" sz="2400" b="0"/>
              <a:t>September </a:t>
            </a:r>
            <a:r>
              <a:rPr lang="en-US" sz="2400" b="0" smtClean="0"/>
              <a:t>24, </a:t>
            </a:r>
            <a:r>
              <a:rPr lang="en-US" sz="2400" b="0" dirty="0"/>
              <a:t>2020</a:t>
            </a:r>
          </a:p>
          <a:p>
            <a:endParaRPr lang="en-US" dirty="0"/>
          </a:p>
        </p:txBody>
      </p:sp>
    </p:spTree>
    <p:extLst>
      <p:ext uri="{BB962C8B-B14F-4D97-AF65-F5344CB8AC3E}">
        <p14:creationId xmlns:p14="http://schemas.microsoft.com/office/powerpoint/2010/main" val="1228506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Development</a:t>
            </a:r>
          </a:p>
        </p:txBody>
      </p:sp>
      <p:sp>
        <p:nvSpPr>
          <p:cNvPr id="3" name="Content Placeholder 2"/>
          <p:cNvSpPr>
            <a:spLocks noGrp="1"/>
          </p:cNvSpPr>
          <p:nvPr>
            <p:ph idx="1"/>
          </p:nvPr>
        </p:nvSpPr>
        <p:spPr/>
        <p:txBody>
          <a:bodyPr/>
          <a:lstStyle/>
          <a:p>
            <a:pPr>
              <a:lnSpc>
                <a:spcPct val="100000"/>
              </a:lnSpc>
            </a:pPr>
            <a:r>
              <a:rPr lang="en-US" dirty="0"/>
              <a:t>Work with stakeholders at study conception to drive key decisions regarding:</a:t>
            </a:r>
          </a:p>
          <a:p>
            <a:pPr lvl="1">
              <a:lnSpc>
                <a:spcPct val="100000"/>
              </a:lnSpc>
            </a:pPr>
            <a:r>
              <a:rPr lang="en-US" sz="2800" dirty="0"/>
              <a:t>Specific intervention or study design</a:t>
            </a:r>
          </a:p>
          <a:p>
            <a:pPr lvl="1">
              <a:lnSpc>
                <a:spcPct val="100000"/>
              </a:lnSpc>
            </a:pPr>
            <a:r>
              <a:rPr lang="en-US" sz="2800" dirty="0"/>
              <a:t>Outcome measures</a:t>
            </a:r>
          </a:p>
          <a:p>
            <a:pPr lvl="1">
              <a:lnSpc>
                <a:spcPct val="100000"/>
              </a:lnSpc>
            </a:pPr>
            <a:r>
              <a:rPr lang="en-US" sz="2800" dirty="0"/>
              <a:t>Prioritize implementation foci and strategies</a:t>
            </a:r>
          </a:p>
        </p:txBody>
      </p:sp>
    </p:spTree>
    <p:extLst>
      <p:ext uri="{BB962C8B-B14F-4D97-AF65-F5344CB8AC3E}">
        <p14:creationId xmlns:p14="http://schemas.microsoft.com/office/powerpoint/2010/main" val="30518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Trainings &amp; Educational Opportunities</a:t>
            </a:r>
          </a:p>
        </p:txBody>
      </p:sp>
      <p:sp>
        <p:nvSpPr>
          <p:cNvPr id="3" name="Content Placeholder 2"/>
          <p:cNvSpPr>
            <a:spLocks noGrp="1"/>
          </p:cNvSpPr>
          <p:nvPr>
            <p:ph idx="1"/>
          </p:nvPr>
        </p:nvSpPr>
        <p:spPr/>
        <p:txBody>
          <a:bodyPr>
            <a:normAutofit/>
          </a:bodyPr>
          <a:lstStyle/>
          <a:p>
            <a:pPr>
              <a:lnSpc>
                <a:spcPct val="100000"/>
              </a:lnSpc>
            </a:pPr>
            <a:r>
              <a:rPr lang="en-US" b="1" dirty="0"/>
              <a:t>Onboarding</a:t>
            </a:r>
          </a:p>
          <a:p>
            <a:pPr lvl="1">
              <a:lnSpc>
                <a:spcPct val="100000"/>
              </a:lnSpc>
            </a:pPr>
            <a:r>
              <a:rPr lang="en-US" sz="2800" dirty="0"/>
              <a:t>Intro to research, roles/responsibilities, importance of engagement </a:t>
            </a:r>
          </a:p>
          <a:p>
            <a:pPr>
              <a:lnSpc>
                <a:spcPct val="100000"/>
              </a:lnSpc>
            </a:pPr>
            <a:r>
              <a:rPr lang="en-US" b="1" dirty="0"/>
              <a:t>Research training</a:t>
            </a:r>
          </a:p>
          <a:p>
            <a:pPr lvl="1">
              <a:lnSpc>
                <a:spcPct val="100000"/>
              </a:lnSpc>
            </a:pPr>
            <a:r>
              <a:rPr lang="en-US" sz="2800" dirty="0"/>
              <a:t>Just-In-Time research trainings to prepare stakeholders for upcoming research phase (i.e. data analysis)</a:t>
            </a:r>
          </a:p>
          <a:p>
            <a:pPr>
              <a:lnSpc>
                <a:spcPct val="100000"/>
              </a:lnSpc>
            </a:pPr>
            <a:r>
              <a:rPr lang="en-US" b="1" dirty="0"/>
              <a:t>Relationship-building opportunities</a:t>
            </a:r>
          </a:p>
          <a:p>
            <a:pPr lvl="1">
              <a:lnSpc>
                <a:spcPct val="100000"/>
              </a:lnSpc>
            </a:pPr>
            <a:r>
              <a:rPr lang="en-US" sz="2800" dirty="0"/>
              <a:t>Networking with other studies, pre-conference meals</a:t>
            </a:r>
          </a:p>
          <a:p>
            <a:pPr>
              <a:lnSpc>
                <a:spcPct val="100000"/>
              </a:lnSpc>
            </a:pPr>
            <a:endParaRPr lang="en-US" dirty="0"/>
          </a:p>
        </p:txBody>
      </p:sp>
    </p:spTree>
    <p:extLst>
      <p:ext uri="{BB962C8B-B14F-4D97-AF65-F5344CB8AC3E}">
        <p14:creationId xmlns:p14="http://schemas.microsoft.com/office/powerpoint/2010/main" val="2870987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lstStyle/>
          <a:p>
            <a:pPr>
              <a:lnSpc>
                <a:spcPct val="100000"/>
              </a:lnSpc>
            </a:pPr>
            <a:r>
              <a:rPr lang="en-US" dirty="0"/>
              <a:t>Troubleshoot data issues </a:t>
            </a:r>
          </a:p>
          <a:p>
            <a:pPr>
              <a:lnSpc>
                <a:spcPct val="100000"/>
              </a:lnSpc>
            </a:pPr>
            <a:r>
              <a:rPr lang="en-US" dirty="0"/>
              <a:t>Prioritize analysis plan</a:t>
            </a:r>
          </a:p>
          <a:p>
            <a:pPr>
              <a:lnSpc>
                <a:spcPct val="100000"/>
              </a:lnSpc>
            </a:pPr>
            <a:r>
              <a:rPr lang="en-US" dirty="0"/>
              <a:t>Engage clinician stakeholders in interpreting data and providing key clinical guidance</a:t>
            </a:r>
          </a:p>
          <a:p>
            <a:pPr>
              <a:lnSpc>
                <a:spcPct val="100000"/>
              </a:lnSpc>
            </a:pPr>
            <a:r>
              <a:rPr lang="en-US" dirty="0"/>
              <a:t>Policy and payer stakeholders provide formative feedback</a:t>
            </a:r>
          </a:p>
        </p:txBody>
      </p:sp>
    </p:spTree>
    <p:extLst>
      <p:ext uri="{BB962C8B-B14F-4D97-AF65-F5344CB8AC3E}">
        <p14:creationId xmlns:p14="http://schemas.microsoft.com/office/powerpoint/2010/main" val="3048925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Results Dissemination</a:t>
            </a:r>
          </a:p>
        </p:txBody>
      </p:sp>
      <p:sp>
        <p:nvSpPr>
          <p:cNvPr id="3" name="Content Placeholder 2"/>
          <p:cNvSpPr>
            <a:spLocks noGrp="1"/>
          </p:cNvSpPr>
          <p:nvPr>
            <p:ph idx="1"/>
          </p:nvPr>
        </p:nvSpPr>
        <p:spPr/>
        <p:txBody>
          <a:bodyPr>
            <a:normAutofit/>
          </a:bodyPr>
          <a:lstStyle/>
          <a:p>
            <a:pPr>
              <a:lnSpc>
                <a:spcPct val="100000"/>
              </a:lnSpc>
            </a:pPr>
            <a:r>
              <a:rPr lang="en-US" dirty="0"/>
              <a:t>Leverage network connections and partner with stakeholders to:</a:t>
            </a:r>
          </a:p>
          <a:p>
            <a:pPr lvl="1">
              <a:lnSpc>
                <a:spcPct val="100000"/>
              </a:lnSpc>
            </a:pPr>
            <a:r>
              <a:rPr lang="en-US" sz="2800" dirty="0"/>
              <a:t>Co-author manuscripts</a:t>
            </a:r>
          </a:p>
          <a:p>
            <a:pPr lvl="1">
              <a:lnSpc>
                <a:spcPct val="100000"/>
              </a:lnSpc>
            </a:pPr>
            <a:r>
              <a:rPr lang="en-US" sz="2800" dirty="0"/>
              <a:t>Co-present at local, regional, &amp; national conferences</a:t>
            </a:r>
          </a:p>
          <a:p>
            <a:pPr lvl="1">
              <a:lnSpc>
                <a:spcPct val="100000"/>
              </a:lnSpc>
            </a:pPr>
            <a:r>
              <a:rPr lang="en-US" sz="2800" dirty="0"/>
              <a:t>Connect at community outreach events</a:t>
            </a:r>
          </a:p>
          <a:p>
            <a:pPr lvl="1">
              <a:lnSpc>
                <a:spcPct val="100000"/>
              </a:lnSpc>
            </a:pPr>
            <a:r>
              <a:rPr lang="en-US" sz="2800" dirty="0"/>
              <a:t>Develop and distribute lay public dissemination resources</a:t>
            </a:r>
          </a:p>
        </p:txBody>
      </p:sp>
    </p:spTree>
    <p:extLst>
      <p:ext uri="{BB962C8B-B14F-4D97-AF65-F5344CB8AC3E}">
        <p14:creationId xmlns:p14="http://schemas.microsoft.com/office/powerpoint/2010/main" val="26841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Evaluations</a:t>
            </a:r>
          </a:p>
        </p:txBody>
      </p:sp>
      <p:sp>
        <p:nvSpPr>
          <p:cNvPr id="3" name="Content Placeholder 2"/>
          <p:cNvSpPr>
            <a:spLocks noGrp="1"/>
          </p:cNvSpPr>
          <p:nvPr>
            <p:ph idx="1"/>
          </p:nvPr>
        </p:nvSpPr>
        <p:spPr/>
        <p:txBody>
          <a:bodyPr/>
          <a:lstStyle/>
          <a:p>
            <a:pPr>
              <a:lnSpc>
                <a:spcPct val="100000"/>
              </a:lnSpc>
            </a:pPr>
            <a:r>
              <a:rPr lang="en-US" dirty="0"/>
              <a:t>Qualitative “check-ins”</a:t>
            </a:r>
          </a:p>
          <a:p>
            <a:pPr>
              <a:lnSpc>
                <a:spcPct val="100000"/>
              </a:lnSpc>
            </a:pPr>
            <a:r>
              <a:rPr lang="en-US" dirty="0"/>
              <a:t>Yearly quantitative evaluations</a:t>
            </a:r>
          </a:p>
          <a:p>
            <a:pPr>
              <a:lnSpc>
                <a:spcPct val="100000"/>
              </a:lnSpc>
            </a:pPr>
            <a:r>
              <a:rPr lang="en-US" dirty="0"/>
              <a:t>360-degree Engagement Assessment Tool</a:t>
            </a:r>
          </a:p>
          <a:p>
            <a:pPr marL="0" indent="0">
              <a:lnSpc>
                <a:spcPct val="100000"/>
              </a:lnSpc>
              <a:buNone/>
            </a:pPr>
            <a:r>
              <a:rPr lang="en-US" dirty="0"/>
              <a:t>  </a:t>
            </a:r>
          </a:p>
          <a:p>
            <a:pPr marL="0" indent="0">
              <a:lnSpc>
                <a:spcPct val="100000"/>
              </a:lnSpc>
              <a:buNone/>
            </a:pPr>
            <a:r>
              <a:rPr lang="en-US" sz="1100" dirty="0"/>
              <a:t> </a:t>
            </a:r>
          </a:p>
          <a:p>
            <a:pPr marL="0" indent="0" algn="ctr">
              <a:lnSpc>
                <a:spcPct val="100000"/>
              </a:lnSpc>
              <a:buNone/>
            </a:pPr>
            <a:r>
              <a:rPr lang="en-US" dirty="0">
                <a:solidFill>
                  <a:srgbClr val="FF0000"/>
                </a:solidFill>
              </a:rPr>
              <a:t>Results from evaluations strengthen engagement processes. </a:t>
            </a:r>
          </a:p>
        </p:txBody>
      </p:sp>
    </p:spTree>
    <p:extLst>
      <p:ext uri="{BB962C8B-B14F-4D97-AF65-F5344CB8AC3E}">
        <p14:creationId xmlns:p14="http://schemas.microsoft.com/office/powerpoint/2010/main" val="380160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PaTH</a:t>
            </a:r>
            <a:r>
              <a:rPr lang="en-US" dirty="0"/>
              <a:t> to Health: Diabetes </a:t>
            </a:r>
            <a:br>
              <a:rPr lang="en-US" dirty="0"/>
            </a:br>
            <a:r>
              <a:rPr lang="en-US" dirty="0"/>
              <a:t>Patient Partner Check-Ins</a:t>
            </a:r>
          </a:p>
        </p:txBody>
      </p:sp>
      <p:sp>
        <p:nvSpPr>
          <p:cNvPr id="3" name="Content Placeholder 2"/>
          <p:cNvSpPr>
            <a:spLocks noGrp="1"/>
          </p:cNvSpPr>
          <p:nvPr>
            <p:ph idx="1"/>
          </p:nvPr>
        </p:nvSpPr>
        <p:spPr>
          <a:xfrm>
            <a:off x="838200" y="1975750"/>
            <a:ext cx="10515600" cy="4351338"/>
          </a:xfrm>
        </p:spPr>
        <p:txBody>
          <a:bodyPr>
            <a:normAutofit fontScale="25000" lnSpcReduction="20000"/>
          </a:bodyPr>
          <a:lstStyle/>
          <a:p>
            <a:r>
              <a:rPr lang="en-US" sz="9200" i="1" dirty="0"/>
              <a:t>“The knowledge that I've gained listening into the calls and the experiences that they share, I can go and share that with other people that I know to get them engaged and become proactive in their health and wellness.” </a:t>
            </a:r>
          </a:p>
          <a:p>
            <a:r>
              <a:rPr lang="en-US" sz="9200" i="1" dirty="0"/>
              <a:t>“The video we did on how the data is processed was awesome because it helps us and others understand how patient health data is used in research and how it's protected.”</a:t>
            </a:r>
          </a:p>
          <a:p>
            <a:r>
              <a:rPr lang="en-US" sz="9200" i="1" dirty="0"/>
              <a:t>“Diabetes is an important topic not only in my life but also my family members so it's important to me because I'm able to contribute my time and do what I can to help out with the program. It adds value and purpose in what I do, in my life.”</a:t>
            </a:r>
          </a:p>
          <a:p>
            <a:r>
              <a:rPr lang="en-US" sz="9200" i="1" dirty="0"/>
              <a:t>“Whatever we’re working on and whatever you may want to put your voice or your opinion to, they take all of that. They listen to what you’re saying. We do have a voice in the project. It’s not just that you’re there. They take heed to what you’re saying and put your input towards the research.”</a:t>
            </a:r>
          </a:p>
          <a:p>
            <a:endParaRPr lang="en-US" i="1" dirty="0"/>
          </a:p>
        </p:txBody>
      </p:sp>
    </p:spTree>
    <p:extLst>
      <p:ext uri="{BB962C8B-B14F-4D97-AF65-F5344CB8AC3E}">
        <p14:creationId xmlns:p14="http://schemas.microsoft.com/office/powerpoint/2010/main" val="339956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967" y="365125"/>
            <a:ext cx="10515600" cy="1325563"/>
          </a:xfrm>
        </p:spPr>
        <p:txBody>
          <a:bodyPr>
            <a:normAutofit/>
          </a:bodyPr>
          <a:lstStyle/>
          <a:p>
            <a:r>
              <a:rPr lang="en-US" dirty="0"/>
              <a:t>Tulane’s 360 Assessment</a:t>
            </a:r>
            <a:br>
              <a:rPr lang="en-US" dirty="0"/>
            </a:br>
            <a:endParaRPr lang="en-US" dirty="0"/>
          </a:p>
        </p:txBody>
      </p:sp>
      <p:sp>
        <p:nvSpPr>
          <p:cNvPr id="3" name="Content Placeholder 2"/>
          <p:cNvSpPr>
            <a:spLocks noGrp="1"/>
          </p:cNvSpPr>
          <p:nvPr>
            <p:ph idx="4294967295"/>
          </p:nvPr>
        </p:nvSpPr>
        <p:spPr>
          <a:xfrm>
            <a:off x="504967" y="1130300"/>
            <a:ext cx="11212513" cy="2513013"/>
          </a:xfrm>
        </p:spPr>
        <p:txBody>
          <a:bodyPr>
            <a:normAutofit/>
          </a:bodyPr>
          <a:lstStyle/>
          <a:p>
            <a:pPr marL="0" indent="0">
              <a:buNone/>
            </a:pPr>
            <a:r>
              <a:rPr lang="en-US" sz="2400" dirty="0"/>
              <a:t>Which level of the engagement continuum do you believe the LEAD study is operating in?</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31632"/>
            <a:ext cx="9125803" cy="4562985"/>
          </a:xfrm>
          <a:prstGeom prst="rect">
            <a:avLst/>
          </a:prstGeom>
        </p:spPr>
      </p:pic>
    </p:spTree>
    <p:extLst>
      <p:ext uri="{BB962C8B-B14F-4D97-AF65-F5344CB8AC3E}">
        <p14:creationId xmlns:p14="http://schemas.microsoft.com/office/powerpoint/2010/main" val="3659115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Level Activities</a:t>
            </a:r>
          </a:p>
        </p:txBody>
      </p:sp>
      <p:sp>
        <p:nvSpPr>
          <p:cNvPr id="3" name="Content Placeholder 2"/>
          <p:cNvSpPr>
            <a:spLocks noGrp="1"/>
          </p:cNvSpPr>
          <p:nvPr>
            <p:ph idx="1"/>
          </p:nvPr>
        </p:nvSpPr>
        <p:spPr/>
        <p:txBody>
          <a:bodyPr/>
          <a:lstStyle/>
          <a:p>
            <a:r>
              <a:rPr lang="en-US" dirty="0"/>
              <a:t>Monthly study meetings for resource sharing and enhancing site level approaches in real-time, supportive environment</a:t>
            </a:r>
          </a:p>
          <a:p>
            <a:endParaRPr lang="en-US" dirty="0"/>
          </a:p>
          <a:p>
            <a:r>
              <a:rPr lang="en-US" dirty="0"/>
              <a:t>Leverage broad stakeholder feedback to advance network-wide engagement activities</a:t>
            </a:r>
          </a:p>
          <a:p>
            <a:endParaRPr lang="en-US" dirty="0"/>
          </a:p>
          <a:p>
            <a:r>
              <a:rPr lang="en-US" dirty="0"/>
              <a:t>NEXT-D2 Central Coordinating Center (CCC) network-wide meetings </a:t>
            </a:r>
          </a:p>
          <a:p>
            <a:pPr lvl="1"/>
            <a:r>
              <a:rPr lang="en-US" dirty="0"/>
              <a:t>Engagement with site stakeholders, health policy and program leaders </a:t>
            </a:r>
          </a:p>
        </p:txBody>
      </p:sp>
      <p:pic>
        <p:nvPicPr>
          <p:cNvPr id="1035" name="Picture 11" descr="http://images.e2ma.net/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6" y="9810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ages.e2ma.net/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6" y="981076"/>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3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78"/>
            <a:ext cx="10515600" cy="1325563"/>
          </a:xfrm>
        </p:spPr>
        <p:txBody>
          <a:bodyPr/>
          <a:lstStyle/>
          <a:p>
            <a:r>
              <a:rPr lang="en-US" dirty="0"/>
              <a:t>NEXT-D2 Whiteboard Video</a:t>
            </a:r>
          </a:p>
        </p:txBody>
      </p:sp>
      <p:sp>
        <p:nvSpPr>
          <p:cNvPr id="3" name="Content Placeholder 2"/>
          <p:cNvSpPr>
            <a:spLocks noGrp="1"/>
          </p:cNvSpPr>
          <p:nvPr>
            <p:ph idx="1"/>
          </p:nvPr>
        </p:nvSpPr>
        <p:spPr>
          <a:xfrm>
            <a:off x="838200" y="6050072"/>
            <a:ext cx="10515600" cy="512206"/>
          </a:xfrm>
        </p:spPr>
        <p:txBody>
          <a:bodyPr>
            <a:normAutofit/>
          </a:bodyPr>
          <a:lstStyle/>
          <a:p>
            <a:pPr marL="0" indent="0">
              <a:buNone/>
            </a:pPr>
            <a:r>
              <a:rPr lang="en-US" sz="2400" dirty="0" smtClean="0"/>
              <a:t>English: </a:t>
            </a:r>
            <a:r>
              <a:rPr lang="en-US" sz="2400" dirty="0" smtClean="0">
                <a:hlinkClick r:id="rId4"/>
              </a:rPr>
              <a:t>https://youtu.be/hd9w4jJwW3g</a:t>
            </a:r>
            <a:r>
              <a:rPr lang="en-US" sz="2400" dirty="0" smtClean="0"/>
              <a:t>; Spanish: </a:t>
            </a:r>
            <a:r>
              <a:rPr lang="en-US" sz="2400" dirty="0" smtClean="0">
                <a:hlinkClick r:id="rId5"/>
              </a:rPr>
              <a:t>https://youtu.be/vrYPOeae6A0</a:t>
            </a:r>
            <a:r>
              <a:rPr lang="en-US" sz="2400" dirty="0" smtClean="0"/>
              <a:t> </a:t>
            </a:r>
          </a:p>
          <a:p>
            <a:endParaRPr lang="en-US" dirty="0"/>
          </a:p>
        </p:txBody>
      </p:sp>
      <p:pic>
        <p:nvPicPr>
          <p:cNvPr id="5" name="Online Media 4" descr="Introduction to the NEXT-D2 Network">
            <a:hlinkClick r:id="" action="ppaction://media"/>
            <a:extLst>
              <a:ext uri="{FF2B5EF4-FFF2-40B4-BE49-F238E27FC236}">
                <a16:creationId xmlns:a16="http://schemas.microsoft.com/office/drawing/2014/main" id="{672D8F20-EFDD-4244-9062-FF0F9C2B7CD6}"/>
              </a:ext>
            </a:extLst>
          </p:cNvPr>
          <p:cNvPicPr>
            <a:picLocks noRot="1" noChangeAspect="1"/>
          </p:cNvPicPr>
          <p:nvPr>
            <a:videoFile r:link="rId1"/>
          </p:nvPr>
        </p:nvPicPr>
        <p:blipFill>
          <a:blip r:embed="rId6"/>
          <a:stretch>
            <a:fillRect/>
          </a:stretch>
        </p:blipFill>
        <p:spPr>
          <a:xfrm>
            <a:off x="1469899" y="1114816"/>
            <a:ext cx="8662446" cy="4872626"/>
          </a:xfrm>
          <a:prstGeom prst="rect">
            <a:avLst/>
          </a:prstGeom>
        </p:spPr>
      </p:pic>
    </p:spTree>
    <p:extLst>
      <p:ext uri="{BB962C8B-B14F-4D97-AF65-F5344CB8AC3E}">
        <p14:creationId xmlns:p14="http://schemas.microsoft.com/office/powerpoint/2010/main" val="32384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3173" y="365125"/>
            <a:ext cx="10515600" cy="1325563"/>
          </a:xfrm>
        </p:spPr>
        <p:txBody>
          <a:bodyPr/>
          <a:lstStyle/>
          <a:p>
            <a:r>
              <a:rPr lang="en-US" dirty="0"/>
              <a:t>Resource Sharing</a:t>
            </a:r>
          </a:p>
        </p:txBody>
      </p:sp>
      <p:sp>
        <p:nvSpPr>
          <p:cNvPr id="3" name="Content Placeholder 2"/>
          <p:cNvSpPr>
            <a:spLocks noGrp="1"/>
          </p:cNvSpPr>
          <p:nvPr>
            <p:ph idx="4294967295"/>
          </p:nvPr>
        </p:nvSpPr>
        <p:spPr>
          <a:xfrm>
            <a:off x="953173" y="1825625"/>
            <a:ext cx="5105400" cy="4351338"/>
          </a:xfrm>
        </p:spPr>
        <p:txBody>
          <a:bodyPr/>
          <a:lstStyle/>
          <a:p>
            <a:pPr>
              <a:lnSpc>
                <a:spcPct val="100000"/>
              </a:lnSpc>
            </a:pPr>
            <a:r>
              <a:rPr lang="en-US" dirty="0"/>
              <a:t>Just-In-Time partner training materials disseminated across sites</a:t>
            </a:r>
          </a:p>
          <a:p>
            <a:pPr>
              <a:lnSpc>
                <a:spcPct val="100000"/>
              </a:lnSpc>
            </a:pPr>
            <a:r>
              <a:rPr lang="en-US" dirty="0"/>
              <a:t>Targeted Stakeholder Agendas</a:t>
            </a:r>
          </a:p>
          <a:p>
            <a:pPr>
              <a:lnSpc>
                <a:spcPct val="100000"/>
              </a:lnSpc>
            </a:pPr>
            <a:r>
              <a:rPr lang="en-US" dirty="0"/>
              <a:t>Network level lay briefs</a:t>
            </a:r>
          </a:p>
          <a:p>
            <a:pPr>
              <a:lnSpc>
                <a:spcPct val="100000"/>
              </a:lnSpc>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342" y="539026"/>
            <a:ext cx="4725431" cy="5663932"/>
          </a:xfrm>
          <a:prstGeom prst="rect">
            <a:avLst/>
          </a:prstGeom>
          <a:ln w="38100">
            <a:solidFill>
              <a:srgbClr val="1D407C"/>
            </a:solidFill>
          </a:ln>
        </p:spPr>
      </p:pic>
      <p:cxnSp>
        <p:nvCxnSpPr>
          <p:cNvPr id="6" name="Straight Arrow Connector 5"/>
          <p:cNvCxnSpPr>
            <a:cxnSpLocks/>
          </p:cNvCxnSpPr>
          <p:nvPr/>
        </p:nvCxnSpPr>
        <p:spPr>
          <a:xfrm>
            <a:off x="5798131" y="3521120"/>
            <a:ext cx="1366944" cy="0"/>
          </a:xfrm>
          <a:prstGeom prst="straightConnector1">
            <a:avLst/>
          </a:prstGeom>
          <a:ln w="47625">
            <a:solidFill>
              <a:srgbClr val="FFC324"/>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547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Outline</a:t>
            </a:r>
          </a:p>
        </p:txBody>
      </p:sp>
      <p:sp>
        <p:nvSpPr>
          <p:cNvPr id="3" name="Content Placeholder 2"/>
          <p:cNvSpPr>
            <a:spLocks noGrp="1"/>
          </p:cNvSpPr>
          <p:nvPr>
            <p:ph idx="1"/>
          </p:nvPr>
        </p:nvSpPr>
        <p:spPr/>
        <p:txBody>
          <a:bodyPr/>
          <a:lstStyle/>
          <a:p>
            <a:r>
              <a:rPr lang="en-US" dirty="0"/>
              <a:t>Overview of Engagement Governance</a:t>
            </a:r>
          </a:p>
          <a:p>
            <a:r>
              <a:rPr lang="en-US" dirty="0"/>
              <a:t>Site and Network Level Activities</a:t>
            </a:r>
          </a:p>
          <a:p>
            <a:r>
              <a:rPr lang="en-US" dirty="0"/>
              <a:t>Mechanisms for Lay Dissemination</a:t>
            </a:r>
          </a:p>
          <a:p>
            <a:r>
              <a:rPr lang="en-US" dirty="0"/>
              <a:t>Engagement Impact</a:t>
            </a:r>
          </a:p>
          <a:p>
            <a:endParaRPr lang="en-US" dirty="0"/>
          </a:p>
        </p:txBody>
      </p:sp>
    </p:spTree>
    <p:extLst>
      <p:ext uri="{BB962C8B-B14F-4D97-AF65-F5344CB8AC3E}">
        <p14:creationId xmlns:p14="http://schemas.microsoft.com/office/powerpoint/2010/main" val="21702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Vehicles for Lay Dissemination</a:t>
            </a:r>
          </a:p>
        </p:txBody>
      </p:sp>
      <p:sp>
        <p:nvSpPr>
          <p:cNvPr id="3" name="Content Placeholder 2"/>
          <p:cNvSpPr>
            <a:spLocks noGrp="1"/>
          </p:cNvSpPr>
          <p:nvPr>
            <p:ph idx="1"/>
          </p:nvPr>
        </p:nvSpPr>
        <p:spPr/>
        <p:txBody>
          <a:bodyPr/>
          <a:lstStyle/>
          <a:p>
            <a:pPr>
              <a:lnSpc>
                <a:spcPct val="100000"/>
              </a:lnSpc>
            </a:pPr>
            <a:r>
              <a:rPr lang="en-US" dirty="0"/>
              <a:t>Study newsletters</a:t>
            </a:r>
          </a:p>
          <a:p>
            <a:pPr>
              <a:lnSpc>
                <a:spcPct val="100000"/>
              </a:lnSpc>
            </a:pPr>
            <a:r>
              <a:rPr lang="en-US" dirty="0"/>
              <a:t>Mid-quarter correspondence</a:t>
            </a:r>
          </a:p>
          <a:p>
            <a:pPr>
              <a:lnSpc>
                <a:spcPct val="100000"/>
              </a:lnSpc>
            </a:pPr>
            <a:r>
              <a:rPr lang="en-US" dirty="0"/>
              <a:t>Lay public abstracts</a:t>
            </a:r>
          </a:p>
          <a:p>
            <a:pPr>
              <a:lnSpc>
                <a:spcPct val="100000"/>
              </a:lnSpc>
            </a:pPr>
            <a:r>
              <a:rPr lang="en-US" dirty="0"/>
              <a:t>Dissemination briefs</a:t>
            </a:r>
          </a:p>
        </p:txBody>
      </p:sp>
      <p:pic>
        <p:nvPicPr>
          <p:cNvPr id="5" name="Graphic 4" descr="Document">
            <a:extLst>
              <a:ext uri="{FF2B5EF4-FFF2-40B4-BE49-F238E27FC236}">
                <a16:creationId xmlns:a16="http://schemas.microsoft.com/office/drawing/2014/main" id="{3354CDDC-7364-3A41-9F7F-473FB6410C5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962632" y="1690688"/>
            <a:ext cx="3002271" cy="3002271"/>
          </a:xfrm>
          <a:prstGeom prst="rect">
            <a:avLst/>
          </a:prstGeom>
        </p:spPr>
      </p:pic>
    </p:spTree>
    <p:extLst>
      <p:ext uri="{BB962C8B-B14F-4D97-AF65-F5344CB8AC3E}">
        <p14:creationId xmlns:p14="http://schemas.microsoft.com/office/powerpoint/2010/main" val="3181925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497889"/>
            <a:ext cx="5676332" cy="1325563"/>
          </a:xfrm>
        </p:spPr>
        <p:txBody>
          <a:bodyPr/>
          <a:lstStyle/>
          <a:p>
            <a:r>
              <a:rPr lang="en-US" dirty="0"/>
              <a:t>Mid-Quarter </a:t>
            </a:r>
            <a:br>
              <a:rPr lang="en-US" dirty="0"/>
            </a:br>
            <a:r>
              <a:rPr lang="en-US" dirty="0"/>
              <a:t>Correspondence</a:t>
            </a:r>
          </a:p>
        </p:txBody>
      </p:sp>
      <p:sp>
        <p:nvSpPr>
          <p:cNvPr id="3" name="Content Placeholder 2"/>
          <p:cNvSpPr>
            <a:spLocks noGrp="1"/>
          </p:cNvSpPr>
          <p:nvPr>
            <p:ph idx="1"/>
          </p:nvPr>
        </p:nvSpPr>
        <p:spPr>
          <a:xfrm>
            <a:off x="6096000" y="3053925"/>
            <a:ext cx="4866564" cy="4351338"/>
          </a:xfrm>
        </p:spPr>
        <p:txBody>
          <a:bodyPr/>
          <a:lstStyle/>
          <a:p>
            <a:pPr>
              <a:lnSpc>
                <a:spcPct val="100000"/>
              </a:lnSpc>
            </a:pPr>
            <a:r>
              <a:rPr lang="en-US" dirty="0"/>
              <a:t>Provide stakeholders with mid-quarter refresher on study updates and look ahead at future milestones.</a:t>
            </a:r>
          </a:p>
        </p:txBody>
      </p:sp>
      <p:pic>
        <p:nvPicPr>
          <p:cNvPr id="4" name="Picture 3"/>
          <p:cNvPicPr>
            <a:picLocks noChangeAspect="1"/>
          </p:cNvPicPr>
          <p:nvPr/>
        </p:nvPicPr>
        <p:blipFill>
          <a:blip r:embed="rId2"/>
          <a:srcRect/>
          <a:stretch/>
        </p:blipFill>
        <p:spPr>
          <a:xfrm>
            <a:off x="446962" y="365126"/>
            <a:ext cx="4866564" cy="5820279"/>
          </a:xfrm>
          <a:prstGeom prst="rect">
            <a:avLst/>
          </a:prstGeom>
        </p:spPr>
      </p:pic>
    </p:spTree>
    <p:extLst>
      <p:ext uri="{BB962C8B-B14F-4D97-AF65-F5344CB8AC3E}">
        <p14:creationId xmlns:p14="http://schemas.microsoft.com/office/powerpoint/2010/main" val="3552906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6e37943cd4d0ffbd2a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3"/>
          <a:stretch/>
        </p:blipFill>
        <p:spPr bwMode="auto">
          <a:xfrm>
            <a:off x="4262907" y="1571736"/>
            <a:ext cx="3346296" cy="439097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16e379446c9ad1c5c32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1"/>
          <a:stretch/>
        </p:blipFill>
        <p:spPr bwMode="auto">
          <a:xfrm>
            <a:off x="579269" y="1587375"/>
            <a:ext cx="3272688" cy="437533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0E58FD13-2E62-FC42-AE47-74CE752D9F45}"/>
              </a:ext>
            </a:extLst>
          </p:cNvPr>
          <p:cNvSpPr>
            <a:spLocks noGrp="1"/>
          </p:cNvSpPr>
          <p:nvPr>
            <p:ph type="title"/>
          </p:nvPr>
        </p:nvSpPr>
        <p:spPr>
          <a:xfrm>
            <a:off x="402866" y="365125"/>
            <a:ext cx="10515600" cy="1325563"/>
          </a:xfrm>
        </p:spPr>
        <p:txBody>
          <a:bodyPr>
            <a:normAutofit/>
          </a:bodyPr>
          <a:lstStyle/>
          <a:p>
            <a:r>
              <a:rPr lang="en-US" dirty="0"/>
              <a:t>Lay Public Dissemination Briefs</a:t>
            </a:r>
          </a:p>
        </p:txBody>
      </p:sp>
      <p:sp>
        <p:nvSpPr>
          <p:cNvPr id="13" name="Content Placeholder 2">
            <a:extLst>
              <a:ext uri="{FF2B5EF4-FFF2-40B4-BE49-F238E27FC236}">
                <a16:creationId xmlns:a16="http://schemas.microsoft.com/office/drawing/2014/main" id="{A584B4A9-651E-274C-B90F-B70246D08FFB}"/>
              </a:ext>
            </a:extLst>
          </p:cNvPr>
          <p:cNvSpPr>
            <a:spLocks noGrp="1"/>
          </p:cNvSpPr>
          <p:nvPr>
            <p:ph idx="1"/>
          </p:nvPr>
        </p:nvSpPr>
        <p:spPr>
          <a:xfrm>
            <a:off x="7843750" y="2250630"/>
            <a:ext cx="3855291" cy="4351338"/>
          </a:xfrm>
        </p:spPr>
        <p:txBody>
          <a:bodyPr>
            <a:normAutofit/>
          </a:bodyPr>
          <a:lstStyle/>
          <a:p>
            <a:pPr>
              <a:lnSpc>
                <a:spcPct val="100000"/>
              </a:lnSpc>
            </a:pPr>
            <a:r>
              <a:rPr lang="en-US" sz="2400" dirty="0"/>
              <a:t>Co-created by stakeholder partners.</a:t>
            </a:r>
          </a:p>
          <a:p>
            <a:pPr>
              <a:lnSpc>
                <a:spcPct val="100000"/>
              </a:lnSpc>
            </a:pPr>
            <a:r>
              <a:rPr lang="en-US" sz="2400" dirty="0"/>
              <a:t>Developed for a general audience to broadly disseminate published results.</a:t>
            </a:r>
          </a:p>
        </p:txBody>
      </p:sp>
    </p:spTree>
    <p:extLst>
      <p:ext uri="{BB962C8B-B14F-4D97-AF65-F5344CB8AC3E}">
        <p14:creationId xmlns:p14="http://schemas.microsoft.com/office/powerpoint/2010/main" val="19833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p:blipFill>
        <p:spPr bwMode="auto">
          <a:xfrm>
            <a:off x="4262907" y="1605900"/>
            <a:ext cx="3346296" cy="432264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p:blipFill>
        <p:spPr bwMode="auto">
          <a:xfrm>
            <a:off x="579269" y="1655140"/>
            <a:ext cx="3272688" cy="423980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0E58FD13-2E62-FC42-AE47-74CE752D9F45}"/>
              </a:ext>
            </a:extLst>
          </p:cNvPr>
          <p:cNvSpPr>
            <a:spLocks noGrp="1"/>
          </p:cNvSpPr>
          <p:nvPr>
            <p:ph type="title"/>
          </p:nvPr>
        </p:nvSpPr>
        <p:spPr>
          <a:xfrm>
            <a:off x="402866" y="365125"/>
            <a:ext cx="10515600" cy="1325563"/>
          </a:xfrm>
        </p:spPr>
        <p:txBody>
          <a:bodyPr>
            <a:normAutofit/>
          </a:bodyPr>
          <a:lstStyle/>
          <a:p>
            <a:r>
              <a:rPr lang="en-US" dirty="0"/>
              <a:t>Lay Public Dissemination Briefs</a:t>
            </a:r>
          </a:p>
        </p:txBody>
      </p:sp>
      <p:sp>
        <p:nvSpPr>
          <p:cNvPr id="13" name="Content Placeholder 2">
            <a:extLst>
              <a:ext uri="{FF2B5EF4-FFF2-40B4-BE49-F238E27FC236}">
                <a16:creationId xmlns:a16="http://schemas.microsoft.com/office/drawing/2014/main" id="{A584B4A9-651E-274C-B90F-B70246D08FFB}"/>
              </a:ext>
            </a:extLst>
          </p:cNvPr>
          <p:cNvSpPr>
            <a:spLocks noGrp="1"/>
          </p:cNvSpPr>
          <p:nvPr>
            <p:ph idx="1"/>
          </p:nvPr>
        </p:nvSpPr>
        <p:spPr>
          <a:xfrm>
            <a:off x="7843750" y="2250630"/>
            <a:ext cx="3855291" cy="4351338"/>
          </a:xfrm>
        </p:spPr>
        <p:txBody>
          <a:bodyPr>
            <a:normAutofit/>
          </a:bodyPr>
          <a:lstStyle/>
          <a:p>
            <a:r>
              <a:rPr lang="en-US" sz="2400" dirty="0"/>
              <a:t>Resources, including lay dissemination briefs are available on the </a:t>
            </a:r>
            <a:r>
              <a:rPr lang="en-US" sz="2400" dirty="0" err="1"/>
              <a:t>PaTH</a:t>
            </a:r>
            <a:r>
              <a:rPr lang="en-US" sz="2400" dirty="0"/>
              <a:t> to Health: Diabetes website</a:t>
            </a:r>
          </a:p>
          <a:p>
            <a:r>
              <a:rPr lang="en-US" sz="2400" dirty="0">
                <a:hlinkClick r:id="rId4"/>
              </a:rPr>
              <a:t>https://pathdiabetes.org/happenings/presentations/</a:t>
            </a:r>
            <a:r>
              <a:rPr lang="en-US" sz="2400" dirty="0"/>
              <a:t> </a:t>
            </a:r>
          </a:p>
        </p:txBody>
      </p:sp>
    </p:spTree>
    <p:extLst>
      <p:ext uri="{BB962C8B-B14F-4D97-AF65-F5344CB8AC3E}">
        <p14:creationId xmlns:p14="http://schemas.microsoft.com/office/powerpoint/2010/main" val="3777457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Impact</a:t>
            </a:r>
          </a:p>
        </p:txBody>
      </p:sp>
      <p:sp>
        <p:nvSpPr>
          <p:cNvPr id="3" name="Content Placeholder 2"/>
          <p:cNvSpPr>
            <a:spLocks noGrp="1"/>
          </p:cNvSpPr>
          <p:nvPr>
            <p:ph idx="1"/>
          </p:nvPr>
        </p:nvSpPr>
        <p:spPr/>
        <p:txBody>
          <a:bodyPr>
            <a:normAutofit/>
          </a:bodyPr>
          <a:lstStyle/>
          <a:p>
            <a:pPr>
              <a:lnSpc>
                <a:spcPct val="100000"/>
              </a:lnSpc>
            </a:pPr>
            <a:r>
              <a:rPr lang="en-US" dirty="0"/>
              <a:t>Improved communication </a:t>
            </a:r>
          </a:p>
          <a:p>
            <a:pPr lvl="1">
              <a:lnSpc>
                <a:spcPct val="100000"/>
              </a:lnSpc>
            </a:pPr>
            <a:r>
              <a:rPr lang="en-US" sz="2800" dirty="0"/>
              <a:t>Varied frequency of study meetings based on stakeholder role</a:t>
            </a:r>
          </a:p>
          <a:p>
            <a:pPr>
              <a:lnSpc>
                <a:spcPct val="100000"/>
              </a:lnSpc>
            </a:pPr>
            <a:r>
              <a:rPr lang="en-US" dirty="0"/>
              <a:t>Increased opportunities for engagement</a:t>
            </a:r>
          </a:p>
          <a:p>
            <a:pPr lvl="1">
              <a:lnSpc>
                <a:spcPct val="100000"/>
              </a:lnSpc>
            </a:pPr>
            <a:r>
              <a:rPr lang="en-US" sz="2800" dirty="0"/>
              <a:t>Connecting stakeholders across studies and networks</a:t>
            </a:r>
          </a:p>
          <a:p>
            <a:pPr>
              <a:lnSpc>
                <a:spcPct val="100000"/>
              </a:lnSpc>
            </a:pPr>
            <a:r>
              <a:rPr lang="en-US" dirty="0"/>
              <a:t>Enhanced contributions after having attended research training(s)</a:t>
            </a:r>
          </a:p>
          <a:p>
            <a:pPr>
              <a:lnSpc>
                <a:spcPct val="100000"/>
              </a:lnSpc>
            </a:pPr>
            <a:r>
              <a:rPr lang="en-US" dirty="0"/>
              <a:t>Evaluative feedback inform future engagement activities</a:t>
            </a:r>
          </a:p>
        </p:txBody>
      </p:sp>
    </p:spTree>
    <p:extLst>
      <p:ext uri="{BB962C8B-B14F-4D97-AF65-F5344CB8AC3E}">
        <p14:creationId xmlns:p14="http://schemas.microsoft.com/office/powerpoint/2010/main" val="1680487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76263"/>
            <a:ext cx="10515600" cy="2852737"/>
          </a:xfrm>
        </p:spPr>
        <p:txBody>
          <a:bodyPr/>
          <a:lstStyle/>
          <a:p>
            <a:pPr algn="ctr"/>
            <a:r>
              <a:rPr lang="en-US" b="1" dirty="0">
                <a:latin typeface="+mn-lt"/>
              </a:rPr>
              <a:t>Thank you!</a:t>
            </a:r>
          </a:p>
        </p:txBody>
      </p:sp>
      <p:sp>
        <p:nvSpPr>
          <p:cNvPr id="3" name="Content Placeholder 2"/>
          <p:cNvSpPr>
            <a:spLocks noGrp="1"/>
          </p:cNvSpPr>
          <p:nvPr>
            <p:ph type="body" idx="1"/>
          </p:nvPr>
        </p:nvSpPr>
        <p:spPr>
          <a:xfrm>
            <a:off x="831850" y="3671110"/>
            <a:ext cx="10515600" cy="1714120"/>
          </a:xfrm>
        </p:spPr>
        <p:txBody>
          <a:bodyPr>
            <a:normAutofit/>
          </a:bodyPr>
          <a:lstStyle/>
          <a:p>
            <a:pPr algn="ctr"/>
            <a:r>
              <a:rPr lang="en-US" dirty="0">
                <a:latin typeface="+mj-lt"/>
              </a:rPr>
              <a:t>Contact:  </a:t>
            </a:r>
          </a:p>
          <a:p>
            <a:pPr algn="ctr"/>
            <a:r>
              <a:rPr lang="en-US" b="0" dirty="0">
                <a:hlinkClick r:id="rId2">
                  <a:extLst>
                    <a:ext uri="{A12FA001-AC4F-418D-AE19-62706E023703}">
                      <ahyp:hlinkClr xmlns:ahyp="http://schemas.microsoft.com/office/drawing/2018/hyperlinkcolor" xmlns="" val="tx"/>
                    </a:ext>
                  </a:extLst>
                </a:hlinkClick>
              </a:rPr>
              <a:t>Jkraschnewski@pennstatehealth.psu.edu</a:t>
            </a:r>
            <a:r>
              <a:rPr lang="en-US" b="0" dirty="0"/>
              <a:t> </a:t>
            </a:r>
          </a:p>
          <a:p>
            <a:pPr algn="ctr"/>
            <a:r>
              <a:rPr lang="en-US" b="0" dirty="0">
                <a:hlinkClick r:id="rId3">
                  <a:extLst>
                    <a:ext uri="{A12FA001-AC4F-418D-AE19-62706E023703}">
                      <ahyp:hlinkClr xmlns:ahyp="http://schemas.microsoft.com/office/drawing/2018/hyperlinkcolor" xmlns="" val="tx"/>
                    </a:ext>
                  </a:extLst>
                </a:hlinkClick>
              </a:rPr>
              <a:t>Victoria.mayer@mountsinai.org</a:t>
            </a:r>
            <a:r>
              <a:rPr lang="en-US" b="0" dirty="0"/>
              <a:t> </a:t>
            </a:r>
          </a:p>
        </p:txBody>
      </p:sp>
    </p:spTree>
    <p:extLst>
      <p:ext uri="{BB962C8B-B14F-4D97-AF65-F5344CB8AC3E}">
        <p14:creationId xmlns:p14="http://schemas.microsoft.com/office/powerpoint/2010/main" val="10537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Committee Governance</a:t>
            </a:r>
          </a:p>
        </p:txBody>
      </p:sp>
      <p:sp>
        <p:nvSpPr>
          <p:cNvPr id="3" name="Content Placeholder 2"/>
          <p:cNvSpPr>
            <a:spLocks noGrp="1"/>
          </p:cNvSpPr>
          <p:nvPr>
            <p:ph idx="1"/>
          </p:nvPr>
        </p:nvSpPr>
        <p:spPr/>
        <p:txBody>
          <a:bodyPr/>
          <a:lstStyle/>
          <a:p>
            <a:r>
              <a:rPr lang="en-US" dirty="0"/>
              <a:t>Opportunity for monthly sharing of site level engagement activities and lessons learned across the NEXT-D2 network</a:t>
            </a:r>
          </a:p>
          <a:p>
            <a:r>
              <a:rPr lang="en-US" dirty="0"/>
              <a:t>PCORI’s Engagement Rubric as framework to guide engagement activities</a:t>
            </a:r>
          </a:p>
          <a:p>
            <a:r>
              <a:rPr lang="en-US" dirty="0"/>
              <a:t>Network level engagement projects identified and facilitated by committee</a:t>
            </a:r>
          </a:p>
        </p:txBody>
      </p:sp>
    </p:spTree>
    <p:extLst>
      <p:ext uri="{BB962C8B-B14F-4D97-AF65-F5344CB8AC3E}">
        <p14:creationId xmlns:p14="http://schemas.microsoft.com/office/powerpoint/2010/main" val="2184452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PCORI Engagement Principles</a:t>
            </a:r>
            <a:br>
              <a:rPr lang="en-US" dirty="0"/>
            </a:br>
            <a:endParaRPr lang="en-US" dirty="0"/>
          </a:p>
        </p:txBody>
      </p:sp>
      <p:sp>
        <p:nvSpPr>
          <p:cNvPr id="5" name="TextBox 4"/>
          <p:cNvSpPr txBox="1"/>
          <p:nvPr/>
        </p:nvSpPr>
        <p:spPr>
          <a:xfrm>
            <a:off x="311258" y="6192260"/>
            <a:ext cx="7010400" cy="215444"/>
          </a:xfrm>
          <a:prstGeom prst="rect">
            <a:avLst/>
          </a:prstGeom>
          <a:noFill/>
        </p:spPr>
        <p:txBody>
          <a:bodyPr wrap="square" rtlCol="0">
            <a:spAutoFit/>
          </a:bodyPr>
          <a:lstStyle/>
          <a:p>
            <a:r>
              <a:rPr lang="en-US" sz="800" dirty="0"/>
              <a:t>Source: https://www.pcori.org/sites/default/files/Engagement-Rubric.pdf</a:t>
            </a:r>
          </a:p>
        </p:txBody>
      </p:sp>
      <p:grpSp>
        <p:nvGrpSpPr>
          <p:cNvPr id="7" name="Group 6">
            <a:extLst>
              <a:ext uri="{FF2B5EF4-FFF2-40B4-BE49-F238E27FC236}">
                <a16:creationId xmlns:a16="http://schemas.microsoft.com/office/drawing/2014/main" id="{A41E9CFE-6834-E541-A5D5-7B1707F9F322}"/>
              </a:ext>
            </a:extLst>
          </p:cNvPr>
          <p:cNvGrpSpPr/>
          <p:nvPr/>
        </p:nvGrpSpPr>
        <p:grpSpPr>
          <a:xfrm>
            <a:off x="1671505" y="1479743"/>
            <a:ext cx="1288264" cy="901785"/>
            <a:chOff x="-204802" y="206847"/>
            <a:chExt cx="1365349" cy="955744"/>
          </a:xfrm>
          <a:solidFill>
            <a:srgbClr val="FFC324"/>
          </a:solidFill>
          <a:scene3d>
            <a:camera prst="orthographicFront"/>
            <a:lightRig rig="flat" dir="t"/>
          </a:scene3d>
        </p:grpSpPr>
        <p:sp>
          <p:nvSpPr>
            <p:cNvPr id="8" name="Chevron 7">
              <a:extLst>
                <a:ext uri="{FF2B5EF4-FFF2-40B4-BE49-F238E27FC236}">
                  <a16:creationId xmlns:a16="http://schemas.microsoft.com/office/drawing/2014/main" id="{D5A2BF5F-8CBD-B346-8B25-B0B3D871614B}"/>
                </a:ext>
              </a:extLst>
            </p:cNvPr>
            <p:cNvSpPr/>
            <p:nvPr/>
          </p:nvSpPr>
          <p:spPr>
            <a:xfrm>
              <a:off x="-204802" y="206847"/>
              <a:ext cx="1365349" cy="955744"/>
            </a:xfrm>
            <a:prstGeom prst="chevron">
              <a:avLst/>
            </a:prstGeom>
            <a:grpFill/>
            <a:sp3d prstMaterial="plastic">
              <a:bevelT w="120900" h="88900"/>
              <a:bevelB w="88900" h="31750" prst="angle"/>
            </a:sp3d>
          </p:spPr>
          <p:style>
            <a:lnRef idx="1">
              <a:schemeClr val="accent1">
                <a:shade val="80000"/>
                <a:hueOff val="0"/>
                <a:satOff val="0"/>
                <a:lumOff val="0"/>
                <a:alphaOff val="0"/>
              </a:schemeClr>
            </a:lnRef>
            <a:fillRef idx="3">
              <a:scrgbClr r="0" g="0" b="0"/>
            </a:fillRef>
            <a:effectRef idx="2">
              <a:schemeClr val="accent1">
                <a:shade val="80000"/>
                <a:hueOff val="0"/>
                <a:satOff val="0"/>
                <a:lumOff val="0"/>
                <a:alphaOff val="0"/>
              </a:schemeClr>
            </a:effectRef>
            <a:fontRef idx="minor">
              <a:schemeClr val="lt1"/>
            </a:fontRef>
          </p:style>
        </p:sp>
        <p:sp>
          <p:nvSpPr>
            <p:cNvPr id="9" name="Chevron 4">
              <a:extLst>
                <a:ext uri="{FF2B5EF4-FFF2-40B4-BE49-F238E27FC236}">
                  <a16:creationId xmlns:a16="http://schemas.microsoft.com/office/drawing/2014/main" id="{DB1DDC86-7933-0B4D-9A1A-64471B816692}"/>
                </a:ext>
              </a:extLst>
            </p:cNvPr>
            <p:cNvSpPr txBox="1"/>
            <p:nvPr/>
          </p:nvSpPr>
          <p:spPr>
            <a:xfrm rot="-5400000">
              <a:off x="1" y="479916"/>
              <a:ext cx="955744" cy="40960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a:ea typeface="+mn-ea"/>
                <a:cs typeface="+mn-cs"/>
              </a:endParaRPr>
            </a:p>
          </p:txBody>
        </p:sp>
      </p:grpSp>
      <p:grpSp>
        <p:nvGrpSpPr>
          <p:cNvPr id="10" name="Group 9">
            <a:extLst>
              <a:ext uri="{FF2B5EF4-FFF2-40B4-BE49-F238E27FC236}">
                <a16:creationId xmlns:a16="http://schemas.microsoft.com/office/drawing/2014/main" id="{68D0FC07-B46C-5942-A658-36A3DC5529F7}"/>
              </a:ext>
            </a:extLst>
          </p:cNvPr>
          <p:cNvGrpSpPr/>
          <p:nvPr/>
        </p:nvGrpSpPr>
        <p:grpSpPr>
          <a:xfrm>
            <a:off x="1671505" y="2673774"/>
            <a:ext cx="1288264" cy="901785"/>
            <a:chOff x="-204802" y="206847"/>
            <a:chExt cx="1365349" cy="955744"/>
          </a:xfrm>
          <a:solidFill>
            <a:srgbClr val="1D407C"/>
          </a:solidFill>
          <a:scene3d>
            <a:camera prst="orthographicFront"/>
            <a:lightRig rig="flat" dir="t"/>
          </a:scene3d>
        </p:grpSpPr>
        <p:sp>
          <p:nvSpPr>
            <p:cNvPr id="11" name="Chevron 10">
              <a:extLst>
                <a:ext uri="{FF2B5EF4-FFF2-40B4-BE49-F238E27FC236}">
                  <a16:creationId xmlns:a16="http://schemas.microsoft.com/office/drawing/2014/main" id="{6B67C49A-D010-7C45-8C06-C83DDF213343}"/>
                </a:ext>
              </a:extLst>
            </p:cNvPr>
            <p:cNvSpPr/>
            <p:nvPr/>
          </p:nvSpPr>
          <p:spPr>
            <a:xfrm>
              <a:off x="-204802" y="206847"/>
              <a:ext cx="1365349" cy="955744"/>
            </a:xfrm>
            <a:prstGeom prst="chevron">
              <a:avLst/>
            </a:prstGeom>
            <a:grpFill/>
            <a:sp3d prstMaterial="plastic">
              <a:bevelT w="120900" h="88900"/>
              <a:bevelB w="88900" h="31750" prst="angle"/>
            </a:sp3d>
          </p:spPr>
          <p:style>
            <a:lnRef idx="1">
              <a:schemeClr val="accent1">
                <a:shade val="80000"/>
                <a:hueOff val="0"/>
                <a:satOff val="0"/>
                <a:lumOff val="0"/>
                <a:alphaOff val="0"/>
              </a:schemeClr>
            </a:lnRef>
            <a:fillRef idx="3">
              <a:scrgbClr r="0" g="0" b="0"/>
            </a:fillRef>
            <a:effectRef idx="2">
              <a:schemeClr val="accent1">
                <a:shade val="80000"/>
                <a:hueOff val="0"/>
                <a:satOff val="0"/>
                <a:lumOff val="0"/>
                <a:alphaOff val="0"/>
              </a:schemeClr>
            </a:effectRef>
            <a:fontRef idx="minor">
              <a:schemeClr val="lt1"/>
            </a:fontRef>
          </p:style>
        </p:sp>
        <p:sp>
          <p:nvSpPr>
            <p:cNvPr id="12" name="Chevron 4">
              <a:extLst>
                <a:ext uri="{FF2B5EF4-FFF2-40B4-BE49-F238E27FC236}">
                  <a16:creationId xmlns:a16="http://schemas.microsoft.com/office/drawing/2014/main" id="{C67390FD-0EED-CE44-B788-A6FC47EFF970}"/>
                </a:ext>
              </a:extLst>
            </p:cNvPr>
            <p:cNvSpPr txBox="1"/>
            <p:nvPr/>
          </p:nvSpPr>
          <p:spPr>
            <a:xfrm rot="-5400000">
              <a:off x="1" y="479916"/>
              <a:ext cx="955744" cy="40960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a:ea typeface="+mn-ea"/>
                <a:cs typeface="+mn-cs"/>
              </a:endParaRPr>
            </a:p>
          </p:txBody>
        </p:sp>
      </p:grpSp>
      <p:grpSp>
        <p:nvGrpSpPr>
          <p:cNvPr id="13" name="Group 12">
            <a:extLst>
              <a:ext uri="{FF2B5EF4-FFF2-40B4-BE49-F238E27FC236}">
                <a16:creationId xmlns:a16="http://schemas.microsoft.com/office/drawing/2014/main" id="{04BB647B-8420-2746-BDCE-88B41106CABC}"/>
              </a:ext>
            </a:extLst>
          </p:cNvPr>
          <p:cNvGrpSpPr/>
          <p:nvPr/>
        </p:nvGrpSpPr>
        <p:grpSpPr>
          <a:xfrm>
            <a:off x="1671505" y="3867805"/>
            <a:ext cx="1288264" cy="901785"/>
            <a:chOff x="-204802" y="206847"/>
            <a:chExt cx="1365349" cy="955744"/>
          </a:xfrm>
          <a:solidFill>
            <a:srgbClr val="0370CE"/>
          </a:solidFill>
          <a:scene3d>
            <a:camera prst="orthographicFront"/>
            <a:lightRig rig="flat" dir="t"/>
          </a:scene3d>
        </p:grpSpPr>
        <p:sp>
          <p:nvSpPr>
            <p:cNvPr id="14" name="Chevron 13">
              <a:extLst>
                <a:ext uri="{FF2B5EF4-FFF2-40B4-BE49-F238E27FC236}">
                  <a16:creationId xmlns:a16="http://schemas.microsoft.com/office/drawing/2014/main" id="{AE39A37A-7BB5-D344-A0C3-26D4B92AC407}"/>
                </a:ext>
              </a:extLst>
            </p:cNvPr>
            <p:cNvSpPr/>
            <p:nvPr/>
          </p:nvSpPr>
          <p:spPr>
            <a:xfrm>
              <a:off x="-204802" y="206847"/>
              <a:ext cx="1365349" cy="955744"/>
            </a:xfrm>
            <a:prstGeom prst="chevron">
              <a:avLst/>
            </a:prstGeom>
            <a:grpFill/>
            <a:sp3d prstMaterial="plastic">
              <a:bevelT w="120900" h="88900"/>
              <a:bevelB w="88900" h="31750" prst="angle"/>
            </a:sp3d>
          </p:spPr>
          <p:style>
            <a:lnRef idx="1">
              <a:schemeClr val="accent1">
                <a:shade val="80000"/>
                <a:hueOff val="0"/>
                <a:satOff val="0"/>
                <a:lumOff val="0"/>
                <a:alphaOff val="0"/>
              </a:schemeClr>
            </a:lnRef>
            <a:fillRef idx="3">
              <a:scrgbClr r="0" g="0" b="0"/>
            </a:fillRef>
            <a:effectRef idx="2">
              <a:schemeClr val="accent1">
                <a:shade val="80000"/>
                <a:hueOff val="0"/>
                <a:satOff val="0"/>
                <a:lumOff val="0"/>
                <a:alphaOff val="0"/>
              </a:schemeClr>
            </a:effectRef>
            <a:fontRef idx="minor">
              <a:schemeClr val="lt1"/>
            </a:fontRef>
          </p:style>
        </p:sp>
        <p:sp>
          <p:nvSpPr>
            <p:cNvPr id="15" name="Chevron 4">
              <a:extLst>
                <a:ext uri="{FF2B5EF4-FFF2-40B4-BE49-F238E27FC236}">
                  <a16:creationId xmlns:a16="http://schemas.microsoft.com/office/drawing/2014/main" id="{A3CA5A6A-CD5B-604C-AA52-72586C3610AE}"/>
                </a:ext>
              </a:extLst>
            </p:cNvPr>
            <p:cNvSpPr txBox="1"/>
            <p:nvPr/>
          </p:nvSpPr>
          <p:spPr>
            <a:xfrm rot="-5400000">
              <a:off x="1" y="479916"/>
              <a:ext cx="955744" cy="40960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a:ea typeface="+mn-ea"/>
                <a:cs typeface="+mn-cs"/>
              </a:endParaRPr>
            </a:p>
          </p:txBody>
        </p:sp>
      </p:grpSp>
      <p:grpSp>
        <p:nvGrpSpPr>
          <p:cNvPr id="16" name="Group 15">
            <a:extLst>
              <a:ext uri="{FF2B5EF4-FFF2-40B4-BE49-F238E27FC236}">
                <a16:creationId xmlns:a16="http://schemas.microsoft.com/office/drawing/2014/main" id="{E8020620-7B6D-B94F-B9FB-C73CAEFD799B}"/>
              </a:ext>
            </a:extLst>
          </p:cNvPr>
          <p:cNvGrpSpPr/>
          <p:nvPr/>
        </p:nvGrpSpPr>
        <p:grpSpPr>
          <a:xfrm>
            <a:off x="1671505" y="5061836"/>
            <a:ext cx="1288264" cy="901785"/>
            <a:chOff x="-204802" y="206847"/>
            <a:chExt cx="1365349" cy="955744"/>
          </a:xfrm>
          <a:solidFill>
            <a:srgbClr val="97BEE6"/>
          </a:solidFill>
          <a:scene3d>
            <a:camera prst="orthographicFront"/>
            <a:lightRig rig="flat" dir="t"/>
          </a:scene3d>
        </p:grpSpPr>
        <p:sp>
          <p:nvSpPr>
            <p:cNvPr id="17" name="Chevron 16">
              <a:extLst>
                <a:ext uri="{FF2B5EF4-FFF2-40B4-BE49-F238E27FC236}">
                  <a16:creationId xmlns:a16="http://schemas.microsoft.com/office/drawing/2014/main" id="{D44420D1-E102-594C-8AD0-799835572B76}"/>
                </a:ext>
              </a:extLst>
            </p:cNvPr>
            <p:cNvSpPr/>
            <p:nvPr/>
          </p:nvSpPr>
          <p:spPr>
            <a:xfrm>
              <a:off x="-204802" y="206847"/>
              <a:ext cx="1365349" cy="955744"/>
            </a:xfrm>
            <a:prstGeom prst="chevron">
              <a:avLst/>
            </a:prstGeom>
            <a:grpFill/>
            <a:sp3d prstMaterial="plastic">
              <a:bevelT w="120900" h="88900"/>
              <a:bevelB w="88900" h="31750" prst="angle"/>
            </a:sp3d>
          </p:spPr>
          <p:style>
            <a:lnRef idx="1">
              <a:schemeClr val="accent1">
                <a:shade val="80000"/>
                <a:hueOff val="0"/>
                <a:satOff val="0"/>
                <a:lumOff val="0"/>
                <a:alphaOff val="0"/>
              </a:schemeClr>
            </a:lnRef>
            <a:fillRef idx="3">
              <a:scrgbClr r="0" g="0" b="0"/>
            </a:fillRef>
            <a:effectRef idx="2">
              <a:schemeClr val="accent1">
                <a:shade val="80000"/>
                <a:hueOff val="0"/>
                <a:satOff val="0"/>
                <a:lumOff val="0"/>
                <a:alphaOff val="0"/>
              </a:schemeClr>
            </a:effectRef>
            <a:fontRef idx="minor">
              <a:schemeClr val="lt1"/>
            </a:fontRef>
          </p:style>
        </p:sp>
        <p:sp>
          <p:nvSpPr>
            <p:cNvPr id="18" name="Chevron 4">
              <a:extLst>
                <a:ext uri="{FF2B5EF4-FFF2-40B4-BE49-F238E27FC236}">
                  <a16:creationId xmlns:a16="http://schemas.microsoft.com/office/drawing/2014/main" id="{76A7593A-D0C8-594C-8F50-DF1A1D411632}"/>
                </a:ext>
              </a:extLst>
            </p:cNvPr>
            <p:cNvSpPr txBox="1"/>
            <p:nvPr/>
          </p:nvSpPr>
          <p:spPr>
            <a:xfrm rot="-5400000">
              <a:off x="1" y="479916"/>
              <a:ext cx="955744" cy="40960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a:ea typeface="+mn-ea"/>
                <a:cs typeface="+mn-cs"/>
              </a:endParaRPr>
            </a:p>
          </p:txBody>
        </p:sp>
      </p:grpSp>
      <p:sp>
        <p:nvSpPr>
          <p:cNvPr id="31" name="Rectangle 30">
            <a:extLst>
              <a:ext uri="{FF2B5EF4-FFF2-40B4-BE49-F238E27FC236}">
                <a16:creationId xmlns:a16="http://schemas.microsoft.com/office/drawing/2014/main" id="{9694CA29-AFAC-BC42-A416-B2F78B6EE07B}"/>
              </a:ext>
            </a:extLst>
          </p:cNvPr>
          <p:cNvSpPr/>
          <p:nvPr/>
        </p:nvSpPr>
        <p:spPr>
          <a:xfrm>
            <a:off x="3212435" y="1690688"/>
            <a:ext cx="1896674" cy="480131"/>
          </a:xfrm>
          <a:prstGeom prst="rect">
            <a:avLst/>
          </a:prstGeom>
        </p:spPr>
        <p:txBody>
          <a:bodyPr wrap="none">
            <a:spAutoFit/>
          </a:bodyPr>
          <a:lstStyle/>
          <a:p>
            <a:pPr lvl="0" algn="ctr" defTabSz="666750">
              <a:lnSpc>
                <a:spcPct val="90000"/>
              </a:lnSpc>
              <a:spcBef>
                <a:spcPct val="0"/>
              </a:spcBef>
              <a:spcAft>
                <a:spcPct val="35000"/>
              </a:spcAft>
            </a:pPr>
            <a:r>
              <a:rPr lang="en-US" sz="2800" b="1" dirty="0"/>
              <a:t>Co-learning</a:t>
            </a:r>
          </a:p>
        </p:txBody>
      </p:sp>
      <p:sp>
        <p:nvSpPr>
          <p:cNvPr id="32" name="Rectangle 31">
            <a:extLst>
              <a:ext uri="{FF2B5EF4-FFF2-40B4-BE49-F238E27FC236}">
                <a16:creationId xmlns:a16="http://schemas.microsoft.com/office/drawing/2014/main" id="{908F4FE8-3FC5-E34A-8D99-119C49B9DC35}"/>
              </a:ext>
            </a:extLst>
          </p:cNvPr>
          <p:cNvSpPr/>
          <p:nvPr/>
        </p:nvSpPr>
        <p:spPr>
          <a:xfrm>
            <a:off x="3212435" y="2902501"/>
            <a:ext cx="2053512" cy="480131"/>
          </a:xfrm>
          <a:prstGeom prst="rect">
            <a:avLst/>
          </a:prstGeom>
        </p:spPr>
        <p:txBody>
          <a:bodyPr wrap="none">
            <a:spAutoFit/>
          </a:bodyPr>
          <a:lstStyle/>
          <a:p>
            <a:pPr lvl="0" algn="ctr" defTabSz="666750">
              <a:lnSpc>
                <a:spcPct val="90000"/>
              </a:lnSpc>
              <a:spcBef>
                <a:spcPct val="0"/>
              </a:spcBef>
              <a:spcAft>
                <a:spcPct val="35000"/>
              </a:spcAft>
            </a:pPr>
            <a:r>
              <a:rPr lang="en-US" sz="2800" b="1" dirty="0"/>
              <a:t>Partnerships</a:t>
            </a:r>
          </a:p>
        </p:txBody>
      </p:sp>
      <p:sp>
        <p:nvSpPr>
          <p:cNvPr id="33" name="Rectangle 32">
            <a:extLst>
              <a:ext uri="{FF2B5EF4-FFF2-40B4-BE49-F238E27FC236}">
                <a16:creationId xmlns:a16="http://schemas.microsoft.com/office/drawing/2014/main" id="{D585E181-8FA3-2445-A9E3-235FA20C650B}"/>
              </a:ext>
            </a:extLst>
          </p:cNvPr>
          <p:cNvSpPr/>
          <p:nvPr/>
        </p:nvSpPr>
        <p:spPr>
          <a:xfrm>
            <a:off x="3212435" y="4114314"/>
            <a:ext cx="3801426" cy="480131"/>
          </a:xfrm>
          <a:prstGeom prst="rect">
            <a:avLst/>
          </a:prstGeom>
        </p:spPr>
        <p:txBody>
          <a:bodyPr wrap="none">
            <a:spAutoFit/>
          </a:bodyPr>
          <a:lstStyle/>
          <a:p>
            <a:pPr lvl="0" algn="ctr" defTabSz="666750">
              <a:lnSpc>
                <a:spcPct val="90000"/>
              </a:lnSpc>
              <a:spcBef>
                <a:spcPct val="0"/>
              </a:spcBef>
              <a:spcAft>
                <a:spcPct val="35000"/>
              </a:spcAft>
            </a:pPr>
            <a:r>
              <a:rPr lang="en-US" sz="2800" b="1" dirty="0"/>
              <a:t>Reciprocal</a:t>
            </a:r>
            <a:r>
              <a:rPr lang="en-US" sz="2800" dirty="0"/>
              <a:t> </a:t>
            </a:r>
            <a:r>
              <a:rPr lang="en-US" sz="2800" b="1" dirty="0"/>
              <a:t>Relationships</a:t>
            </a:r>
          </a:p>
        </p:txBody>
      </p:sp>
      <p:sp>
        <p:nvSpPr>
          <p:cNvPr id="34" name="Rectangle 33">
            <a:extLst>
              <a:ext uri="{FF2B5EF4-FFF2-40B4-BE49-F238E27FC236}">
                <a16:creationId xmlns:a16="http://schemas.microsoft.com/office/drawing/2014/main" id="{EEB1C6C2-2BB4-234D-B898-BF02A31A3E85}"/>
              </a:ext>
            </a:extLst>
          </p:cNvPr>
          <p:cNvSpPr/>
          <p:nvPr/>
        </p:nvSpPr>
        <p:spPr>
          <a:xfrm>
            <a:off x="3212435" y="5284088"/>
            <a:ext cx="4541629" cy="480131"/>
          </a:xfrm>
          <a:prstGeom prst="rect">
            <a:avLst/>
          </a:prstGeom>
        </p:spPr>
        <p:txBody>
          <a:bodyPr wrap="none">
            <a:spAutoFit/>
          </a:bodyPr>
          <a:lstStyle/>
          <a:p>
            <a:pPr lvl="0" algn="ctr" defTabSz="666750">
              <a:lnSpc>
                <a:spcPct val="90000"/>
              </a:lnSpc>
              <a:spcBef>
                <a:spcPct val="0"/>
              </a:spcBef>
              <a:spcAft>
                <a:spcPct val="35000"/>
              </a:spcAft>
            </a:pPr>
            <a:r>
              <a:rPr lang="en-US" sz="2800" dirty="0"/>
              <a:t> </a:t>
            </a:r>
            <a:r>
              <a:rPr lang="en-US" sz="2800" b="1" dirty="0"/>
              <a:t>Transparency</a:t>
            </a:r>
            <a:r>
              <a:rPr lang="en-US" sz="2800" dirty="0"/>
              <a:t>, </a:t>
            </a:r>
            <a:r>
              <a:rPr lang="en-US" sz="2800" b="1" dirty="0"/>
              <a:t>Honesty, Trust</a:t>
            </a:r>
          </a:p>
        </p:txBody>
      </p:sp>
      <p:pic>
        <p:nvPicPr>
          <p:cNvPr id="36" name="Picture 35" descr="A picture containing food, drawing, light&#10;&#10;Description automatically generated">
            <a:extLst>
              <a:ext uri="{FF2B5EF4-FFF2-40B4-BE49-F238E27FC236}">
                <a16:creationId xmlns:a16="http://schemas.microsoft.com/office/drawing/2014/main" id="{2420A39B-24C6-304C-8BF9-D0D263DD3F16}"/>
              </a:ext>
            </a:extLst>
          </p:cNvPr>
          <p:cNvPicPr>
            <a:picLocks noChangeAspect="1"/>
          </p:cNvPicPr>
          <p:nvPr/>
        </p:nvPicPr>
        <p:blipFill>
          <a:blip r:embed="rId2"/>
          <a:stretch>
            <a:fillRect/>
          </a:stretch>
        </p:blipFill>
        <p:spPr>
          <a:xfrm>
            <a:off x="9335172" y="883201"/>
            <a:ext cx="1778000" cy="1346200"/>
          </a:xfrm>
          <a:prstGeom prst="rect">
            <a:avLst/>
          </a:prstGeom>
        </p:spPr>
      </p:pic>
    </p:spTree>
    <p:extLst>
      <p:ext uri="{BB962C8B-B14F-4D97-AF65-F5344CB8AC3E}">
        <p14:creationId xmlns:p14="http://schemas.microsoft.com/office/powerpoint/2010/main" val="374427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Stakeholder Reach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944" y="1580755"/>
            <a:ext cx="8014112" cy="3962604"/>
          </a:xfrm>
          <a:prstGeom prst="rect">
            <a:avLst/>
          </a:prstGeom>
        </p:spPr>
      </p:pic>
      <p:sp>
        <p:nvSpPr>
          <p:cNvPr id="5" name="TextBox 4"/>
          <p:cNvSpPr txBox="1"/>
          <p:nvPr/>
        </p:nvSpPr>
        <p:spPr>
          <a:xfrm>
            <a:off x="188495" y="5878878"/>
            <a:ext cx="8458200" cy="461665"/>
          </a:xfrm>
          <a:prstGeom prst="rect">
            <a:avLst/>
          </a:prstGeom>
          <a:noFill/>
        </p:spPr>
        <p:txBody>
          <a:bodyPr wrap="square" rtlCol="0">
            <a:spAutoFit/>
          </a:bodyPr>
          <a:lstStyle/>
          <a:p>
            <a:r>
              <a:rPr lang="en-US" sz="800" dirty="0">
                <a:hlinkClick r:id="rId3"/>
              </a:rPr>
              <a:t>Poger JM, Mayer V, Duru OK, Nauman B, Holderness H, Warren N, Vasquez C, Bibi S, Rasmussen-</a:t>
            </a:r>
            <a:r>
              <a:rPr lang="en-US" sz="800" dirty="0" err="1">
                <a:hlinkClick r:id="rId3"/>
              </a:rPr>
              <a:t>Torvik</a:t>
            </a:r>
            <a:r>
              <a:rPr lang="en-US" sz="800" dirty="0">
                <a:hlinkClick r:id="rId3"/>
              </a:rPr>
              <a:t> LJ, Hosseinian Z, Shi L, Wallace J, </a:t>
            </a:r>
            <a:r>
              <a:rPr lang="en-US" sz="800" dirty="0" err="1">
                <a:hlinkClick r:id="rId3"/>
              </a:rPr>
              <a:t>Goytia</a:t>
            </a:r>
            <a:r>
              <a:rPr lang="en-US" sz="800" dirty="0">
                <a:hlinkClick r:id="rId3"/>
              </a:rPr>
              <a:t> CN, Horowitz CR, Kraschnewski JL. Natural Experiments for Translation in Diabetes 2.0 (NEXT-D2) Network Engagement In Action: Stakeholder Engagement Activities to Enhance Patient-Centeredness of Research. Med Care. 2020;58 </a:t>
            </a:r>
            <a:r>
              <a:rPr lang="en-US" sz="800" dirty="0" err="1">
                <a:hlinkClick r:id="rId3"/>
              </a:rPr>
              <a:t>Suppl</a:t>
            </a:r>
            <a:r>
              <a:rPr lang="en-US" sz="800" dirty="0">
                <a:hlinkClick r:id="rId3"/>
              </a:rPr>
              <a:t> 6 </a:t>
            </a:r>
            <a:r>
              <a:rPr lang="en-US" sz="800" dirty="0" err="1">
                <a:hlinkClick r:id="rId3"/>
              </a:rPr>
              <a:t>Suppl</a:t>
            </a:r>
            <a:r>
              <a:rPr lang="en-US" sz="800" dirty="0">
                <a:hlinkClick r:id="rId3"/>
              </a:rPr>
              <a:t> 1:S66-S74. doi:10.1097/MLR.0000000000001264</a:t>
            </a:r>
            <a:endParaRPr lang="en-US" sz="800" dirty="0"/>
          </a:p>
        </p:txBody>
      </p:sp>
    </p:spTree>
    <p:extLst>
      <p:ext uri="{BB962C8B-B14F-4D97-AF65-F5344CB8AC3E}">
        <p14:creationId xmlns:p14="http://schemas.microsoft.com/office/powerpoint/2010/main" val="2363834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Mechanisms</a:t>
            </a:r>
          </a:p>
        </p:txBody>
      </p:sp>
      <p:sp>
        <p:nvSpPr>
          <p:cNvPr id="3" name="Content Placeholder 2"/>
          <p:cNvSpPr>
            <a:spLocks noGrp="1"/>
          </p:cNvSpPr>
          <p:nvPr>
            <p:ph idx="1"/>
          </p:nvPr>
        </p:nvSpPr>
        <p:spPr/>
        <p:txBody>
          <a:bodyPr>
            <a:normAutofit/>
          </a:bodyPr>
          <a:lstStyle/>
          <a:p>
            <a:pPr>
              <a:lnSpc>
                <a:spcPct val="100000"/>
              </a:lnSpc>
            </a:pPr>
            <a:r>
              <a:rPr lang="en-US" dirty="0"/>
              <a:t>Site stakeholders recruited by:</a:t>
            </a:r>
          </a:p>
          <a:p>
            <a:pPr lvl="1">
              <a:lnSpc>
                <a:spcPct val="100000"/>
              </a:lnSpc>
            </a:pPr>
            <a:r>
              <a:rPr lang="en-US" sz="2800" dirty="0"/>
              <a:t>Serving on other advisory boards</a:t>
            </a:r>
          </a:p>
          <a:p>
            <a:pPr lvl="1">
              <a:lnSpc>
                <a:spcPct val="100000"/>
              </a:lnSpc>
            </a:pPr>
            <a:r>
              <a:rPr lang="en-US" sz="2800" dirty="0"/>
              <a:t>Participating in prior research studies</a:t>
            </a:r>
          </a:p>
          <a:p>
            <a:pPr lvl="1">
              <a:lnSpc>
                <a:spcPct val="100000"/>
              </a:lnSpc>
            </a:pPr>
            <a:r>
              <a:rPr lang="en-US" sz="2800" dirty="0"/>
              <a:t>Collaborating with other CDRN’s</a:t>
            </a:r>
          </a:p>
          <a:p>
            <a:pPr lvl="1">
              <a:lnSpc>
                <a:spcPct val="100000"/>
              </a:lnSpc>
            </a:pPr>
            <a:r>
              <a:rPr lang="en-US" sz="2800" dirty="0"/>
              <a:t>Clinician referrals</a:t>
            </a:r>
          </a:p>
        </p:txBody>
      </p:sp>
    </p:spTree>
    <p:extLst>
      <p:ext uri="{BB962C8B-B14F-4D97-AF65-F5344CB8AC3E}">
        <p14:creationId xmlns:p14="http://schemas.microsoft.com/office/powerpoint/2010/main" val="188825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Engagement Activities</a:t>
            </a:r>
            <a:br>
              <a:rPr lang="en-US" dirty="0"/>
            </a:br>
            <a:endParaRPr lang="en-US" dirty="0"/>
          </a:p>
        </p:txBody>
      </p:sp>
      <p:pic>
        <p:nvPicPr>
          <p:cNvPr id="4" name="Content Placeholder 3"/>
          <p:cNvPicPr>
            <a:picLocks noGrp="1" noChangeAspect="1"/>
          </p:cNvPicPr>
          <p:nvPr>
            <p:ph idx="1"/>
          </p:nvPr>
        </p:nvPicPr>
        <p:blipFill>
          <a:blip r:embed="rId2"/>
          <a:srcRect/>
          <a:stretch/>
        </p:blipFill>
        <p:spPr>
          <a:xfrm>
            <a:off x="1517176" y="815655"/>
            <a:ext cx="9372600" cy="5904738"/>
          </a:xfrm>
        </p:spPr>
      </p:pic>
      <p:sp>
        <p:nvSpPr>
          <p:cNvPr id="5" name="TextBox 4"/>
          <p:cNvSpPr txBox="1"/>
          <p:nvPr/>
        </p:nvSpPr>
        <p:spPr>
          <a:xfrm>
            <a:off x="60278" y="6038730"/>
            <a:ext cx="9109653" cy="307777"/>
          </a:xfrm>
          <a:prstGeom prst="rect">
            <a:avLst/>
          </a:prstGeom>
          <a:noFill/>
        </p:spPr>
        <p:txBody>
          <a:bodyPr wrap="square" rtlCol="0">
            <a:spAutoFit/>
          </a:bodyPr>
          <a:lstStyle/>
          <a:p>
            <a:r>
              <a:rPr lang="en-US" sz="700" dirty="0">
                <a:hlinkClick r:id="rId3"/>
              </a:rPr>
              <a:t>Poger JM, Mayer V, Duru OK, Nauman B, Holderness H, Warren N, Vasquez C, Bibi S, Rasmussen-</a:t>
            </a:r>
            <a:r>
              <a:rPr lang="en-US" sz="700" dirty="0" err="1">
                <a:hlinkClick r:id="rId3"/>
              </a:rPr>
              <a:t>Torvik</a:t>
            </a:r>
            <a:r>
              <a:rPr lang="en-US" sz="700" dirty="0">
                <a:hlinkClick r:id="rId3"/>
              </a:rPr>
              <a:t> LJ, Hosseinian Z, Shi L, Wallace J, </a:t>
            </a:r>
            <a:r>
              <a:rPr lang="en-US" sz="700" dirty="0" err="1">
                <a:hlinkClick r:id="rId3"/>
              </a:rPr>
              <a:t>Goytia</a:t>
            </a:r>
            <a:r>
              <a:rPr lang="en-US" sz="700" dirty="0">
                <a:hlinkClick r:id="rId3"/>
              </a:rPr>
              <a:t> CN, Horowitz CR, Kraschnewski JL. Natural Experiments for Translation in Diabetes 2.0 (NEXT-D2) Network Engagement In Action: Stakeholder Engagement Activities to Enhance Patient-Centeredness of Research. Med Care. 2020;58 </a:t>
            </a:r>
            <a:r>
              <a:rPr lang="en-US" sz="700" dirty="0" err="1">
                <a:hlinkClick r:id="rId3"/>
              </a:rPr>
              <a:t>Suppl</a:t>
            </a:r>
            <a:r>
              <a:rPr lang="en-US" sz="700" dirty="0">
                <a:hlinkClick r:id="rId3"/>
              </a:rPr>
              <a:t> 6 </a:t>
            </a:r>
            <a:r>
              <a:rPr lang="en-US" sz="700" dirty="0" err="1">
                <a:hlinkClick r:id="rId3"/>
              </a:rPr>
              <a:t>Suppl</a:t>
            </a:r>
            <a:r>
              <a:rPr lang="en-US" sz="700" dirty="0">
                <a:hlinkClick r:id="rId3"/>
              </a:rPr>
              <a:t> 1:S66-S74. doi:10.1097/MLR.0000000000001264</a:t>
            </a:r>
            <a:endParaRPr lang="en-US" sz="700" dirty="0"/>
          </a:p>
        </p:txBody>
      </p:sp>
    </p:spTree>
    <p:extLst>
      <p:ext uri="{BB962C8B-B14F-4D97-AF65-F5344CB8AC3E}">
        <p14:creationId xmlns:p14="http://schemas.microsoft.com/office/powerpoint/2010/main" val="2553331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Level Stakeholder Meetings</a:t>
            </a:r>
          </a:p>
        </p:txBody>
      </p:sp>
      <p:sp>
        <p:nvSpPr>
          <p:cNvPr id="3" name="Content Placeholder 2"/>
          <p:cNvSpPr>
            <a:spLocks noGrp="1"/>
          </p:cNvSpPr>
          <p:nvPr>
            <p:ph idx="1"/>
          </p:nvPr>
        </p:nvSpPr>
        <p:spPr/>
        <p:txBody>
          <a:bodyPr/>
          <a:lstStyle/>
          <a:p>
            <a:pPr>
              <a:lnSpc>
                <a:spcPct val="100000"/>
              </a:lnSpc>
            </a:pPr>
            <a:r>
              <a:rPr lang="en-US" dirty="0"/>
              <a:t>Web-based </a:t>
            </a:r>
          </a:p>
          <a:p>
            <a:pPr>
              <a:lnSpc>
                <a:spcPct val="100000"/>
              </a:lnSpc>
            </a:pPr>
            <a:r>
              <a:rPr lang="en-US" dirty="0"/>
              <a:t>Provide study updates</a:t>
            </a:r>
          </a:p>
          <a:p>
            <a:pPr>
              <a:lnSpc>
                <a:spcPct val="100000"/>
              </a:lnSpc>
            </a:pPr>
            <a:r>
              <a:rPr lang="en-US" dirty="0"/>
              <a:t>Incorporate stakeholder expertise and patient lived experience into study decisions</a:t>
            </a:r>
          </a:p>
          <a:p>
            <a:pPr>
              <a:lnSpc>
                <a:spcPct val="100000"/>
              </a:lnSpc>
            </a:pPr>
            <a:r>
              <a:rPr lang="en-US" dirty="0"/>
              <a:t>Troubleshoot study challenges</a:t>
            </a:r>
          </a:p>
          <a:p>
            <a:pPr>
              <a:lnSpc>
                <a:spcPct val="100000"/>
              </a:lnSpc>
            </a:pPr>
            <a:r>
              <a:rPr lang="en-US" dirty="0"/>
              <a:t>Develop dissemination plans</a:t>
            </a:r>
          </a:p>
          <a:p>
            <a:pPr>
              <a:lnSpc>
                <a:spcPct val="100000"/>
              </a:lnSpc>
            </a:pPr>
            <a:r>
              <a:rPr lang="en-US" dirty="0"/>
              <a:t>Discuss policy implications</a:t>
            </a:r>
          </a:p>
          <a:p>
            <a:pPr>
              <a:lnSpc>
                <a:spcPct val="100000"/>
              </a:lnSpc>
            </a:pPr>
            <a:endParaRPr lang="en-US" dirty="0"/>
          </a:p>
        </p:txBody>
      </p:sp>
    </p:spTree>
    <p:extLst>
      <p:ext uri="{BB962C8B-B14F-4D97-AF65-F5344CB8AC3E}">
        <p14:creationId xmlns:p14="http://schemas.microsoft.com/office/powerpoint/2010/main" val="309821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Frequency</a:t>
            </a:r>
          </a:p>
        </p:txBody>
      </p:sp>
      <p:sp>
        <p:nvSpPr>
          <p:cNvPr id="3" name="Content Placeholder 2"/>
          <p:cNvSpPr>
            <a:spLocks noGrp="1"/>
          </p:cNvSpPr>
          <p:nvPr>
            <p:ph idx="1"/>
          </p:nvPr>
        </p:nvSpPr>
        <p:spPr/>
        <p:txBody>
          <a:bodyPr>
            <a:normAutofit/>
          </a:bodyPr>
          <a:lstStyle/>
          <a:p>
            <a:pPr>
              <a:lnSpc>
                <a:spcPct val="100000"/>
              </a:lnSpc>
            </a:pPr>
            <a:r>
              <a:rPr lang="en-US" dirty="0"/>
              <a:t>Annual Meetings (all team members)</a:t>
            </a:r>
          </a:p>
          <a:p>
            <a:pPr>
              <a:lnSpc>
                <a:spcPct val="100000"/>
              </a:lnSpc>
            </a:pPr>
            <a:r>
              <a:rPr lang="en-US" dirty="0"/>
              <a:t>Quarterly (larger stakeholder meetings)</a:t>
            </a:r>
          </a:p>
          <a:p>
            <a:pPr>
              <a:lnSpc>
                <a:spcPct val="100000"/>
              </a:lnSpc>
            </a:pPr>
            <a:r>
              <a:rPr lang="en-US" dirty="0"/>
              <a:t>Monthly (typically with patient partners)</a:t>
            </a:r>
          </a:p>
          <a:p>
            <a:pPr lvl="1">
              <a:lnSpc>
                <a:spcPct val="100000"/>
              </a:lnSpc>
            </a:pPr>
            <a:r>
              <a:rPr lang="en-US" dirty="0"/>
              <a:t>Address any points that require further clariﬁcation or gather additional input from patient partners that they may not have the opportunity or conﬁdence to share with the whole group.</a:t>
            </a:r>
          </a:p>
          <a:p>
            <a:pPr marL="514350" indent="-457200">
              <a:lnSpc>
                <a:spcPct val="100000"/>
              </a:lnSpc>
            </a:pPr>
            <a:r>
              <a:rPr lang="en-US" dirty="0"/>
              <a:t>One-time focus groups/interviews with partners</a:t>
            </a:r>
          </a:p>
        </p:txBody>
      </p:sp>
    </p:spTree>
    <p:extLst>
      <p:ext uri="{BB962C8B-B14F-4D97-AF65-F5344CB8AC3E}">
        <p14:creationId xmlns:p14="http://schemas.microsoft.com/office/powerpoint/2010/main" val="185638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xt D2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Next D2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xt D2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2437</Words>
  <Application>Microsoft Office PowerPoint</Application>
  <PresentationFormat>Widescreen</PresentationFormat>
  <Paragraphs>176</Paragraphs>
  <Slides>25</Slides>
  <Notes>10</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Calibri Light</vt:lpstr>
      <vt:lpstr>Next D2 Theme</vt:lpstr>
      <vt:lpstr>2_Next D2 Theme</vt:lpstr>
      <vt:lpstr>1_Next D2 Theme</vt:lpstr>
      <vt:lpstr>Translation: Connecting  Research with Community Site and Network Level Engagement Approaches to Enhance Patient-Centeredness in Natural Experiments </vt:lpstr>
      <vt:lpstr>Topic Outline</vt:lpstr>
      <vt:lpstr>Engagement Committee Governance</vt:lpstr>
      <vt:lpstr>PCORI Engagement Principles </vt:lpstr>
      <vt:lpstr>Broad Stakeholder Reach</vt:lpstr>
      <vt:lpstr>Recruitment Mechanisms</vt:lpstr>
      <vt:lpstr>Key Engagement Activities </vt:lpstr>
      <vt:lpstr>Site Level Stakeholder Meetings</vt:lpstr>
      <vt:lpstr>Meeting Frequency</vt:lpstr>
      <vt:lpstr>Proposal Development</vt:lpstr>
      <vt:lpstr>Trainings &amp; Educational Opportunities</vt:lpstr>
      <vt:lpstr>Data Analysis</vt:lpstr>
      <vt:lpstr>Study Results Dissemination</vt:lpstr>
      <vt:lpstr>Engagement Evaluations</vt:lpstr>
      <vt:lpstr>PaTH to Health: Diabetes  Patient Partner Check-Ins</vt:lpstr>
      <vt:lpstr>Tulane’s 360 Assessment </vt:lpstr>
      <vt:lpstr>Network Level Activities</vt:lpstr>
      <vt:lpstr>NEXT-D2 Whiteboard Video</vt:lpstr>
      <vt:lpstr>Resource Sharing</vt:lpstr>
      <vt:lpstr>Vehicles for Lay Dissemination</vt:lpstr>
      <vt:lpstr>Mid-Quarter  Correspondence</vt:lpstr>
      <vt:lpstr>Lay Public Dissemination Briefs</vt:lpstr>
      <vt:lpstr>Lay Public Dissemination Briefs</vt:lpstr>
      <vt:lpstr>Engagement Impact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in Regional Skilled Nursing Facilities ECHO</dc:title>
  <dc:creator>Chappell, Lois M</dc:creator>
  <cp:lastModifiedBy>Kraschnewski, Jennifer</cp:lastModifiedBy>
  <cp:revision>47</cp:revision>
  <dcterms:created xsi:type="dcterms:W3CDTF">2020-08-31T10:46:20Z</dcterms:created>
  <dcterms:modified xsi:type="dcterms:W3CDTF">2020-09-24T13:23:23Z</dcterms:modified>
</cp:coreProperties>
</file>