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40"/>
  </p:notesMasterIdLst>
  <p:handoutMasterIdLst>
    <p:handoutMasterId r:id="rId41"/>
  </p:handoutMasterIdLst>
  <p:sldIdLst>
    <p:sldId id="637" r:id="rId2"/>
    <p:sldId id="1113" r:id="rId3"/>
    <p:sldId id="1266" r:id="rId4"/>
    <p:sldId id="1247" r:id="rId5"/>
    <p:sldId id="1242" r:id="rId6"/>
    <p:sldId id="1256" r:id="rId7"/>
    <p:sldId id="1257" r:id="rId8"/>
    <p:sldId id="1261" r:id="rId9"/>
    <p:sldId id="1264" r:id="rId10"/>
    <p:sldId id="1262" r:id="rId11"/>
    <p:sldId id="1303" r:id="rId12"/>
    <p:sldId id="1263" r:id="rId13"/>
    <p:sldId id="1258" r:id="rId14"/>
    <p:sldId id="1144" r:id="rId15"/>
    <p:sldId id="1248" r:id="rId16"/>
    <p:sldId id="1302" r:id="rId17"/>
    <p:sldId id="1267" r:id="rId18"/>
    <p:sldId id="1255" r:id="rId19"/>
    <p:sldId id="1254" r:id="rId20"/>
    <p:sldId id="1298" r:id="rId21"/>
    <p:sldId id="1287" r:id="rId22"/>
    <p:sldId id="1294" r:id="rId23"/>
    <p:sldId id="1280" r:id="rId24"/>
    <p:sldId id="286" r:id="rId25"/>
    <p:sldId id="1269" r:id="rId26"/>
    <p:sldId id="1300" r:id="rId27"/>
    <p:sldId id="1288" r:id="rId28"/>
    <p:sldId id="1283" r:id="rId29"/>
    <p:sldId id="1282" r:id="rId30"/>
    <p:sldId id="1284" r:id="rId31"/>
    <p:sldId id="1279" r:id="rId32"/>
    <p:sldId id="1243" r:id="rId33"/>
    <p:sldId id="969" r:id="rId34"/>
    <p:sldId id="1289" r:id="rId35"/>
    <p:sldId id="1295" r:id="rId36"/>
    <p:sldId id="1299" r:id="rId37"/>
    <p:sldId id="1277" r:id="rId38"/>
    <p:sldId id="1297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0" b="1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0" b="1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0" b="1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0" b="1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0" b="1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6000" b="1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6000" b="1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6000" b="1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6000" b="1" kern="1200">
        <a:solidFill>
          <a:schemeClr val="tx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440" userDrawn="1">
          <p15:clr>
            <a:srgbClr val="A4A3A4"/>
          </p15:clr>
        </p15:guide>
        <p15:guide id="3" pos="4320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4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klin" initials="" lastIdx="1" clrIdx="0"/>
  <p:cmAuthor id="1" name="DDegnan" initials="D" lastIdx="8" clrIdx="1"/>
  <p:cmAuthor id="2" name="Franklin" initials="F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B050"/>
    <a:srgbClr val="F58533"/>
    <a:srgbClr val="45BBBA"/>
    <a:srgbClr val="0000FF"/>
    <a:srgbClr val="3866E8"/>
    <a:srgbClr val="00FFFF"/>
    <a:srgbClr val="A9BDF5"/>
    <a:srgbClr val="CC99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9010" autoAdjust="0"/>
  </p:normalViewPr>
  <p:slideViewPr>
    <p:cSldViewPr snapToGrid="0">
      <p:cViewPr varScale="1">
        <p:scale>
          <a:sx n="65" d="100"/>
          <a:sy n="65" d="100"/>
        </p:scale>
        <p:origin x="1281" y="54"/>
      </p:cViewPr>
      <p:guideLst>
        <p:guide pos="1440"/>
        <p:guide pos="4320"/>
        <p:guide orient="horz" pos="2160"/>
        <p:guide orient="horz" pos="40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320" y="27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 Group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cat>
            <c:numRef>
              <c:f>Sheet1!$A$2:$A$49</c:f>
              <c:numCache>
                <c:formatCode>General</c:formatCode>
                <c:ptCount val="48"/>
                <c:pt idx="0">
                  <c:v>-11</c:v>
                </c:pt>
                <c:pt idx="1">
                  <c:v>-10</c:v>
                </c:pt>
                <c:pt idx="2">
                  <c:v>-9</c:v>
                </c:pt>
                <c:pt idx="3">
                  <c:v>-8</c:v>
                </c:pt>
                <c:pt idx="4">
                  <c:v>-7</c:v>
                </c:pt>
                <c:pt idx="5">
                  <c:v>-6</c:v>
                </c:pt>
                <c:pt idx="6">
                  <c:v>-5</c:v>
                </c:pt>
                <c:pt idx="7">
                  <c:v>-4</c:v>
                </c:pt>
                <c:pt idx="8">
                  <c:v>-3</c:v>
                </c:pt>
                <c:pt idx="9">
                  <c:v>-2</c:v>
                </c:pt>
                <c:pt idx="10">
                  <c:v>-1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  <c:pt idx="26">
                  <c:v>15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21</c:v>
                </c:pt>
                <c:pt idx="33">
                  <c:v>22</c:v>
                </c:pt>
                <c:pt idx="34">
                  <c:v>23</c:v>
                </c:pt>
                <c:pt idx="35">
                  <c:v>24</c:v>
                </c:pt>
                <c:pt idx="36">
                  <c:v>25</c:v>
                </c:pt>
                <c:pt idx="37">
                  <c:v>26</c:v>
                </c:pt>
                <c:pt idx="38">
                  <c:v>27</c:v>
                </c:pt>
                <c:pt idx="39">
                  <c:v>28</c:v>
                </c:pt>
                <c:pt idx="40">
                  <c:v>29</c:v>
                </c:pt>
                <c:pt idx="41">
                  <c:v>30</c:v>
                </c:pt>
                <c:pt idx="42">
                  <c:v>31</c:v>
                </c:pt>
                <c:pt idx="43">
                  <c:v>32</c:v>
                </c:pt>
                <c:pt idx="44">
                  <c:v>33</c:v>
                </c:pt>
                <c:pt idx="45">
                  <c:v>34</c:v>
                </c:pt>
                <c:pt idx="46">
                  <c:v>35</c:v>
                </c:pt>
                <c:pt idx="47">
                  <c:v>36</c:v>
                </c:pt>
              </c:numCache>
            </c:num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3.07</c:v>
                </c:pt>
                <c:pt idx="1">
                  <c:v>3</c:v>
                </c:pt>
                <c:pt idx="2">
                  <c:v>3.1</c:v>
                </c:pt>
                <c:pt idx="3">
                  <c:v>3.12</c:v>
                </c:pt>
                <c:pt idx="4">
                  <c:v>3.2240000000000002</c:v>
                </c:pt>
                <c:pt idx="5">
                  <c:v>3.2448000000000001</c:v>
                </c:pt>
                <c:pt idx="6">
                  <c:v>3.2759999999999998</c:v>
                </c:pt>
                <c:pt idx="7">
                  <c:v>3.1719999999999997</c:v>
                </c:pt>
                <c:pt idx="8">
                  <c:v>3.12</c:v>
                </c:pt>
                <c:pt idx="9">
                  <c:v>3.1719999999999997</c:v>
                </c:pt>
                <c:pt idx="10">
                  <c:v>3.1719999999999997</c:v>
                </c:pt>
                <c:pt idx="11">
                  <c:v>2.87</c:v>
                </c:pt>
                <c:pt idx="12">
                  <c:v>2.65</c:v>
                </c:pt>
                <c:pt idx="13">
                  <c:v>2.6</c:v>
                </c:pt>
                <c:pt idx="14">
                  <c:v>2.6537999999999995</c:v>
                </c:pt>
                <c:pt idx="15">
                  <c:v>2.7280000000000002</c:v>
                </c:pt>
                <c:pt idx="16">
                  <c:v>2.6569999999999996</c:v>
                </c:pt>
                <c:pt idx="17">
                  <c:v>2.7112000000000003</c:v>
                </c:pt>
                <c:pt idx="18">
                  <c:v>2.7345999999999999</c:v>
                </c:pt>
                <c:pt idx="19">
                  <c:v>2.7168000000000001</c:v>
                </c:pt>
                <c:pt idx="20">
                  <c:v>2.7826000000000004</c:v>
                </c:pt>
                <c:pt idx="21">
                  <c:v>2.7864000000000004</c:v>
                </c:pt>
                <c:pt idx="22">
                  <c:v>2.8322000000000003</c:v>
                </c:pt>
                <c:pt idx="23">
                  <c:v>2.7223999999999999</c:v>
                </c:pt>
                <c:pt idx="24">
                  <c:v>2.7689999999999997</c:v>
                </c:pt>
                <c:pt idx="25">
                  <c:v>2.6911999999999998</c:v>
                </c:pt>
                <c:pt idx="26">
                  <c:v>2.7282000000000002</c:v>
                </c:pt>
                <c:pt idx="27">
                  <c:v>2.7656000000000001</c:v>
                </c:pt>
                <c:pt idx="28">
                  <c:v>2.8346</c:v>
                </c:pt>
                <c:pt idx="29">
                  <c:v>2.7896000000000001</c:v>
                </c:pt>
                <c:pt idx="30">
                  <c:v>2.6722000000000001</c:v>
                </c:pt>
                <c:pt idx="31">
                  <c:v>2.6599999999999997</c:v>
                </c:pt>
                <c:pt idx="32">
                  <c:v>2.7336200000000002</c:v>
                </c:pt>
                <c:pt idx="33">
                  <c:v>2.8176800000000002</c:v>
                </c:pt>
                <c:pt idx="34">
                  <c:v>2.7769800000000004</c:v>
                </c:pt>
                <c:pt idx="35">
                  <c:v>2.7259199999999999</c:v>
                </c:pt>
                <c:pt idx="36">
                  <c:v>2.6644999999999999</c:v>
                </c:pt>
                <c:pt idx="37">
                  <c:v>2.6031200000000005</c:v>
                </c:pt>
                <c:pt idx="38">
                  <c:v>2.5417800000000002</c:v>
                </c:pt>
                <c:pt idx="39">
                  <c:v>2.4804800000000005</c:v>
                </c:pt>
                <c:pt idx="40">
                  <c:v>2.40239998318</c:v>
                </c:pt>
                <c:pt idx="41">
                  <c:v>2.4959999819999998</c:v>
                </c:pt>
                <c:pt idx="42">
                  <c:v>2.5167999807800001</c:v>
                </c:pt>
                <c:pt idx="43">
                  <c:v>2.5479999795200006</c:v>
                </c:pt>
                <c:pt idx="44">
                  <c:v>2.5999999782200001</c:v>
                </c:pt>
                <c:pt idx="45">
                  <c:v>2.5895999768800002</c:v>
                </c:pt>
                <c:pt idx="46">
                  <c:v>2.5791999755000004</c:v>
                </c:pt>
                <c:pt idx="47">
                  <c:v>2.5687999740800005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B5-4CD8-A8DE-FADAD81373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Intervention Group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cat>
            <c:numRef>
              <c:f>Sheet1!$A$2:$A$49</c:f>
              <c:numCache>
                <c:formatCode>General</c:formatCode>
                <c:ptCount val="48"/>
                <c:pt idx="0">
                  <c:v>-11</c:v>
                </c:pt>
                <c:pt idx="1">
                  <c:v>-10</c:v>
                </c:pt>
                <c:pt idx="2">
                  <c:v>-9</c:v>
                </c:pt>
                <c:pt idx="3">
                  <c:v>-8</c:v>
                </c:pt>
                <c:pt idx="4">
                  <c:v>-7</c:v>
                </c:pt>
                <c:pt idx="5">
                  <c:v>-6</c:v>
                </c:pt>
                <c:pt idx="6">
                  <c:v>-5</c:v>
                </c:pt>
                <c:pt idx="7">
                  <c:v>-4</c:v>
                </c:pt>
                <c:pt idx="8">
                  <c:v>-3</c:v>
                </c:pt>
                <c:pt idx="9">
                  <c:v>-2</c:v>
                </c:pt>
                <c:pt idx="10">
                  <c:v>-1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  <c:pt idx="26">
                  <c:v>15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21</c:v>
                </c:pt>
                <c:pt idx="33">
                  <c:v>22</c:v>
                </c:pt>
                <c:pt idx="34">
                  <c:v>23</c:v>
                </c:pt>
                <c:pt idx="35">
                  <c:v>24</c:v>
                </c:pt>
                <c:pt idx="36">
                  <c:v>25</c:v>
                </c:pt>
                <c:pt idx="37">
                  <c:v>26</c:v>
                </c:pt>
                <c:pt idx="38">
                  <c:v>27</c:v>
                </c:pt>
                <c:pt idx="39">
                  <c:v>28</c:v>
                </c:pt>
                <c:pt idx="40">
                  <c:v>29</c:v>
                </c:pt>
                <c:pt idx="41">
                  <c:v>30</c:v>
                </c:pt>
                <c:pt idx="42">
                  <c:v>31</c:v>
                </c:pt>
                <c:pt idx="43">
                  <c:v>32</c:v>
                </c:pt>
                <c:pt idx="44">
                  <c:v>33</c:v>
                </c:pt>
                <c:pt idx="45">
                  <c:v>34</c:v>
                </c:pt>
                <c:pt idx="46">
                  <c:v>35</c:v>
                </c:pt>
                <c:pt idx="47">
                  <c:v>36</c:v>
                </c:pt>
              </c:numCache>
            </c:numRef>
          </c:cat>
          <c:val>
            <c:numRef>
              <c:f>Sheet1!$C$2:$C$49</c:f>
              <c:numCache>
                <c:formatCode>General</c:formatCode>
                <c:ptCount val="48"/>
                <c:pt idx="0">
                  <c:v>3</c:v>
                </c:pt>
                <c:pt idx="1">
                  <c:v>3.1</c:v>
                </c:pt>
                <c:pt idx="2">
                  <c:v>3</c:v>
                </c:pt>
                <c:pt idx="3">
                  <c:v>3.1</c:v>
                </c:pt>
                <c:pt idx="4">
                  <c:v>3.12</c:v>
                </c:pt>
                <c:pt idx="5">
                  <c:v>3.15</c:v>
                </c:pt>
                <c:pt idx="6">
                  <c:v>3.05</c:v>
                </c:pt>
                <c:pt idx="7">
                  <c:v>3</c:v>
                </c:pt>
                <c:pt idx="8">
                  <c:v>3.05</c:v>
                </c:pt>
                <c:pt idx="9">
                  <c:v>3.05</c:v>
                </c:pt>
                <c:pt idx="10">
                  <c:v>3.1</c:v>
                </c:pt>
                <c:pt idx="11">
                  <c:v>2.9</c:v>
                </c:pt>
                <c:pt idx="12">
                  <c:v>2.6</c:v>
                </c:pt>
                <c:pt idx="13">
                  <c:v>2.5499999999999998</c:v>
                </c:pt>
                <c:pt idx="14">
                  <c:v>2.62</c:v>
                </c:pt>
                <c:pt idx="15">
                  <c:v>2.5499999999999998</c:v>
                </c:pt>
                <c:pt idx="16">
                  <c:v>2.6</c:v>
                </c:pt>
                <c:pt idx="17">
                  <c:v>2.62</c:v>
                </c:pt>
                <c:pt idx="18">
                  <c:v>2.6</c:v>
                </c:pt>
                <c:pt idx="19">
                  <c:v>2.66</c:v>
                </c:pt>
                <c:pt idx="20">
                  <c:v>2.66</c:v>
                </c:pt>
                <c:pt idx="21">
                  <c:v>2.7</c:v>
                </c:pt>
                <c:pt idx="22">
                  <c:v>2.59</c:v>
                </c:pt>
                <c:pt idx="23">
                  <c:v>2.63</c:v>
                </c:pt>
                <c:pt idx="24">
                  <c:v>2.5499999999999998</c:v>
                </c:pt>
                <c:pt idx="25">
                  <c:v>2.58</c:v>
                </c:pt>
                <c:pt idx="26">
                  <c:v>2.61</c:v>
                </c:pt>
                <c:pt idx="27">
                  <c:v>2.67</c:v>
                </c:pt>
                <c:pt idx="28">
                  <c:v>2.62</c:v>
                </c:pt>
                <c:pt idx="29">
                  <c:v>2.5</c:v>
                </c:pt>
                <c:pt idx="30">
                  <c:v>2.5499999999999998</c:v>
                </c:pt>
                <c:pt idx="31">
                  <c:v>2.62</c:v>
                </c:pt>
                <c:pt idx="32">
                  <c:v>2.7</c:v>
                </c:pt>
                <c:pt idx="33">
                  <c:v>2.66</c:v>
                </c:pt>
                <c:pt idx="34">
                  <c:v>2.61</c:v>
                </c:pt>
                <c:pt idx="35">
                  <c:v>2.5499999999999998</c:v>
                </c:pt>
                <c:pt idx="36">
                  <c:v>2.4900000000000002</c:v>
                </c:pt>
                <c:pt idx="37">
                  <c:v>2.4300000000000002</c:v>
                </c:pt>
                <c:pt idx="38">
                  <c:v>2.37</c:v>
                </c:pt>
                <c:pt idx="39">
                  <c:v>2.31</c:v>
                </c:pt>
                <c:pt idx="40">
                  <c:v>2.4</c:v>
                </c:pt>
                <c:pt idx="41">
                  <c:v>2.42</c:v>
                </c:pt>
                <c:pt idx="42">
                  <c:v>2.4500000000000002</c:v>
                </c:pt>
                <c:pt idx="43">
                  <c:v>2.5</c:v>
                </c:pt>
                <c:pt idx="44">
                  <c:v>2.4900000000000002</c:v>
                </c:pt>
                <c:pt idx="45">
                  <c:v>2.48</c:v>
                </c:pt>
                <c:pt idx="46">
                  <c:v>2.4700000000000002</c:v>
                </c:pt>
                <c:pt idx="47">
                  <c:v>2.46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B5-4CD8-A8DE-FADAD81373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Sheet1!$A$2:$A$49</c:f>
              <c:numCache>
                <c:formatCode>General</c:formatCode>
                <c:ptCount val="48"/>
                <c:pt idx="0">
                  <c:v>-11</c:v>
                </c:pt>
                <c:pt idx="1">
                  <c:v>-10</c:v>
                </c:pt>
                <c:pt idx="2">
                  <c:v>-9</c:v>
                </c:pt>
                <c:pt idx="3">
                  <c:v>-8</c:v>
                </c:pt>
                <c:pt idx="4">
                  <c:v>-7</c:v>
                </c:pt>
                <c:pt idx="5">
                  <c:v>-6</c:v>
                </c:pt>
                <c:pt idx="6">
                  <c:v>-5</c:v>
                </c:pt>
                <c:pt idx="7">
                  <c:v>-4</c:v>
                </c:pt>
                <c:pt idx="8">
                  <c:v>-3</c:v>
                </c:pt>
                <c:pt idx="9">
                  <c:v>-2</c:v>
                </c:pt>
                <c:pt idx="10">
                  <c:v>-1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  <c:pt idx="26">
                  <c:v>15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21</c:v>
                </c:pt>
                <c:pt idx="33">
                  <c:v>22</c:v>
                </c:pt>
                <c:pt idx="34">
                  <c:v>23</c:v>
                </c:pt>
                <c:pt idx="35">
                  <c:v>24</c:v>
                </c:pt>
                <c:pt idx="36">
                  <c:v>25</c:v>
                </c:pt>
                <c:pt idx="37">
                  <c:v>26</c:v>
                </c:pt>
                <c:pt idx="38">
                  <c:v>27</c:v>
                </c:pt>
                <c:pt idx="39">
                  <c:v>28</c:v>
                </c:pt>
                <c:pt idx="40">
                  <c:v>29</c:v>
                </c:pt>
                <c:pt idx="41">
                  <c:v>30</c:v>
                </c:pt>
                <c:pt idx="42">
                  <c:v>31</c:v>
                </c:pt>
                <c:pt idx="43">
                  <c:v>32</c:v>
                </c:pt>
                <c:pt idx="44">
                  <c:v>33</c:v>
                </c:pt>
                <c:pt idx="45">
                  <c:v>34</c:v>
                </c:pt>
                <c:pt idx="46">
                  <c:v>35</c:v>
                </c:pt>
                <c:pt idx="47">
                  <c:v>36</c:v>
                </c:pt>
              </c:numCache>
            </c:numRef>
          </c:cat>
          <c:val>
            <c:numRef>
              <c:f>Sheet1!$D$2:$D$49</c:f>
              <c:numCache>
                <c:formatCode>General</c:formatCode>
                <c:ptCount val="4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B5-4CD8-A8DE-FADAD8137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7105359"/>
        <c:axId val="1217113263"/>
      </c:lineChart>
      <c:catAx>
        <c:axId val="12171053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113263"/>
        <c:crosses val="autoZero"/>
        <c:auto val="1"/>
        <c:lblAlgn val="ctr"/>
        <c:lblOffset val="100"/>
        <c:noMultiLvlLbl val="0"/>
      </c:catAx>
      <c:valAx>
        <c:axId val="12171132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Outcome Unit</a:t>
                </a:r>
              </a:p>
            </c:rich>
          </c:tx>
          <c:layout>
            <c:manualLayout>
              <c:xMode val="edge"/>
              <c:yMode val="edge"/>
              <c:x val="1.6103059581320451E-3"/>
              <c:y val="0.129882808460294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10535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 Group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cat>
            <c:numRef>
              <c:f>Sheet1!$A$2:$A$49</c:f>
              <c:numCache>
                <c:formatCode>General</c:formatCode>
                <c:ptCount val="48"/>
                <c:pt idx="0">
                  <c:v>-11</c:v>
                </c:pt>
                <c:pt idx="1">
                  <c:v>-10</c:v>
                </c:pt>
                <c:pt idx="2">
                  <c:v>-9</c:v>
                </c:pt>
                <c:pt idx="3">
                  <c:v>-8</c:v>
                </c:pt>
                <c:pt idx="4">
                  <c:v>-7</c:v>
                </c:pt>
                <c:pt idx="5">
                  <c:v>-6</c:v>
                </c:pt>
                <c:pt idx="6">
                  <c:v>-5</c:v>
                </c:pt>
                <c:pt idx="7">
                  <c:v>-4</c:v>
                </c:pt>
                <c:pt idx="8">
                  <c:v>-3</c:v>
                </c:pt>
                <c:pt idx="9">
                  <c:v>-2</c:v>
                </c:pt>
                <c:pt idx="10">
                  <c:v>-1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  <c:pt idx="26">
                  <c:v>15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21</c:v>
                </c:pt>
                <c:pt idx="33">
                  <c:v>22</c:v>
                </c:pt>
                <c:pt idx="34">
                  <c:v>23</c:v>
                </c:pt>
                <c:pt idx="35">
                  <c:v>24</c:v>
                </c:pt>
                <c:pt idx="36">
                  <c:v>25</c:v>
                </c:pt>
                <c:pt idx="37">
                  <c:v>26</c:v>
                </c:pt>
                <c:pt idx="38">
                  <c:v>27</c:v>
                </c:pt>
                <c:pt idx="39">
                  <c:v>28</c:v>
                </c:pt>
                <c:pt idx="40">
                  <c:v>29</c:v>
                </c:pt>
                <c:pt idx="41">
                  <c:v>30</c:v>
                </c:pt>
                <c:pt idx="42">
                  <c:v>31</c:v>
                </c:pt>
                <c:pt idx="43">
                  <c:v>32</c:v>
                </c:pt>
                <c:pt idx="44">
                  <c:v>33</c:v>
                </c:pt>
                <c:pt idx="45">
                  <c:v>34</c:v>
                </c:pt>
                <c:pt idx="46">
                  <c:v>35</c:v>
                </c:pt>
                <c:pt idx="47">
                  <c:v>36</c:v>
                </c:pt>
              </c:numCache>
            </c:num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3.07</c:v>
                </c:pt>
                <c:pt idx="1">
                  <c:v>3</c:v>
                </c:pt>
                <c:pt idx="2">
                  <c:v>3.1</c:v>
                </c:pt>
                <c:pt idx="3">
                  <c:v>3.12</c:v>
                </c:pt>
                <c:pt idx="4">
                  <c:v>3.2240000000000002</c:v>
                </c:pt>
                <c:pt idx="5">
                  <c:v>3.2448000000000001</c:v>
                </c:pt>
                <c:pt idx="6">
                  <c:v>3.2759999999999998</c:v>
                </c:pt>
                <c:pt idx="7">
                  <c:v>3.1719999999999997</c:v>
                </c:pt>
                <c:pt idx="8">
                  <c:v>3.12</c:v>
                </c:pt>
                <c:pt idx="9">
                  <c:v>3.1719999999999997</c:v>
                </c:pt>
                <c:pt idx="10">
                  <c:v>3.1719999999999997</c:v>
                </c:pt>
                <c:pt idx="11">
                  <c:v>2.87</c:v>
                </c:pt>
                <c:pt idx="12">
                  <c:v>2.65</c:v>
                </c:pt>
                <c:pt idx="13">
                  <c:v>2.6</c:v>
                </c:pt>
                <c:pt idx="14">
                  <c:v>2.6537999999999995</c:v>
                </c:pt>
                <c:pt idx="15">
                  <c:v>2.7280000000000002</c:v>
                </c:pt>
                <c:pt idx="16">
                  <c:v>2.6569999999999996</c:v>
                </c:pt>
                <c:pt idx="17">
                  <c:v>2.7112000000000003</c:v>
                </c:pt>
                <c:pt idx="18">
                  <c:v>2.7345999999999999</c:v>
                </c:pt>
                <c:pt idx="19">
                  <c:v>2.7168000000000001</c:v>
                </c:pt>
                <c:pt idx="20">
                  <c:v>2.7826000000000004</c:v>
                </c:pt>
                <c:pt idx="21">
                  <c:v>2.7864000000000004</c:v>
                </c:pt>
                <c:pt idx="22">
                  <c:v>2.8322000000000003</c:v>
                </c:pt>
                <c:pt idx="23">
                  <c:v>2.7223999999999999</c:v>
                </c:pt>
                <c:pt idx="24">
                  <c:v>2.7689999999999997</c:v>
                </c:pt>
                <c:pt idx="25">
                  <c:v>2.6911999999999998</c:v>
                </c:pt>
                <c:pt idx="26">
                  <c:v>2.7282000000000002</c:v>
                </c:pt>
                <c:pt idx="27">
                  <c:v>2.7656000000000001</c:v>
                </c:pt>
                <c:pt idx="28">
                  <c:v>2.8346</c:v>
                </c:pt>
                <c:pt idx="29">
                  <c:v>2.7896000000000001</c:v>
                </c:pt>
                <c:pt idx="30">
                  <c:v>2.6722000000000001</c:v>
                </c:pt>
                <c:pt idx="31">
                  <c:v>2.6599999999999997</c:v>
                </c:pt>
                <c:pt idx="32">
                  <c:v>2.7336200000000002</c:v>
                </c:pt>
                <c:pt idx="33">
                  <c:v>2.8176800000000002</c:v>
                </c:pt>
                <c:pt idx="34">
                  <c:v>2.7769800000000004</c:v>
                </c:pt>
                <c:pt idx="35">
                  <c:v>2.7259199999999999</c:v>
                </c:pt>
                <c:pt idx="36">
                  <c:v>2.6644999999999999</c:v>
                </c:pt>
                <c:pt idx="37">
                  <c:v>2.6031200000000005</c:v>
                </c:pt>
                <c:pt idx="38">
                  <c:v>2.5417800000000002</c:v>
                </c:pt>
                <c:pt idx="39">
                  <c:v>2.4804800000000005</c:v>
                </c:pt>
                <c:pt idx="40">
                  <c:v>2.40239998318</c:v>
                </c:pt>
                <c:pt idx="41">
                  <c:v>2.4959999819999998</c:v>
                </c:pt>
                <c:pt idx="42">
                  <c:v>2.5167999807800001</c:v>
                </c:pt>
                <c:pt idx="43">
                  <c:v>2.5479999795200006</c:v>
                </c:pt>
                <c:pt idx="44">
                  <c:v>2.5999999782200001</c:v>
                </c:pt>
                <c:pt idx="45">
                  <c:v>2.5895999768800002</c:v>
                </c:pt>
                <c:pt idx="46">
                  <c:v>2.5791999755000004</c:v>
                </c:pt>
                <c:pt idx="47">
                  <c:v>2.5687999740800005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B5-4CD8-A8DE-FADAD81373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Intervention Group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cat>
            <c:numRef>
              <c:f>Sheet1!$A$2:$A$49</c:f>
              <c:numCache>
                <c:formatCode>General</c:formatCode>
                <c:ptCount val="48"/>
                <c:pt idx="0">
                  <c:v>-11</c:v>
                </c:pt>
                <c:pt idx="1">
                  <c:v>-10</c:v>
                </c:pt>
                <c:pt idx="2">
                  <c:v>-9</c:v>
                </c:pt>
                <c:pt idx="3">
                  <c:v>-8</c:v>
                </c:pt>
                <c:pt idx="4">
                  <c:v>-7</c:v>
                </c:pt>
                <c:pt idx="5">
                  <c:v>-6</c:v>
                </c:pt>
                <c:pt idx="6">
                  <c:v>-5</c:v>
                </c:pt>
                <c:pt idx="7">
                  <c:v>-4</c:v>
                </c:pt>
                <c:pt idx="8">
                  <c:v>-3</c:v>
                </c:pt>
                <c:pt idx="9">
                  <c:v>-2</c:v>
                </c:pt>
                <c:pt idx="10">
                  <c:v>-1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  <c:pt idx="26">
                  <c:v>15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21</c:v>
                </c:pt>
                <c:pt idx="33">
                  <c:v>22</c:v>
                </c:pt>
                <c:pt idx="34">
                  <c:v>23</c:v>
                </c:pt>
                <c:pt idx="35">
                  <c:v>24</c:v>
                </c:pt>
                <c:pt idx="36">
                  <c:v>25</c:v>
                </c:pt>
                <c:pt idx="37">
                  <c:v>26</c:v>
                </c:pt>
                <c:pt idx="38">
                  <c:v>27</c:v>
                </c:pt>
                <c:pt idx="39">
                  <c:v>28</c:v>
                </c:pt>
                <c:pt idx="40">
                  <c:v>29</c:v>
                </c:pt>
                <c:pt idx="41">
                  <c:v>30</c:v>
                </c:pt>
                <c:pt idx="42">
                  <c:v>31</c:v>
                </c:pt>
                <c:pt idx="43">
                  <c:v>32</c:v>
                </c:pt>
                <c:pt idx="44">
                  <c:v>33</c:v>
                </c:pt>
                <c:pt idx="45">
                  <c:v>34</c:v>
                </c:pt>
                <c:pt idx="46">
                  <c:v>35</c:v>
                </c:pt>
                <c:pt idx="47">
                  <c:v>36</c:v>
                </c:pt>
              </c:numCache>
            </c:numRef>
          </c:cat>
          <c:val>
            <c:numRef>
              <c:f>Sheet1!$C$2:$C$49</c:f>
              <c:numCache>
                <c:formatCode>General</c:formatCode>
                <c:ptCount val="48"/>
                <c:pt idx="0">
                  <c:v>3</c:v>
                </c:pt>
                <c:pt idx="1">
                  <c:v>3.1</c:v>
                </c:pt>
                <c:pt idx="2">
                  <c:v>3</c:v>
                </c:pt>
                <c:pt idx="3">
                  <c:v>3.1</c:v>
                </c:pt>
                <c:pt idx="4">
                  <c:v>3.12</c:v>
                </c:pt>
                <c:pt idx="5">
                  <c:v>3.15</c:v>
                </c:pt>
                <c:pt idx="6">
                  <c:v>3.05</c:v>
                </c:pt>
                <c:pt idx="7">
                  <c:v>3</c:v>
                </c:pt>
                <c:pt idx="8">
                  <c:v>3.05</c:v>
                </c:pt>
                <c:pt idx="9">
                  <c:v>3.05</c:v>
                </c:pt>
                <c:pt idx="10">
                  <c:v>3.1</c:v>
                </c:pt>
                <c:pt idx="11">
                  <c:v>2.9</c:v>
                </c:pt>
                <c:pt idx="12">
                  <c:v>2.6</c:v>
                </c:pt>
                <c:pt idx="13">
                  <c:v>2.5499999999999998</c:v>
                </c:pt>
                <c:pt idx="14">
                  <c:v>2.62</c:v>
                </c:pt>
                <c:pt idx="15">
                  <c:v>2.5499999999999998</c:v>
                </c:pt>
                <c:pt idx="16">
                  <c:v>2.6</c:v>
                </c:pt>
                <c:pt idx="17">
                  <c:v>2.62</c:v>
                </c:pt>
                <c:pt idx="18">
                  <c:v>2.6</c:v>
                </c:pt>
                <c:pt idx="19">
                  <c:v>2.66</c:v>
                </c:pt>
                <c:pt idx="20">
                  <c:v>2.66</c:v>
                </c:pt>
                <c:pt idx="21">
                  <c:v>2.7</c:v>
                </c:pt>
                <c:pt idx="22">
                  <c:v>2.59</c:v>
                </c:pt>
                <c:pt idx="23">
                  <c:v>2.63</c:v>
                </c:pt>
                <c:pt idx="24">
                  <c:v>2.5499999999999998</c:v>
                </c:pt>
                <c:pt idx="25">
                  <c:v>2.58</c:v>
                </c:pt>
                <c:pt idx="26">
                  <c:v>2.61</c:v>
                </c:pt>
                <c:pt idx="27">
                  <c:v>2.67</c:v>
                </c:pt>
                <c:pt idx="28">
                  <c:v>2.62</c:v>
                </c:pt>
                <c:pt idx="29">
                  <c:v>2.5</c:v>
                </c:pt>
                <c:pt idx="30">
                  <c:v>2.5499999999999998</c:v>
                </c:pt>
                <c:pt idx="31">
                  <c:v>2.62</c:v>
                </c:pt>
                <c:pt idx="32">
                  <c:v>2.7</c:v>
                </c:pt>
                <c:pt idx="33">
                  <c:v>2.66</c:v>
                </c:pt>
                <c:pt idx="34">
                  <c:v>2.61</c:v>
                </c:pt>
                <c:pt idx="35">
                  <c:v>2.5499999999999998</c:v>
                </c:pt>
                <c:pt idx="36">
                  <c:v>2.4900000000000002</c:v>
                </c:pt>
                <c:pt idx="37">
                  <c:v>2.4300000000000002</c:v>
                </c:pt>
                <c:pt idx="38">
                  <c:v>2.37</c:v>
                </c:pt>
                <c:pt idx="39">
                  <c:v>2.31</c:v>
                </c:pt>
                <c:pt idx="40">
                  <c:v>2.4</c:v>
                </c:pt>
                <c:pt idx="41">
                  <c:v>2.42</c:v>
                </c:pt>
                <c:pt idx="42">
                  <c:v>2.4500000000000002</c:v>
                </c:pt>
                <c:pt idx="43">
                  <c:v>2.5</c:v>
                </c:pt>
                <c:pt idx="44">
                  <c:v>2.4900000000000002</c:v>
                </c:pt>
                <c:pt idx="45">
                  <c:v>2.48</c:v>
                </c:pt>
                <c:pt idx="46">
                  <c:v>2.4700000000000002</c:v>
                </c:pt>
                <c:pt idx="47">
                  <c:v>2.46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B5-4CD8-A8DE-FADAD81373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Sheet1!$A$2:$A$49</c:f>
              <c:numCache>
                <c:formatCode>General</c:formatCode>
                <c:ptCount val="48"/>
                <c:pt idx="0">
                  <c:v>-11</c:v>
                </c:pt>
                <c:pt idx="1">
                  <c:v>-10</c:v>
                </c:pt>
                <c:pt idx="2">
                  <c:v>-9</c:v>
                </c:pt>
                <c:pt idx="3">
                  <c:v>-8</c:v>
                </c:pt>
                <c:pt idx="4">
                  <c:v>-7</c:v>
                </c:pt>
                <c:pt idx="5">
                  <c:v>-6</c:v>
                </c:pt>
                <c:pt idx="6">
                  <c:v>-5</c:v>
                </c:pt>
                <c:pt idx="7">
                  <c:v>-4</c:v>
                </c:pt>
                <c:pt idx="8">
                  <c:v>-3</c:v>
                </c:pt>
                <c:pt idx="9">
                  <c:v>-2</c:v>
                </c:pt>
                <c:pt idx="10">
                  <c:v>-1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  <c:pt idx="26">
                  <c:v>15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21</c:v>
                </c:pt>
                <c:pt idx="33">
                  <c:v>22</c:v>
                </c:pt>
                <c:pt idx="34">
                  <c:v>23</c:v>
                </c:pt>
                <c:pt idx="35">
                  <c:v>24</c:v>
                </c:pt>
                <c:pt idx="36">
                  <c:v>25</c:v>
                </c:pt>
                <c:pt idx="37">
                  <c:v>26</c:v>
                </c:pt>
                <c:pt idx="38">
                  <c:v>27</c:v>
                </c:pt>
                <c:pt idx="39">
                  <c:v>28</c:v>
                </c:pt>
                <c:pt idx="40">
                  <c:v>29</c:v>
                </c:pt>
                <c:pt idx="41">
                  <c:v>30</c:v>
                </c:pt>
                <c:pt idx="42">
                  <c:v>31</c:v>
                </c:pt>
                <c:pt idx="43">
                  <c:v>32</c:v>
                </c:pt>
                <c:pt idx="44">
                  <c:v>33</c:v>
                </c:pt>
                <c:pt idx="45">
                  <c:v>34</c:v>
                </c:pt>
                <c:pt idx="46">
                  <c:v>35</c:v>
                </c:pt>
                <c:pt idx="47">
                  <c:v>36</c:v>
                </c:pt>
              </c:numCache>
            </c:numRef>
          </c:cat>
          <c:val>
            <c:numRef>
              <c:f>Sheet1!$D$2:$D$49</c:f>
              <c:numCache>
                <c:formatCode>General</c:formatCode>
                <c:ptCount val="4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B5-4CD8-A8DE-FADAD8137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7105359"/>
        <c:axId val="1217113263"/>
      </c:lineChart>
      <c:catAx>
        <c:axId val="12171053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113263"/>
        <c:crosses val="autoZero"/>
        <c:auto val="1"/>
        <c:lblAlgn val="ctr"/>
        <c:lblOffset val="100"/>
        <c:noMultiLvlLbl val="0"/>
      </c:catAx>
      <c:valAx>
        <c:axId val="12171132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Outcome Unit</a:t>
                </a:r>
              </a:p>
            </c:rich>
          </c:tx>
          <c:layout>
            <c:manualLayout>
              <c:xMode val="edge"/>
              <c:yMode val="edge"/>
              <c:x val="1.6103059581320451E-3"/>
              <c:y val="0.129882808460294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10535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 Group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cat>
            <c:numRef>
              <c:f>Sheet1!$A$2:$A$49</c:f>
              <c:numCache>
                <c:formatCode>General</c:formatCode>
                <c:ptCount val="48"/>
                <c:pt idx="0">
                  <c:v>-11</c:v>
                </c:pt>
                <c:pt idx="1">
                  <c:v>-10</c:v>
                </c:pt>
                <c:pt idx="2">
                  <c:v>-9</c:v>
                </c:pt>
                <c:pt idx="3">
                  <c:v>-8</c:v>
                </c:pt>
                <c:pt idx="4">
                  <c:v>-7</c:v>
                </c:pt>
                <c:pt idx="5">
                  <c:v>-6</c:v>
                </c:pt>
                <c:pt idx="6">
                  <c:v>-5</c:v>
                </c:pt>
                <c:pt idx="7">
                  <c:v>-4</c:v>
                </c:pt>
                <c:pt idx="8">
                  <c:v>-3</c:v>
                </c:pt>
                <c:pt idx="9">
                  <c:v>-2</c:v>
                </c:pt>
                <c:pt idx="10">
                  <c:v>-1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  <c:pt idx="26">
                  <c:v>15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21</c:v>
                </c:pt>
                <c:pt idx="33">
                  <c:v>22</c:v>
                </c:pt>
                <c:pt idx="34">
                  <c:v>23</c:v>
                </c:pt>
                <c:pt idx="35">
                  <c:v>24</c:v>
                </c:pt>
                <c:pt idx="36">
                  <c:v>25</c:v>
                </c:pt>
                <c:pt idx="37">
                  <c:v>26</c:v>
                </c:pt>
                <c:pt idx="38">
                  <c:v>27</c:v>
                </c:pt>
                <c:pt idx="39">
                  <c:v>28</c:v>
                </c:pt>
                <c:pt idx="40">
                  <c:v>29</c:v>
                </c:pt>
                <c:pt idx="41">
                  <c:v>30</c:v>
                </c:pt>
                <c:pt idx="42">
                  <c:v>31</c:v>
                </c:pt>
                <c:pt idx="43">
                  <c:v>32</c:v>
                </c:pt>
                <c:pt idx="44">
                  <c:v>33</c:v>
                </c:pt>
                <c:pt idx="45">
                  <c:v>34</c:v>
                </c:pt>
                <c:pt idx="46">
                  <c:v>35</c:v>
                </c:pt>
                <c:pt idx="47">
                  <c:v>36</c:v>
                </c:pt>
              </c:numCache>
            </c:num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3.07</c:v>
                </c:pt>
                <c:pt idx="1">
                  <c:v>3</c:v>
                </c:pt>
                <c:pt idx="2">
                  <c:v>3.1</c:v>
                </c:pt>
                <c:pt idx="3">
                  <c:v>3.12</c:v>
                </c:pt>
                <c:pt idx="4">
                  <c:v>3.2240000000000002</c:v>
                </c:pt>
                <c:pt idx="5">
                  <c:v>3.2448000000000001</c:v>
                </c:pt>
                <c:pt idx="6">
                  <c:v>3.2759999999999998</c:v>
                </c:pt>
                <c:pt idx="7">
                  <c:v>3.1719999999999997</c:v>
                </c:pt>
                <c:pt idx="8">
                  <c:v>3.12</c:v>
                </c:pt>
                <c:pt idx="9">
                  <c:v>3.1719999999999997</c:v>
                </c:pt>
                <c:pt idx="10">
                  <c:v>3.1719999999999997</c:v>
                </c:pt>
                <c:pt idx="11">
                  <c:v>2.87</c:v>
                </c:pt>
                <c:pt idx="12">
                  <c:v>2.65</c:v>
                </c:pt>
                <c:pt idx="13">
                  <c:v>2.6</c:v>
                </c:pt>
                <c:pt idx="14">
                  <c:v>2.6537999999999995</c:v>
                </c:pt>
                <c:pt idx="15">
                  <c:v>2.7280000000000002</c:v>
                </c:pt>
                <c:pt idx="16">
                  <c:v>2.6569999999999996</c:v>
                </c:pt>
                <c:pt idx="17">
                  <c:v>2.7112000000000003</c:v>
                </c:pt>
                <c:pt idx="18">
                  <c:v>2.7345999999999999</c:v>
                </c:pt>
                <c:pt idx="19">
                  <c:v>2.7168000000000001</c:v>
                </c:pt>
                <c:pt idx="20">
                  <c:v>2.7826000000000004</c:v>
                </c:pt>
                <c:pt idx="21">
                  <c:v>2.7864000000000004</c:v>
                </c:pt>
                <c:pt idx="22">
                  <c:v>2.8322000000000003</c:v>
                </c:pt>
                <c:pt idx="23">
                  <c:v>2.7223999999999999</c:v>
                </c:pt>
                <c:pt idx="24">
                  <c:v>2.7689999999999997</c:v>
                </c:pt>
                <c:pt idx="25">
                  <c:v>2.6911999999999998</c:v>
                </c:pt>
                <c:pt idx="26">
                  <c:v>2.7282000000000002</c:v>
                </c:pt>
                <c:pt idx="27">
                  <c:v>2.7656000000000001</c:v>
                </c:pt>
                <c:pt idx="28">
                  <c:v>2.8346</c:v>
                </c:pt>
                <c:pt idx="29">
                  <c:v>2.7896000000000001</c:v>
                </c:pt>
                <c:pt idx="30">
                  <c:v>2.6722000000000001</c:v>
                </c:pt>
                <c:pt idx="31">
                  <c:v>2.6599999999999997</c:v>
                </c:pt>
                <c:pt idx="32">
                  <c:v>2.7336200000000002</c:v>
                </c:pt>
                <c:pt idx="33">
                  <c:v>2.8176800000000002</c:v>
                </c:pt>
                <c:pt idx="34">
                  <c:v>2.7769800000000004</c:v>
                </c:pt>
                <c:pt idx="35">
                  <c:v>2.7259199999999999</c:v>
                </c:pt>
                <c:pt idx="36">
                  <c:v>2.6644999999999999</c:v>
                </c:pt>
                <c:pt idx="37">
                  <c:v>2.6031200000000005</c:v>
                </c:pt>
                <c:pt idx="38">
                  <c:v>2.5417800000000002</c:v>
                </c:pt>
                <c:pt idx="39">
                  <c:v>2.4804800000000005</c:v>
                </c:pt>
                <c:pt idx="40">
                  <c:v>2.40239998318</c:v>
                </c:pt>
                <c:pt idx="41">
                  <c:v>2.4959999819999998</c:v>
                </c:pt>
                <c:pt idx="42">
                  <c:v>2.5167999807800001</c:v>
                </c:pt>
                <c:pt idx="43">
                  <c:v>2.5479999795200006</c:v>
                </c:pt>
                <c:pt idx="44">
                  <c:v>2.5999999782200001</c:v>
                </c:pt>
                <c:pt idx="45">
                  <c:v>2.5895999768800002</c:v>
                </c:pt>
                <c:pt idx="46">
                  <c:v>2.5791999755000004</c:v>
                </c:pt>
                <c:pt idx="47">
                  <c:v>2.5687999740800005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B5-4CD8-A8DE-FADAD81373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Intervention Group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cat>
            <c:numRef>
              <c:f>Sheet1!$A$2:$A$49</c:f>
              <c:numCache>
                <c:formatCode>General</c:formatCode>
                <c:ptCount val="48"/>
                <c:pt idx="0">
                  <c:v>-11</c:v>
                </c:pt>
                <c:pt idx="1">
                  <c:v>-10</c:v>
                </c:pt>
                <c:pt idx="2">
                  <c:v>-9</c:v>
                </c:pt>
                <c:pt idx="3">
                  <c:v>-8</c:v>
                </c:pt>
                <c:pt idx="4">
                  <c:v>-7</c:v>
                </c:pt>
                <c:pt idx="5">
                  <c:v>-6</c:v>
                </c:pt>
                <c:pt idx="6">
                  <c:v>-5</c:v>
                </c:pt>
                <c:pt idx="7">
                  <c:v>-4</c:v>
                </c:pt>
                <c:pt idx="8">
                  <c:v>-3</c:v>
                </c:pt>
                <c:pt idx="9">
                  <c:v>-2</c:v>
                </c:pt>
                <c:pt idx="10">
                  <c:v>-1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  <c:pt idx="26">
                  <c:v>15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21</c:v>
                </c:pt>
                <c:pt idx="33">
                  <c:v>22</c:v>
                </c:pt>
                <c:pt idx="34">
                  <c:v>23</c:v>
                </c:pt>
                <c:pt idx="35">
                  <c:v>24</c:v>
                </c:pt>
                <c:pt idx="36">
                  <c:v>25</c:v>
                </c:pt>
                <c:pt idx="37">
                  <c:v>26</c:v>
                </c:pt>
                <c:pt idx="38">
                  <c:v>27</c:v>
                </c:pt>
                <c:pt idx="39">
                  <c:v>28</c:v>
                </c:pt>
                <c:pt idx="40">
                  <c:v>29</c:v>
                </c:pt>
                <c:pt idx="41">
                  <c:v>30</c:v>
                </c:pt>
                <c:pt idx="42">
                  <c:v>31</c:v>
                </c:pt>
                <c:pt idx="43">
                  <c:v>32</c:v>
                </c:pt>
                <c:pt idx="44">
                  <c:v>33</c:v>
                </c:pt>
                <c:pt idx="45">
                  <c:v>34</c:v>
                </c:pt>
                <c:pt idx="46">
                  <c:v>35</c:v>
                </c:pt>
                <c:pt idx="47">
                  <c:v>36</c:v>
                </c:pt>
              </c:numCache>
            </c:numRef>
          </c:cat>
          <c:val>
            <c:numRef>
              <c:f>Sheet1!$C$2:$C$49</c:f>
              <c:numCache>
                <c:formatCode>General</c:formatCode>
                <c:ptCount val="48"/>
                <c:pt idx="0">
                  <c:v>3</c:v>
                </c:pt>
                <c:pt idx="1">
                  <c:v>3.1</c:v>
                </c:pt>
                <c:pt idx="2">
                  <c:v>3</c:v>
                </c:pt>
                <c:pt idx="3">
                  <c:v>3.1</c:v>
                </c:pt>
                <c:pt idx="4">
                  <c:v>3.12</c:v>
                </c:pt>
                <c:pt idx="5">
                  <c:v>3.15</c:v>
                </c:pt>
                <c:pt idx="6">
                  <c:v>3.05</c:v>
                </c:pt>
                <c:pt idx="7">
                  <c:v>3</c:v>
                </c:pt>
                <c:pt idx="8">
                  <c:v>3.05</c:v>
                </c:pt>
                <c:pt idx="9">
                  <c:v>3.05</c:v>
                </c:pt>
                <c:pt idx="10">
                  <c:v>3.1</c:v>
                </c:pt>
                <c:pt idx="11">
                  <c:v>2.9</c:v>
                </c:pt>
                <c:pt idx="12">
                  <c:v>2.6</c:v>
                </c:pt>
                <c:pt idx="13">
                  <c:v>2.5499999999999998</c:v>
                </c:pt>
                <c:pt idx="14">
                  <c:v>2.62</c:v>
                </c:pt>
                <c:pt idx="15">
                  <c:v>2.5499999999999998</c:v>
                </c:pt>
                <c:pt idx="16">
                  <c:v>2.6</c:v>
                </c:pt>
                <c:pt idx="17">
                  <c:v>2.62</c:v>
                </c:pt>
                <c:pt idx="18">
                  <c:v>2.6</c:v>
                </c:pt>
                <c:pt idx="19">
                  <c:v>2.66</c:v>
                </c:pt>
                <c:pt idx="20">
                  <c:v>2.66</c:v>
                </c:pt>
                <c:pt idx="21">
                  <c:v>2.7</c:v>
                </c:pt>
                <c:pt idx="22">
                  <c:v>2.59</c:v>
                </c:pt>
                <c:pt idx="23">
                  <c:v>2.63</c:v>
                </c:pt>
                <c:pt idx="24">
                  <c:v>2.5499999999999998</c:v>
                </c:pt>
                <c:pt idx="25">
                  <c:v>2.58</c:v>
                </c:pt>
                <c:pt idx="26">
                  <c:v>2.61</c:v>
                </c:pt>
                <c:pt idx="27">
                  <c:v>2.67</c:v>
                </c:pt>
                <c:pt idx="28">
                  <c:v>2.62</c:v>
                </c:pt>
                <c:pt idx="29">
                  <c:v>2.5</c:v>
                </c:pt>
                <c:pt idx="30">
                  <c:v>2.5499999999999998</c:v>
                </c:pt>
                <c:pt idx="31">
                  <c:v>2.62</c:v>
                </c:pt>
                <c:pt idx="32">
                  <c:v>2.7</c:v>
                </c:pt>
                <c:pt idx="33">
                  <c:v>2.66</c:v>
                </c:pt>
                <c:pt idx="34">
                  <c:v>2.61</c:v>
                </c:pt>
                <c:pt idx="35">
                  <c:v>2.5499999999999998</c:v>
                </c:pt>
                <c:pt idx="36">
                  <c:v>2.4900000000000002</c:v>
                </c:pt>
                <c:pt idx="37">
                  <c:v>2.4300000000000002</c:v>
                </c:pt>
                <c:pt idx="38">
                  <c:v>2.37</c:v>
                </c:pt>
                <c:pt idx="39">
                  <c:v>2.31</c:v>
                </c:pt>
                <c:pt idx="40">
                  <c:v>2.4</c:v>
                </c:pt>
                <c:pt idx="41">
                  <c:v>2.42</c:v>
                </c:pt>
                <c:pt idx="42">
                  <c:v>2.4500000000000002</c:v>
                </c:pt>
                <c:pt idx="43">
                  <c:v>2.5</c:v>
                </c:pt>
                <c:pt idx="44">
                  <c:v>2.4900000000000002</c:v>
                </c:pt>
                <c:pt idx="45">
                  <c:v>2.48</c:v>
                </c:pt>
                <c:pt idx="46">
                  <c:v>2.4700000000000002</c:v>
                </c:pt>
                <c:pt idx="47">
                  <c:v>2.46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B5-4CD8-A8DE-FADAD81373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Sheet1!$A$2:$A$49</c:f>
              <c:numCache>
                <c:formatCode>General</c:formatCode>
                <c:ptCount val="48"/>
                <c:pt idx="0">
                  <c:v>-11</c:v>
                </c:pt>
                <c:pt idx="1">
                  <c:v>-10</c:v>
                </c:pt>
                <c:pt idx="2">
                  <c:v>-9</c:v>
                </c:pt>
                <c:pt idx="3">
                  <c:v>-8</c:v>
                </c:pt>
                <c:pt idx="4">
                  <c:v>-7</c:v>
                </c:pt>
                <c:pt idx="5">
                  <c:v>-6</c:v>
                </c:pt>
                <c:pt idx="6">
                  <c:v>-5</c:v>
                </c:pt>
                <c:pt idx="7">
                  <c:v>-4</c:v>
                </c:pt>
                <c:pt idx="8">
                  <c:v>-3</c:v>
                </c:pt>
                <c:pt idx="9">
                  <c:v>-2</c:v>
                </c:pt>
                <c:pt idx="10">
                  <c:v>-1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  <c:pt idx="26">
                  <c:v>15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21</c:v>
                </c:pt>
                <c:pt idx="33">
                  <c:v>22</c:v>
                </c:pt>
                <c:pt idx="34">
                  <c:v>23</c:v>
                </c:pt>
                <c:pt idx="35">
                  <c:v>24</c:v>
                </c:pt>
                <c:pt idx="36">
                  <c:v>25</c:v>
                </c:pt>
                <c:pt idx="37">
                  <c:v>26</c:v>
                </c:pt>
                <c:pt idx="38">
                  <c:v>27</c:v>
                </c:pt>
                <c:pt idx="39">
                  <c:v>28</c:v>
                </c:pt>
                <c:pt idx="40">
                  <c:v>29</c:v>
                </c:pt>
                <c:pt idx="41">
                  <c:v>30</c:v>
                </c:pt>
                <c:pt idx="42">
                  <c:v>31</c:v>
                </c:pt>
                <c:pt idx="43">
                  <c:v>32</c:v>
                </c:pt>
                <c:pt idx="44">
                  <c:v>33</c:v>
                </c:pt>
                <c:pt idx="45">
                  <c:v>34</c:v>
                </c:pt>
                <c:pt idx="46">
                  <c:v>35</c:v>
                </c:pt>
                <c:pt idx="47">
                  <c:v>36</c:v>
                </c:pt>
              </c:numCache>
            </c:numRef>
          </c:cat>
          <c:val>
            <c:numRef>
              <c:f>Sheet1!$D$2:$D$49</c:f>
              <c:numCache>
                <c:formatCode>General</c:formatCode>
                <c:ptCount val="4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B5-4CD8-A8DE-FADAD8137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7105359"/>
        <c:axId val="1217113263"/>
      </c:lineChart>
      <c:catAx>
        <c:axId val="12171053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113263"/>
        <c:crosses val="autoZero"/>
        <c:auto val="1"/>
        <c:lblAlgn val="ctr"/>
        <c:lblOffset val="100"/>
        <c:noMultiLvlLbl val="0"/>
      </c:catAx>
      <c:valAx>
        <c:axId val="12171132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Outcome Unit</a:t>
                </a:r>
              </a:p>
            </c:rich>
          </c:tx>
          <c:layout>
            <c:manualLayout>
              <c:xMode val="edge"/>
              <c:yMode val="edge"/>
              <c:x val="1.6103059581320451E-3"/>
              <c:y val="0.129882808460294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10535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 Group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cat>
            <c:numRef>
              <c:f>Sheet1!$A$2:$A$49</c:f>
              <c:numCache>
                <c:formatCode>General</c:formatCode>
                <c:ptCount val="48"/>
                <c:pt idx="0">
                  <c:v>-11</c:v>
                </c:pt>
                <c:pt idx="1">
                  <c:v>-10</c:v>
                </c:pt>
                <c:pt idx="2">
                  <c:v>-9</c:v>
                </c:pt>
                <c:pt idx="3">
                  <c:v>-8</c:v>
                </c:pt>
                <c:pt idx="4">
                  <c:v>-7</c:v>
                </c:pt>
                <c:pt idx="5">
                  <c:v>-6</c:v>
                </c:pt>
                <c:pt idx="6">
                  <c:v>-5</c:v>
                </c:pt>
                <c:pt idx="7">
                  <c:v>-4</c:v>
                </c:pt>
                <c:pt idx="8">
                  <c:v>-3</c:v>
                </c:pt>
                <c:pt idx="9">
                  <c:v>-2</c:v>
                </c:pt>
                <c:pt idx="10">
                  <c:v>-1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  <c:pt idx="26">
                  <c:v>15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21</c:v>
                </c:pt>
                <c:pt idx="33">
                  <c:v>22</c:v>
                </c:pt>
                <c:pt idx="34">
                  <c:v>23</c:v>
                </c:pt>
                <c:pt idx="35">
                  <c:v>24</c:v>
                </c:pt>
                <c:pt idx="36">
                  <c:v>25</c:v>
                </c:pt>
                <c:pt idx="37">
                  <c:v>26</c:v>
                </c:pt>
                <c:pt idx="38">
                  <c:v>27</c:v>
                </c:pt>
                <c:pt idx="39">
                  <c:v>28</c:v>
                </c:pt>
                <c:pt idx="40">
                  <c:v>29</c:v>
                </c:pt>
                <c:pt idx="41">
                  <c:v>30</c:v>
                </c:pt>
                <c:pt idx="42">
                  <c:v>31</c:v>
                </c:pt>
                <c:pt idx="43">
                  <c:v>32</c:v>
                </c:pt>
                <c:pt idx="44">
                  <c:v>33</c:v>
                </c:pt>
                <c:pt idx="45">
                  <c:v>34</c:v>
                </c:pt>
                <c:pt idx="46">
                  <c:v>35</c:v>
                </c:pt>
                <c:pt idx="47">
                  <c:v>36</c:v>
                </c:pt>
              </c:numCache>
            </c:num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3.07</c:v>
                </c:pt>
                <c:pt idx="1">
                  <c:v>3</c:v>
                </c:pt>
                <c:pt idx="2">
                  <c:v>3.1</c:v>
                </c:pt>
                <c:pt idx="3">
                  <c:v>3.12</c:v>
                </c:pt>
                <c:pt idx="4">
                  <c:v>3.2240000000000002</c:v>
                </c:pt>
                <c:pt idx="5">
                  <c:v>3.2448000000000001</c:v>
                </c:pt>
                <c:pt idx="6">
                  <c:v>3.2759999999999998</c:v>
                </c:pt>
                <c:pt idx="7">
                  <c:v>3.1719999999999997</c:v>
                </c:pt>
                <c:pt idx="8">
                  <c:v>3.12</c:v>
                </c:pt>
                <c:pt idx="9">
                  <c:v>3.1719999999999997</c:v>
                </c:pt>
                <c:pt idx="10">
                  <c:v>3.1719999999999997</c:v>
                </c:pt>
                <c:pt idx="11">
                  <c:v>2.87</c:v>
                </c:pt>
                <c:pt idx="12">
                  <c:v>2.65</c:v>
                </c:pt>
                <c:pt idx="13">
                  <c:v>2.6</c:v>
                </c:pt>
                <c:pt idx="14">
                  <c:v>2.6537999999999995</c:v>
                </c:pt>
                <c:pt idx="15">
                  <c:v>2.7280000000000002</c:v>
                </c:pt>
                <c:pt idx="16">
                  <c:v>2.6569999999999996</c:v>
                </c:pt>
                <c:pt idx="17">
                  <c:v>2.7112000000000003</c:v>
                </c:pt>
                <c:pt idx="18">
                  <c:v>2.7345999999999999</c:v>
                </c:pt>
                <c:pt idx="19">
                  <c:v>2.7168000000000001</c:v>
                </c:pt>
                <c:pt idx="20">
                  <c:v>2.7826000000000004</c:v>
                </c:pt>
                <c:pt idx="21">
                  <c:v>2.7864000000000004</c:v>
                </c:pt>
                <c:pt idx="22">
                  <c:v>2.8322000000000003</c:v>
                </c:pt>
                <c:pt idx="23">
                  <c:v>2.7223999999999999</c:v>
                </c:pt>
                <c:pt idx="24">
                  <c:v>2.7689999999999997</c:v>
                </c:pt>
                <c:pt idx="25">
                  <c:v>2.6911999999999998</c:v>
                </c:pt>
                <c:pt idx="26">
                  <c:v>2.7282000000000002</c:v>
                </c:pt>
                <c:pt idx="27">
                  <c:v>2.7656000000000001</c:v>
                </c:pt>
                <c:pt idx="28">
                  <c:v>2.8346</c:v>
                </c:pt>
                <c:pt idx="29">
                  <c:v>2.7896000000000001</c:v>
                </c:pt>
                <c:pt idx="30">
                  <c:v>2.6722000000000001</c:v>
                </c:pt>
                <c:pt idx="31">
                  <c:v>2.6599999999999997</c:v>
                </c:pt>
                <c:pt idx="32">
                  <c:v>2.7336200000000002</c:v>
                </c:pt>
                <c:pt idx="33">
                  <c:v>2.8176800000000002</c:v>
                </c:pt>
                <c:pt idx="34">
                  <c:v>2.7769800000000004</c:v>
                </c:pt>
                <c:pt idx="35">
                  <c:v>2.7259199999999999</c:v>
                </c:pt>
                <c:pt idx="36">
                  <c:v>2.6644999999999999</c:v>
                </c:pt>
                <c:pt idx="37">
                  <c:v>2.6031200000000005</c:v>
                </c:pt>
                <c:pt idx="38">
                  <c:v>2.5417800000000002</c:v>
                </c:pt>
                <c:pt idx="39">
                  <c:v>2.4804800000000005</c:v>
                </c:pt>
                <c:pt idx="40">
                  <c:v>2.40239998318</c:v>
                </c:pt>
                <c:pt idx="41">
                  <c:v>2.4959999819999998</c:v>
                </c:pt>
                <c:pt idx="42">
                  <c:v>2.5167999807800001</c:v>
                </c:pt>
                <c:pt idx="43">
                  <c:v>2.5479999795200006</c:v>
                </c:pt>
                <c:pt idx="44">
                  <c:v>2.5999999782200001</c:v>
                </c:pt>
                <c:pt idx="45">
                  <c:v>2.5895999768800002</c:v>
                </c:pt>
                <c:pt idx="46">
                  <c:v>2.5791999755000004</c:v>
                </c:pt>
                <c:pt idx="47">
                  <c:v>2.5687999740800005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B5-4CD8-A8DE-FADAD81373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Intervention Group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cat>
            <c:numRef>
              <c:f>Sheet1!$A$2:$A$49</c:f>
              <c:numCache>
                <c:formatCode>General</c:formatCode>
                <c:ptCount val="48"/>
                <c:pt idx="0">
                  <c:v>-11</c:v>
                </c:pt>
                <c:pt idx="1">
                  <c:v>-10</c:v>
                </c:pt>
                <c:pt idx="2">
                  <c:v>-9</c:v>
                </c:pt>
                <c:pt idx="3">
                  <c:v>-8</c:v>
                </c:pt>
                <c:pt idx="4">
                  <c:v>-7</c:v>
                </c:pt>
                <c:pt idx="5">
                  <c:v>-6</c:v>
                </c:pt>
                <c:pt idx="6">
                  <c:v>-5</c:v>
                </c:pt>
                <c:pt idx="7">
                  <c:v>-4</c:v>
                </c:pt>
                <c:pt idx="8">
                  <c:v>-3</c:v>
                </c:pt>
                <c:pt idx="9">
                  <c:v>-2</c:v>
                </c:pt>
                <c:pt idx="10">
                  <c:v>-1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  <c:pt idx="26">
                  <c:v>15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21</c:v>
                </c:pt>
                <c:pt idx="33">
                  <c:v>22</c:v>
                </c:pt>
                <c:pt idx="34">
                  <c:v>23</c:v>
                </c:pt>
                <c:pt idx="35">
                  <c:v>24</c:v>
                </c:pt>
                <c:pt idx="36">
                  <c:v>25</c:v>
                </c:pt>
                <c:pt idx="37">
                  <c:v>26</c:v>
                </c:pt>
                <c:pt idx="38">
                  <c:v>27</c:v>
                </c:pt>
                <c:pt idx="39">
                  <c:v>28</c:v>
                </c:pt>
                <c:pt idx="40">
                  <c:v>29</c:v>
                </c:pt>
                <c:pt idx="41">
                  <c:v>30</c:v>
                </c:pt>
                <c:pt idx="42">
                  <c:v>31</c:v>
                </c:pt>
                <c:pt idx="43">
                  <c:v>32</c:v>
                </c:pt>
                <c:pt idx="44">
                  <c:v>33</c:v>
                </c:pt>
                <c:pt idx="45">
                  <c:v>34</c:v>
                </c:pt>
                <c:pt idx="46">
                  <c:v>35</c:v>
                </c:pt>
                <c:pt idx="47">
                  <c:v>36</c:v>
                </c:pt>
              </c:numCache>
            </c:numRef>
          </c:cat>
          <c:val>
            <c:numRef>
              <c:f>Sheet1!$C$2:$C$49</c:f>
              <c:numCache>
                <c:formatCode>General</c:formatCode>
                <c:ptCount val="48"/>
                <c:pt idx="0">
                  <c:v>3</c:v>
                </c:pt>
                <c:pt idx="1">
                  <c:v>3.1</c:v>
                </c:pt>
                <c:pt idx="2">
                  <c:v>3</c:v>
                </c:pt>
                <c:pt idx="3">
                  <c:v>3.1</c:v>
                </c:pt>
                <c:pt idx="4">
                  <c:v>3.12</c:v>
                </c:pt>
                <c:pt idx="5">
                  <c:v>3.15</c:v>
                </c:pt>
                <c:pt idx="6">
                  <c:v>3.05</c:v>
                </c:pt>
                <c:pt idx="7">
                  <c:v>3</c:v>
                </c:pt>
                <c:pt idx="8">
                  <c:v>3.05</c:v>
                </c:pt>
                <c:pt idx="9">
                  <c:v>3.05</c:v>
                </c:pt>
                <c:pt idx="10">
                  <c:v>3.1</c:v>
                </c:pt>
                <c:pt idx="11">
                  <c:v>2.9</c:v>
                </c:pt>
                <c:pt idx="12">
                  <c:v>2.6</c:v>
                </c:pt>
                <c:pt idx="13">
                  <c:v>2.5499999999999998</c:v>
                </c:pt>
                <c:pt idx="14">
                  <c:v>2.62</c:v>
                </c:pt>
                <c:pt idx="15">
                  <c:v>2.5499999999999998</c:v>
                </c:pt>
                <c:pt idx="16">
                  <c:v>2.6</c:v>
                </c:pt>
                <c:pt idx="17">
                  <c:v>2.62</c:v>
                </c:pt>
                <c:pt idx="18">
                  <c:v>2.6</c:v>
                </c:pt>
                <c:pt idx="19">
                  <c:v>2.66</c:v>
                </c:pt>
                <c:pt idx="20">
                  <c:v>2.66</c:v>
                </c:pt>
                <c:pt idx="21">
                  <c:v>2.7</c:v>
                </c:pt>
                <c:pt idx="22">
                  <c:v>2.59</c:v>
                </c:pt>
                <c:pt idx="23">
                  <c:v>2.63</c:v>
                </c:pt>
                <c:pt idx="24">
                  <c:v>2.5499999999999998</c:v>
                </c:pt>
                <c:pt idx="25">
                  <c:v>2.58</c:v>
                </c:pt>
                <c:pt idx="26">
                  <c:v>2.61</c:v>
                </c:pt>
                <c:pt idx="27">
                  <c:v>2.67</c:v>
                </c:pt>
                <c:pt idx="28">
                  <c:v>2.62</c:v>
                </c:pt>
                <c:pt idx="29">
                  <c:v>2.5</c:v>
                </c:pt>
                <c:pt idx="30">
                  <c:v>2.5499999999999998</c:v>
                </c:pt>
                <c:pt idx="31">
                  <c:v>2.62</c:v>
                </c:pt>
                <c:pt idx="32">
                  <c:v>2.7</c:v>
                </c:pt>
                <c:pt idx="33">
                  <c:v>2.66</c:v>
                </c:pt>
                <c:pt idx="34">
                  <c:v>2.61</c:v>
                </c:pt>
                <c:pt idx="35">
                  <c:v>2.5499999999999998</c:v>
                </c:pt>
                <c:pt idx="36">
                  <c:v>2.4900000000000002</c:v>
                </c:pt>
                <c:pt idx="37">
                  <c:v>2.4300000000000002</c:v>
                </c:pt>
                <c:pt idx="38">
                  <c:v>2.37</c:v>
                </c:pt>
                <c:pt idx="39">
                  <c:v>2.31</c:v>
                </c:pt>
                <c:pt idx="40">
                  <c:v>2.4</c:v>
                </c:pt>
                <c:pt idx="41">
                  <c:v>2.42</c:v>
                </c:pt>
                <c:pt idx="42">
                  <c:v>2.4500000000000002</c:v>
                </c:pt>
                <c:pt idx="43">
                  <c:v>2.5</c:v>
                </c:pt>
                <c:pt idx="44">
                  <c:v>2.4900000000000002</c:v>
                </c:pt>
                <c:pt idx="45">
                  <c:v>2.48</c:v>
                </c:pt>
                <c:pt idx="46">
                  <c:v>2.4700000000000002</c:v>
                </c:pt>
                <c:pt idx="47">
                  <c:v>2.46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B5-4CD8-A8DE-FADAD81373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Sheet1!$A$2:$A$49</c:f>
              <c:numCache>
                <c:formatCode>General</c:formatCode>
                <c:ptCount val="48"/>
                <c:pt idx="0">
                  <c:v>-11</c:v>
                </c:pt>
                <c:pt idx="1">
                  <c:v>-10</c:v>
                </c:pt>
                <c:pt idx="2">
                  <c:v>-9</c:v>
                </c:pt>
                <c:pt idx="3">
                  <c:v>-8</c:v>
                </c:pt>
                <c:pt idx="4">
                  <c:v>-7</c:v>
                </c:pt>
                <c:pt idx="5">
                  <c:v>-6</c:v>
                </c:pt>
                <c:pt idx="6">
                  <c:v>-5</c:v>
                </c:pt>
                <c:pt idx="7">
                  <c:v>-4</c:v>
                </c:pt>
                <c:pt idx="8">
                  <c:v>-3</c:v>
                </c:pt>
                <c:pt idx="9">
                  <c:v>-2</c:v>
                </c:pt>
                <c:pt idx="10">
                  <c:v>-1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  <c:pt idx="26">
                  <c:v>15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21</c:v>
                </c:pt>
                <c:pt idx="33">
                  <c:v>22</c:v>
                </c:pt>
                <c:pt idx="34">
                  <c:v>23</c:v>
                </c:pt>
                <c:pt idx="35">
                  <c:v>24</c:v>
                </c:pt>
                <c:pt idx="36">
                  <c:v>25</c:v>
                </c:pt>
                <c:pt idx="37">
                  <c:v>26</c:v>
                </c:pt>
                <c:pt idx="38">
                  <c:v>27</c:v>
                </c:pt>
                <c:pt idx="39">
                  <c:v>28</c:v>
                </c:pt>
                <c:pt idx="40">
                  <c:v>29</c:v>
                </c:pt>
                <c:pt idx="41">
                  <c:v>30</c:v>
                </c:pt>
                <c:pt idx="42">
                  <c:v>31</c:v>
                </c:pt>
                <c:pt idx="43">
                  <c:v>32</c:v>
                </c:pt>
                <c:pt idx="44">
                  <c:v>33</c:v>
                </c:pt>
                <c:pt idx="45">
                  <c:v>34</c:v>
                </c:pt>
                <c:pt idx="46">
                  <c:v>35</c:v>
                </c:pt>
                <c:pt idx="47">
                  <c:v>36</c:v>
                </c:pt>
              </c:numCache>
            </c:numRef>
          </c:cat>
          <c:val>
            <c:numRef>
              <c:f>Sheet1!$D$2:$D$49</c:f>
              <c:numCache>
                <c:formatCode>General</c:formatCode>
                <c:ptCount val="4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B5-4CD8-A8DE-FADAD8137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7105359"/>
        <c:axId val="1217113263"/>
      </c:lineChart>
      <c:catAx>
        <c:axId val="12171053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113263"/>
        <c:crosses val="autoZero"/>
        <c:auto val="1"/>
        <c:lblAlgn val="ctr"/>
        <c:lblOffset val="100"/>
        <c:noMultiLvlLbl val="0"/>
      </c:catAx>
      <c:valAx>
        <c:axId val="12171132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Outcome Unit</a:t>
                </a:r>
              </a:p>
            </c:rich>
          </c:tx>
          <c:layout>
            <c:manualLayout>
              <c:xMode val="edge"/>
              <c:yMode val="edge"/>
              <c:x val="1.6103059581320451E-3"/>
              <c:y val="0.129882808460294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10535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 Group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cat>
            <c:numRef>
              <c:f>Sheet1!$A$2:$A$49</c:f>
              <c:numCache>
                <c:formatCode>General</c:formatCode>
                <c:ptCount val="48"/>
                <c:pt idx="0">
                  <c:v>-11</c:v>
                </c:pt>
                <c:pt idx="1">
                  <c:v>-10</c:v>
                </c:pt>
                <c:pt idx="2">
                  <c:v>-9</c:v>
                </c:pt>
                <c:pt idx="3">
                  <c:v>-8</c:v>
                </c:pt>
                <c:pt idx="4">
                  <c:v>-7</c:v>
                </c:pt>
                <c:pt idx="5">
                  <c:v>-6</c:v>
                </c:pt>
                <c:pt idx="6">
                  <c:v>-5</c:v>
                </c:pt>
                <c:pt idx="7">
                  <c:v>-4</c:v>
                </c:pt>
                <c:pt idx="8">
                  <c:v>-3</c:v>
                </c:pt>
                <c:pt idx="9">
                  <c:v>-2</c:v>
                </c:pt>
                <c:pt idx="10">
                  <c:v>-1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  <c:pt idx="26">
                  <c:v>15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21</c:v>
                </c:pt>
                <c:pt idx="33">
                  <c:v>22</c:v>
                </c:pt>
                <c:pt idx="34">
                  <c:v>23</c:v>
                </c:pt>
                <c:pt idx="35">
                  <c:v>24</c:v>
                </c:pt>
                <c:pt idx="36">
                  <c:v>25</c:v>
                </c:pt>
                <c:pt idx="37">
                  <c:v>26</c:v>
                </c:pt>
                <c:pt idx="38">
                  <c:v>27</c:v>
                </c:pt>
                <c:pt idx="39">
                  <c:v>28</c:v>
                </c:pt>
                <c:pt idx="40">
                  <c:v>29</c:v>
                </c:pt>
                <c:pt idx="41">
                  <c:v>30</c:v>
                </c:pt>
                <c:pt idx="42">
                  <c:v>31</c:v>
                </c:pt>
                <c:pt idx="43">
                  <c:v>32</c:v>
                </c:pt>
                <c:pt idx="44">
                  <c:v>33</c:v>
                </c:pt>
                <c:pt idx="45">
                  <c:v>34</c:v>
                </c:pt>
                <c:pt idx="46">
                  <c:v>35</c:v>
                </c:pt>
                <c:pt idx="47">
                  <c:v>36</c:v>
                </c:pt>
              </c:numCache>
            </c:num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3.07</c:v>
                </c:pt>
                <c:pt idx="1">
                  <c:v>3</c:v>
                </c:pt>
                <c:pt idx="2">
                  <c:v>3.1</c:v>
                </c:pt>
                <c:pt idx="3">
                  <c:v>3.12</c:v>
                </c:pt>
                <c:pt idx="4">
                  <c:v>3.2240000000000002</c:v>
                </c:pt>
                <c:pt idx="5">
                  <c:v>3.2448000000000001</c:v>
                </c:pt>
                <c:pt idx="6">
                  <c:v>3.2759999999999998</c:v>
                </c:pt>
                <c:pt idx="7">
                  <c:v>3.1719999999999997</c:v>
                </c:pt>
                <c:pt idx="8">
                  <c:v>3.12</c:v>
                </c:pt>
                <c:pt idx="9">
                  <c:v>3.1719999999999997</c:v>
                </c:pt>
                <c:pt idx="10">
                  <c:v>3.1719999999999997</c:v>
                </c:pt>
                <c:pt idx="11">
                  <c:v>2.87</c:v>
                </c:pt>
                <c:pt idx="12">
                  <c:v>2.65</c:v>
                </c:pt>
                <c:pt idx="13">
                  <c:v>2.6</c:v>
                </c:pt>
                <c:pt idx="14">
                  <c:v>2.6537999999999995</c:v>
                </c:pt>
                <c:pt idx="15">
                  <c:v>2.7280000000000002</c:v>
                </c:pt>
                <c:pt idx="16">
                  <c:v>2.6569999999999996</c:v>
                </c:pt>
                <c:pt idx="17">
                  <c:v>2.7112000000000003</c:v>
                </c:pt>
                <c:pt idx="18">
                  <c:v>2.7345999999999999</c:v>
                </c:pt>
                <c:pt idx="19">
                  <c:v>2.7168000000000001</c:v>
                </c:pt>
                <c:pt idx="20">
                  <c:v>2.7826000000000004</c:v>
                </c:pt>
                <c:pt idx="21">
                  <c:v>2.7864000000000004</c:v>
                </c:pt>
                <c:pt idx="22">
                  <c:v>2.8322000000000003</c:v>
                </c:pt>
                <c:pt idx="23">
                  <c:v>2.7223999999999999</c:v>
                </c:pt>
                <c:pt idx="24">
                  <c:v>2.7689999999999997</c:v>
                </c:pt>
                <c:pt idx="25">
                  <c:v>2.6911999999999998</c:v>
                </c:pt>
                <c:pt idx="26">
                  <c:v>2.7282000000000002</c:v>
                </c:pt>
                <c:pt idx="27">
                  <c:v>2.7656000000000001</c:v>
                </c:pt>
                <c:pt idx="28">
                  <c:v>2.8346</c:v>
                </c:pt>
                <c:pt idx="29">
                  <c:v>2.7896000000000001</c:v>
                </c:pt>
                <c:pt idx="30">
                  <c:v>2.6722000000000001</c:v>
                </c:pt>
                <c:pt idx="31">
                  <c:v>2.6599999999999997</c:v>
                </c:pt>
                <c:pt idx="32">
                  <c:v>2.7336200000000002</c:v>
                </c:pt>
                <c:pt idx="33">
                  <c:v>2.8176800000000002</c:v>
                </c:pt>
                <c:pt idx="34">
                  <c:v>2.7769800000000004</c:v>
                </c:pt>
                <c:pt idx="35">
                  <c:v>2.7259199999999999</c:v>
                </c:pt>
                <c:pt idx="36">
                  <c:v>2.6644999999999999</c:v>
                </c:pt>
                <c:pt idx="37">
                  <c:v>2.6031200000000005</c:v>
                </c:pt>
                <c:pt idx="38">
                  <c:v>2.5417800000000002</c:v>
                </c:pt>
                <c:pt idx="39">
                  <c:v>2.4804800000000005</c:v>
                </c:pt>
                <c:pt idx="40">
                  <c:v>2.40239998318</c:v>
                </c:pt>
                <c:pt idx="41">
                  <c:v>2.4959999819999998</c:v>
                </c:pt>
                <c:pt idx="42">
                  <c:v>2.5167999807800001</c:v>
                </c:pt>
                <c:pt idx="43">
                  <c:v>2.5479999795200006</c:v>
                </c:pt>
                <c:pt idx="44">
                  <c:v>2.5999999782200001</c:v>
                </c:pt>
                <c:pt idx="45">
                  <c:v>2.5895999768800002</c:v>
                </c:pt>
                <c:pt idx="46">
                  <c:v>2.5791999755000004</c:v>
                </c:pt>
                <c:pt idx="47">
                  <c:v>2.5687999740800005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B5-4CD8-A8DE-FADAD81373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Intervention Group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cat>
            <c:numRef>
              <c:f>Sheet1!$A$2:$A$49</c:f>
              <c:numCache>
                <c:formatCode>General</c:formatCode>
                <c:ptCount val="48"/>
                <c:pt idx="0">
                  <c:v>-11</c:v>
                </c:pt>
                <c:pt idx="1">
                  <c:v>-10</c:v>
                </c:pt>
                <c:pt idx="2">
                  <c:v>-9</c:v>
                </c:pt>
                <c:pt idx="3">
                  <c:v>-8</c:v>
                </c:pt>
                <c:pt idx="4">
                  <c:v>-7</c:v>
                </c:pt>
                <c:pt idx="5">
                  <c:v>-6</c:v>
                </c:pt>
                <c:pt idx="6">
                  <c:v>-5</c:v>
                </c:pt>
                <c:pt idx="7">
                  <c:v>-4</c:v>
                </c:pt>
                <c:pt idx="8">
                  <c:v>-3</c:v>
                </c:pt>
                <c:pt idx="9">
                  <c:v>-2</c:v>
                </c:pt>
                <c:pt idx="10">
                  <c:v>-1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  <c:pt idx="26">
                  <c:v>15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21</c:v>
                </c:pt>
                <c:pt idx="33">
                  <c:v>22</c:v>
                </c:pt>
                <c:pt idx="34">
                  <c:v>23</c:v>
                </c:pt>
                <c:pt idx="35">
                  <c:v>24</c:v>
                </c:pt>
                <c:pt idx="36">
                  <c:v>25</c:v>
                </c:pt>
                <c:pt idx="37">
                  <c:v>26</c:v>
                </c:pt>
                <c:pt idx="38">
                  <c:v>27</c:v>
                </c:pt>
                <c:pt idx="39">
                  <c:v>28</c:v>
                </c:pt>
                <c:pt idx="40">
                  <c:v>29</c:v>
                </c:pt>
                <c:pt idx="41">
                  <c:v>30</c:v>
                </c:pt>
                <c:pt idx="42">
                  <c:v>31</c:v>
                </c:pt>
                <c:pt idx="43">
                  <c:v>32</c:v>
                </c:pt>
                <c:pt idx="44">
                  <c:v>33</c:v>
                </c:pt>
                <c:pt idx="45">
                  <c:v>34</c:v>
                </c:pt>
                <c:pt idx="46">
                  <c:v>35</c:v>
                </c:pt>
                <c:pt idx="47">
                  <c:v>36</c:v>
                </c:pt>
              </c:numCache>
            </c:numRef>
          </c:cat>
          <c:val>
            <c:numRef>
              <c:f>Sheet1!$C$2:$C$49</c:f>
              <c:numCache>
                <c:formatCode>General</c:formatCode>
                <c:ptCount val="48"/>
                <c:pt idx="0">
                  <c:v>3</c:v>
                </c:pt>
                <c:pt idx="1">
                  <c:v>3.1</c:v>
                </c:pt>
                <c:pt idx="2">
                  <c:v>3</c:v>
                </c:pt>
                <c:pt idx="3">
                  <c:v>3.1</c:v>
                </c:pt>
                <c:pt idx="4">
                  <c:v>3.12</c:v>
                </c:pt>
                <c:pt idx="5">
                  <c:v>3.15</c:v>
                </c:pt>
                <c:pt idx="6">
                  <c:v>3.05</c:v>
                </c:pt>
                <c:pt idx="7">
                  <c:v>3</c:v>
                </c:pt>
                <c:pt idx="8">
                  <c:v>3.05</c:v>
                </c:pt>
                <c:pt idx="9">
                  <c:v>3.05</c:v>
                </c:pt>
                <c:pt idx="10">
                  <c:v>3.1</c:v>
                </c:pt>
                <c:pt idx="11">
                  <c:v>2.9</c:v>
                </c:pt>
                <c:pt idx="12">
                  <c:v>2.6</c:v>
                </c:pt>
                <c:pt idx="13">
                  <c:v>2.5499999999999998</c:v>
                </c:pt>
                <c:pt idx="14">
                  <c:v>2.62</c:v>
                </c:pt>
                <c:pt idx="15">
                  <c:v>2.5499999999999998</c:v>
                </c:pt>
                <c:pt idx="16">
                  <c:v>2.6</c:v>
                </c:pt>
                <c:pt idx="17">
                  <c:v>2.62</c:v>
                </c:pt>
                <c:pt idx="18">
                  <c:v>2.6</c:v>
                </c:pt>
                <c:pt idx="19">
                  <c:v>2.66</c:v>
                </c:pt>
                <c:pt idx="20">
                  <c:v>2.66</c:v>
                </c:pt>
                <c:pt idx="21">
                  <c:v>2.7</c:v>
                </c:pt>
                <c:pt idx="22">
                  <c:v>2.59</c:v>
                </c:pt>
                <c:pt idx="23">
                  <c:v>2.63</c:v>
                </c:pt>
                <c:pt idx="24">
                  <c:v>2.5499999999999998</c:v>
                </c:pt>
                <c:pt idx="25">
                  <c:v>2.58</c:v>
                </c:pt>
                <c:pt idx="26">
                  <c:v>2.61</c:v>
                </c:pt>
                <c:pt idx="27">
                  <c:v>2.67</c:v>
                </c:pt>
                <c:pt idx="28">
                  <c:v>2.62</c:v>
                </c:pt>
                <c:pt idx="29">
                  <c:v>2.5</c:v>
                </c:pt>
                <c:pt idx="30">
                  <c:v>2.5499999999999998</c:v>
                </c:pt>
                <c:pt idx="31">
                  <c:v>2.62</c:v>
                </c:pt>
                <c:pt idx="32">
                  <c:v>2.7</c:v>
                </c:pt>
                <c:pt idx="33">
                  <c:v>2.66</c:v>
                </c:pt>
                <c:pt idx="34">
                  <c:v>2.61</c:v>
                </c:pt>
                <c:pt idx="35">
                  <c:v>2.5499999999999998</c:v>
                </c:pt>
                <c:pt idx="36">
                  <c:v>2.4900000000000002</c:v>
                </c:pt>
                <c:pt idx="37">
                  <c:v>2.4300000000000002</c:v>
                </c:pt>
                <c:pt idx="38">
                  <c:v>2.37</c:v>
                </c:pt>
                <c:pt idx="39">
                  <c:v>2.31</c:v>
                </c:pt>
                <c:pt idx="40">
                  <c:v>2.4</c:v>
                </c:pt>
                <c:pt idx="41">
                  <c:v>2.42</c:v>
                </c:pt>
                <c:pt idx="42">
                  <c:v>2.4500000000000002</c:v>
                </c:pt>
                <c:pt idx="43">
                  <c:v>2.5</c:v>
                </c:pt>
                <c:pt idx="44">
                  <c:v>2.4900000000000002</c:v>
                </c:pt>
                <c:pt idx="45">
                  <c:v>2.48</c:v>
                </c:pt>
                <c:pt idx="46">
                  <c:v>2.4700000000000002</c:v>
                </c:pt>
                <c:pt idx="47">
                  <c:v>2.46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B5-4CD8-A8DE-FADAD81373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Sheet1!$A$2:$A$49</c:f>
              <c:numCache>
                <c:formatCode>General</c:formatCode>
                <c:ptCount val="48"/>
                <c:pt idx="0">
                  <c:v>-11</c:v>
                </c:pt>
                <c:pt idx="1">
                  <c:v>-10</c:v>
                </c:pt>
                <c:pt idx="2">
                  <c:v>-9</c:v>
                </c:pt>
                <c:pt idx="3">
                  <c:v>-8</c:v>
                </c:pt>
                <c:pt idx="4">
                  <c:v>-7</c:v>
                </c:pt>
                <c:pt idx="5">
                  <c:v>-6</c:v>
                </c:pt>
                <c:pt idx="6">
                  <c:v>-5</c:v>
                </c:pt>
                <c:pt idx="7">
                  <c:v>-4</c:v>
                </c:pt>
                <c:pt idx="8">
                  <c:v>-3</c:v>
                </c:pt>
                <c:pt idx="9">
                  <c:v>-2</c:v>
                </c:pt>
                <c:pt idx="10">
                  <c:v>-1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  <c:pt idx="26">
                  <c:v>15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21</c:v>
                </c:pt>
                <c:pt idx="33">
                  <c:v>22</c:v>
                </c:pt>
                <c:pt idx="34">
                  <c:v>23</c:v>
                </c:pt>
                <c:pt idx="35">
                  <c:v>24</c:v>
                </c:pt>
                <c:pt idx="36">
                  <c:v>25</c:v>
                </c:pt>
                <c:pt idx="37">
                  <c:v>26</c:v>
                </c:pt>
                <c:pt idx="38">
                  <c:v>27</c:v>
                </c:pt>
                <c:pt idx="39">
                  <c:v>28</c:v>
                </c:pt>
                <c:pt idx="40">
                  <c:v>29</c:v>
                </c:pt>
                <c:pt idx="41">
                  <c:v>30</c:v>
                </c:pt>
                <c:pt idx="42">
                  <c:v>31</c:v>
                </c:pt>
                <c:pt idx="43">
                  <c:v>32</c:v>
                </c:pt>
                <c:pt idx="44">
                  <c:v>33</c:v>
                </c:pt>
                <c:pt idx="45">
                  <c:v>34</c:v>
                </c:pt>
                <c:pt idx="46">
                  <c:v>35</c:v>
                </c:pt>
                <c:pt idx="47">
                  <c:v>36</c:v>
                </c:pt>
              </c:numCache>
            </c:numRef>
          </c:cat>
          <c:val>
            <c:numRef>
              <c:f>Sheet1!$D$2:$D$49</c:f>
              <c:numCache>
                <c:formatCode>General</c:formatCode>
                <c:ptCount val="4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B5-4CD8-A8DE-FADAD8137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7105359"/>
        <c:axId val="1217113263"/>
      </c:lineChart>
      <c:catAx>
        <c:axId val="12171053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113263"/>
        <c:crosses val="autoZero"/>
        <c:auto val="1"/>
        <c:lblAlgn val="ctr"/>
        <c:lblOffset val="100"/>
        <c:noMultiLvlLbl val="0"/>
      </c:catAx>
      <c:valAx>
        <c:axId val="12171132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Outcome Unit</a:t>
                </a:r>
              </a:p>
            </c:rich>
          </c:tx>
          <c:layout>
            <c:manualLayout>
              <c:xMode val="edge"/>
              <c:yMode val="edge"/>
              <c:x val="1.6103059581320451E-3"/>
              <c:y val="0.129882808460294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10535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 Group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cat>
            <c:numRef>
              <c:f>Sheet1!$A$2:$A$49</c:f>
              <c:numCache>
                <c:formatCode>General</c:formatCode>
                <c:ptCount val="48"/>
                <c:pt idx="0">
                  <c:v>-11</c:v>
                </c:pt>
                <c:pt idx="1">
                  <c:v>-10</c:v>
                </c:pt>
                <c:pt idx="2">
                  <c:v>-9</c:v>
                </c:pt>
                <c:pt idx="3">
                  <c:v>-8</c:v>
                </c:pt>
                <c:pt idx="4">
                  <c:v>-7</c:v>
                </c:pt>
                <c:pt idx="5">
                  <c:v>-6</c:v>
                </c:pt>
                <c:pt idx="6">
                  <c:v>-5</c:v>
                </c:pt>
                <c:pt idx="7">
                  <c:v>-4</c:v>
                </c:pt>
                <c:pt idx="8">
                  <c:v>-3</c:v>
                </c:pt>
                <c:pt idx="9">
                  <c:v>-2</c:v>
                </c:pt>
                <c:pt idx="10">
                  <c:v>-1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  <c:pt idx="26">
                  <c:v>15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21</c:v>
                </c:pt>
                <c:pt idx="33">
                  <c:v>22</c:v>
                </c:pt>
                <c:pt idx="34">
                  <c:v>23</c:v>
                </c:pt>
                <c:pt idx="35">
                  <c:v>24</c:v>
                </c:pt>
                <c:pt idx="36">
                  <c:v>25</c:v>
                </c:pt>
                <c:pt idx="37">
                  <c:v>26</c:v>
                </c:pt>
                <c:pt idx="38">
                  <c:v>27</c:v>
                </c:pt>
                <c:pt idx="39">
                  <c:v>28</c:v>
                </c:pt>
                <c:pt idx="40">
                  <c:v>29</c:v>
                </c:pt>
                <c:pt idx="41">
                  <c:v>30</c:v>
                </c:pt>
                <c:pt idx="42">
                  <c:v>31</c:v>
                </c:pt>
                <c:pt idx="43">
                  <c:v>32</c:v>
                </c:pt>
                <c:pt idx="44">
                  <c:v>33</c:v>
                </c:pt>
                <c:pt idx="45">
                  <c:v>34</c:v>
                </c:pt>
                <c:pt idx="46">
                  <c:v>35</c:v>
                </c:pt>
                <c:pt idx="47">
                  <c:v>36</c:v>
                </c:pt>
              </c:numCache>
            </c:num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3.07</c:v>
                </c:pt>
                <c:pt idx="1">
                  <c:v>3</c:v>
                </c:pt>
                <c:pt idx="2">
                  <c:v>3.1</c:v>
                </c:pt>
                <c:pt idx="3">
                  <c:v>3.12</c:v>
                </c:pt>
                <c:pt idx="4">
                  <c:v>3.2240000000000002</c:v>
                </c:pt>
                <c:pt idx="5">
                  <c:v>3.2448000000000001</c:v>
                </c:pt>
                <c:pt idx="6">
                  <c:v>3.2759999999999998</c:v>
                </c:pt>
                <c:pt idx="7">
                  <c:v>3.1719999999999997</c:v>
                </c:pt>
                <c:pt idx="8">
                  <c:v>3.12</c:v>
                </c:pt>
                <c:pt idx="9">
                  <c:v>3.1719999999999997</c:v>
                </c:pt>
                <c:pt idx="10">
                  <c:v>3.1719999999999997</c:v>
                </c:pt>
                <c:pt idx="11">
                  <c:v>2.87</c:v>
                </c:pt>
                <c:pt idx="12">
                  <c:v>2.65</c:v>
                </c:pt>
                <c:pt idx="13">
                  <c:v>2.6</c:v>
                </c:pt>
                <c:pt idx="14">
                  <c:v>2.6537999999999995</c:v>
                </c:pt>
                <c:pt idx="15">
                  <c:v>2.7280000000000002</c:v>
                </c:pt>
                <c:pt idx="16">
                  <c:v>2.6569999999999996</c:v>
                </c:pt>
                <c:pt idx="17">
                  <c:v>2.7112000000000003</c:v>
                </c:pt>
                <c:pt idx="18">
                  <c:v>2.7345999999999999</c:v>
                </c:pt>
                <c:pt idx="19">
                  <c:v>2.7168000000000001</c:v>
                </c:pt>
                <c:pt idx="20">
                  <c:v>2.7826000000000004</c:v>
                </c:pt>
                <c:pt idx="21">
                  <c:v>2.7864000000000004</c:v>
                </c:pt>
                <c:pt idx="22">
                  <c:v>2.8322000000000003</c:v>
                </c:pt>
                <c:pt idx="23">
                  <c:v>2.7223999999999999</c:v>
                </c:pt>
                <c:pt idx="24">
                  <c:v>2.7689999999999997</c:v>
                </c:pt>
                <c:pt idx="25">
                  <c:v>2.6911999999999998</c:v>
                </c:pt>
                <c:pt idx="26">
                  <c:v>2.7282000000000002</c:v>
                </c:pt>
                <c:pt idx="27">
                  <c:v>2.7656000000000001</c:v>
                </c:pt>
                <c:pt idx="28">
                  <c:v>2.8346</c:v>
                </c:pt>
                <c:pt idx="29">
                  <c:v>2.7896000000000001</c:v>
                </c:pt>
                <c:pt idx="30">
                  <c:v>2.6722000000000001</c:v>
                </c:pt>
                <c:pt idx="31">
                  <c:v>2.6599999999999997</c:v>
                </c:pt>
                <c:pt idx="32">
                  <c:v>2.7336200000000002</c:v>
                </c:pt>
                <c:pt idx="33">
                  <c:v>2.8176800000000002</c:v>
                </c:pt>
                <c:pt idx="34">
                  <c:v>2.7769800000000004</c:v>
                </c:pt>
                <c:pt idx="35">
                  <c:v>2.7259199999999999</c:v>
                </c:pt>
                <c:pt idx="36">
                  <c:v>2.6644999999999999</c:v>
                </c:pt>
                <c:pt idx="37">
                  <c:v>2.6031200000000005</c:v>
                </c:pt>
                <c:pt idx="38">
                  <c:v>2.5417800000000002</c:v>
                </c:pt>
                <c:pt idx="39">
                  <c:v>2.4804800000000005</c:v>
                </c:pt>
                <c:pt idx="40">
                  <c:v>2.40239998318</c:v>
                </c:pt>
                <c:pt idx="41">
                  <c:v>2.4959999819999998</c:v>
                </c:pt>
                <c:pt idx="42">
                  <c:v>2.5167999807800001</c:v>
                </c:pt>
                <c:pt idx="43">
                  <c:v>2.5479999795200006</c:v>
                </c:pt>
                <c:pt idx="44">
                  <c:v>2.5999999782200001</c:v>
                </c:pt>
                <c:pt idx="45">
                  <c:v>2.5895999768800002</c:v>
                </c:pt>
                <c:pt idx="46">
                  <c:v>2.5791999755000004</c:v>
                </c:pt>
                <c:pt idx="47">
                  <c:v>2.5687999740800005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B5-4CD8-A8DE-FADAD81373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Intervention Group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cat>
            <c:numRef>
              <c:f>Sheet1!$A$2:$A$49</c:f>
              <c:numCache>
                <c:formatCode>General</c:formatCode>
                <c:ptCount val="48"/>
                <c:pt idx="0">
                  <c:v>-11</c:v>
                </c:pt>
                <c:pt idx="1">
                  <c:v>-10</c:v>
                </c:pt>
                <c:pt idx="2">
                  <c:v>-9</c:v>
                </c:pt>
                <c:pt idx="3">
                  <c:v>-8</c:v>
                </c:pt>
                <c:pt idx="4">
                  <c:v>-7</c:v>
                </c:pt>
                <c:pt idx="5">
                  <c:v>-6</c:v>
                </c:pt>
                <c:pt idx="6">
                  <c:v>-5</c:v>
                </c:pt>
                <c:pt idx="7">
                  <c:v>-4</c:v>
                </c:pt>
                <c:pt idx="8">
                  <c:v>-3</c:v>
                </c:pt>
                <c:pt idx="9">
                  <c:v>-2</c:v>
                </c:pt>
                <c:pt idx="10">
                  <c:v>-1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  <c:pt idx="26">
                  <c:v>15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21</c:v>
                </c:pt>
                <c:pt idx="33">
                  <c:v>22</c:v>
                </c:pt>
                <c:pt idx="34">
                  <c:v>23</c:v>
                </c:pt>
                <c:pt idx="35">
                  <c:v>24</c:v>
                </c:pt>
                <c:pt idx="36">
                  <c:v>25</c:v>
                </c:pt>
                <c:pt idx="37">
                  <c:v>26</c:v>
                </c:pt>
                <c:pt idx="38">
                  <c:v>27</c:v>
                </c:pt>
                <c:pt idx="39">
                  <c:v>28</c:v>
                </c:pt>
                <c:pt idx="40">
                  <c:v>29</c:v>
                </c:pt>
                <c:pt idx="41">
                  <c:v>30</c:v>
                </c:pt>
                <c:pt idx="42">
                  <c:v>31</c:v>
                </c:pt>
                <c:pt idx="43">
                  <c:v>32</c:v>
                </c:pt>
                <c:pt idx="44">
                  <c:v>33</c:v>
                </c:pt>
                <c:pt idx="45">
                  <c:v>34</c:v>
                </c:pt>
                <c:pt idx="46">
                  <c:v>35</c:v>
                </c:pt>
                <c:pt idx="47">
                  <c:v>36</c:v>
                </c:pt>
              </c:numCache>
            </c:numRef>
          </c:cat>
          <c:val>
            <c:numRef>
              <c:f>Sheet1!$C$2:$C$49</c:f>
              <c:numCache>
                <c:formatCode>General</c:formatCode>
                <c:ptCount val="48"/>
                <c:pt idx="0">
                  <c:v>3</c:v>
                </c:pt>
                <c:pt idx="1">
                  <c:v>3.1</c:v>
                </c:pt>
                <c:pt idx="2">
                  <c:v>3</c:v>
                </c:pt>
                <c:pt idx="3">
                  <c:v>3.1</c:v>
                </c:pt>
                <c:pt idx="4">
                  <c:v>3.12</c:v>
                </c:pt>
                <c:pt idx="5">
                  <c:v>3.15</c:v>
                </c:pt>
                <c:pt idx="6">
                  <c:v>3.05</c:v>
                </c:pt>
                <c:pt idx="7">
                  <c:v>3</c:v>
                </c:pt>
                <c:pt idx="8">
                  <c:v>3.05</c:v>
                </c:pt>
                <c:pt idx="9">
                  <c:v>3.05</c:v>
                </c:pt>
                <c:pt idx="10">
                  <c:v>3.1</c:v>
                </c:pt>
                <c:pt idx="11">
                  <c:v>2.9</c:v>
                </c:pt>
                <c:pt idx="12">
                  <c:v>2.6</c:v>
                </c:pt>
                <c:pt idx="13">
                  <c:v>2.5499999999999998</c:v>
                </c:pt>
                <c:pt idx="14">
                  <c:v>2.62</c:v>
                </c:pt>
                <c:pt idx="15">
                  <c:v>2.5499999999999998</c:v>
                </c:pt>
                <c:pt idx="16">
                  <c:v>2.6</c:v>
                </c:pt>
                <c:pt idx="17">
                  <c:v>2.62</c:v>
                </c:pt>
                <c:pt idx="18">
                  <c:v>2.6</c:v>
                </c:pt>
                <c:pt idx="19">
                  <c:v>2.66</c:v>
                </c:pt>
                <c:pt idx="20">
                  <c:v>2.66</c:v>
                </c:pt>
                <c:pt idx="21">
                  <c:v>2.7</c:v>
                </c:pt>
                <c:pt idx="22">
                  <c:v>2.59</c:v>
                </c:pt>
                <c:pt idx="23">
                  <c:v>2.63</c:v>
                </c:pt>
                <c:pt idx="24">
                  <c:v>2.5499999999999998</c:v>
                </c:pt>
                <c:pt idx="25">
                  <c:v>2.58</c:v>
                </c:pt>
                <c:pt idx="26">
                  <c:v>2.61</c:v>
                </c:pt>
                <c:pt idx="27">
                  <c:v>2.67</c:v>
                </c:pt>
                <c:pt idx="28">
                  <c:v>2.62</c:v>
                </c:pt>
                <c:pt idx="29">
                  <c:v>2.5</c:v>
                </c:pt>
                <c:pt idx="30">
                  <c:v>2.5499999999999998</c:v>
                </c:pt>
                <c:pt idx="31">
                  <c:v>2.62</c:v>
                </c:pt>
                <c:pt idx="32">
                  <c:v>2.7</c:v>
                </c:pt>
                <c:pt idx="33">
                  <c:v>2.66</c:v>
                </c:pt>
                <c:pt idx="34">
                  <c:v>2.61</c:v>
                </c:pt>
                <c:pt idx="35">
                  <c:v>2.5499999999999998</c:v>
                </c:pt>
                <c:pt idx="36">
                  <c:v>2.4900000000000002</c:v>
                </c:pt>
                <c:pt idx="37">
                  <c:v>2.4300000000000002</c:v>
                </c:pt>
                <c:pt idx="38">
                  <c:v>2.37</c:v>
                </c:pt>
                <c:pt idx="39">
                  <c:v>2.31</c:v>
                </c:pt>
                <c:pt idx="40">
                  <c:v>2.4</c:v>
                </c:pt>
                <c:pt idx="41">
                  <c:v>2.42</c:v>
                </c:pt>
                <c:pt idx="42">
                  <c:v>2.4500000000000002</c:v>
                </c:pt>
                <c:pt idx="43">
                  <c:v>2.5</c:v>
                </c:pt>
                <c:pt idx="44">
                  <c:v>2.4900000000000002</c:v>
                </c:pt>
                <c:pt idx="45">
                  <c:v>2.48</c:v>
                </c:pt>
                <c:pt idx="46">
                  <c:v>2.4700000000000002</c:v>
                </c:pt>
                <c:pt idx="47">
                  <c:v>2.46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B5-4CD8-A8DE-FADAD81373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Sheet1!$A$2:$A$49</c:f>
              <c:numCache>
                <c:formatCode>General</c:formatCode>
                <c:ptCount val="48"/>
                <c:pt idx="0">
                  <c:v>-11</c:v>
                </c:pt>
                <c:pt idx="1">
                  <c:v>-10</c:v>
                </c:pt>
                <c:pt idx="2">
                  <c:v>-9</c:v>
                </c:pt>
                <c:pt idx="3">
                  <c:v>-8</c:v>
                </c:pt>
                <c:pt idx="4">
                  <c:v>-7</c:v>
                </c:pt>
                <c:pt idx="5">
                  <c:v>-6</c:v>
                </c:pt>
                <c:pt idx="6">
                  <c:v>-5</c:v>
                </c:pt>
                <c:pt idx="7">
                  <c:v>-4</c:v>
                </c:pt>
                <c:pt idx="8">
                  <c:v>-3</c:v>
                </c:pt>
                <c:pt idx="9">
                  <c:v>-2</c:v>
                </c:pt>
                <c:pt idx="10">
                  <c:v>-1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  <c:pt idx="26">
                  <c:v>15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21</c:v>
                </c:pt>
                <c:pt idx="33">
                  <c:v>22</c:v>
                </c:pt>
                <c:pt idx="34">
                  <c:v>23</c:v>
                </c:pt>
                <c:pt idx="35">
                  <c:v>24</c:v>
                </c:pt>
                <c:pt idx="36">
                  <c:v>25</c:v>
                </c:pt>
                <c:pt idx="37">
                  <c:v>26</c:v>
                </c:pt>
                <c:pt idx="38">
                  <c:v>27</c:v>
                </c:pt>
                <c:pt idx="39">
                  <c:v>28</c:v>
                </c:pt>
                <c:pt idx="40">
                  <c:v>29</c:v>
                </c:pt>
                <c:pt idx="41">
                  <c:v>30</c:v>
                </c:pt>
                <c:pt idx="42">
                  <c:v>31</c:v>
                </c:pt>
                <c:pt idx="43">
                  <c:v>32</c:v>
                </c:pt>
                <c:pt idx="44">
                  <c:v>33</c:v>
                </c:pt>
                <c:pt idx="45">
                  <c:v>34</c:v>
                </c:pt>
                <c:pt idx="46">
                  <c:v>35</c:v>
                </c:pt>
                <c:pt idx="47">
                  <c:v>36</c:v>
                </c:pt>
              </c:numCache>
            </c:numRef>
          </c:cat>
          <c:val>
            <c:numRef>
              <c:f>Sheet1!$D$2:$D$49</c:f>
              <c:numCache>
                <c:formatCode>General</c:formatCode>
                <c:ptCount val="4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B5-4CD8-A8DE-FADAD8137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7105359"/>
        <c:axId val="1217113263"/>
      </c:lineChart>
      <c:catAx>
        <c:axId val="12171053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113263"/>
        <c:crosses val="autoZero"/>
        <c:auto val="1"/>
        <c:lblAlgn val="ctr"/>
        <c:lblOffset val="100"/>
        <c:noMultiLvlLbl val="0"/>
      </c:catAx>
      <c:valAx>
        <c:axId val="12171132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Outcome Unit</a:t>
                </a:r>
              </a:p>
            </c:rich>
          </c:tx>
          <c:layout>
            <c:manualLayout>
              <c:xMode val="edge"/>
              <c:yMode val="edge"/>
              <c:x val="1.6103059581320451E-3"/>
              <c:y val="0.129882808460294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10535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Control Group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cat>
            <c:numRef>
              <c:f>Sheet1!$A$2:$A$49</c:f>
              <c:numCache>
                <c:formatCode>General</c:formatCode>
                <c:ptCount val="48"/>
                <c:pt idx="0">
                  <c:v>-11</c:v>
                </c:pt>
                <c:pt idx="1">
                  <c:v>-10</c:v>
                </c:pt>
                <c:pt idx="2">
                  <c:v>-9</c:v>
                </c:pt>
                <c:pt idx="3">
                  <c:v>-8</c:v>
                </c:pt>
                <c:pt idx="4">
                  <c:v>-7</c:v>
                </c:pt>
                <c:pt idx="5">
                  <c:v>-6</c:v>
                </c:pt>
                <c:pt idx="6">
                  <c:v>-5</c:v>
                </c:pt>
                <c:pt idx="7">
                  <c:v>-4</c:v>
                </c:pt>
                <c:pt idx="8">
                  <c:v>-3</c:v>
                </c:pt>
                <c:pt idx="9">
                  <c:v>-2</c:v>
                </c:pt>
                <c:pt idx="10">
                  <c:v>-1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  <c:pt idx="26">
                  <c:v>15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21</c:v>
                </c:pt>
                <c:pt idx="33">
                  <c:v>22</c:v>
                </c:pt>
                <c:pt idx="34">
                  <c:v>23</c:v>
                </c:pt>
                <c:pt idx="35">
                  <c:v>24</c:v>
                </c:pt>
                <c:pt idx="36">
                  <c:v>25</c:v>
                </c:pt>
                <c:pt idx="37">
                  <c:v>26</c:v>
                </c:pt>
                <c:pt idx="38">
                  <c:v>27</c:v>
                </c:pt>
                <c:pt idx="39">
                  <c:v>28</c:v>
                </c:pt>
                <c:pt idx="40">
                  <c:v>29</c:v>
                </c:pt>
                <c:pt idx="41">
                  <c:v>30</c:v>
                </c:pt>
                <c:pt idx="42">
                  <c:v>31</c:v>
                </c:pt>
                <c:pt idx="43">
                  <c:v>32</c:v>
                </c:pt>
                <c:pt idx="44">
                  <c:v>33</c:v>
                </c:pt>
                <c:pt idx="45">
                  <c:v>34</c:v>
                </c:pt>
                <c:pt idx="46">
                  <c:v>35</c:v>
                </c:pt>
                <c:pt idx="47">
                  <c:v>36</c:v>
                </c:pt>
              </c:numCache>
            </c:num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3.07</c:v>
                </c:pt>
                <c:pt idx="1">
                  <c:v>3</c:v>
                </c:pt>
                <c:pt idx="2">
                  <c:v>3.1</c:v>
                </c:pt>
                <c:pt idx="3">
                  <c:v>3.12</c:v>
                </c:pt>
                <c:pt idx="4">
                  <c:v>3.2240000000000002</c:v>
                </c:pt>
                <c:pt idx="5">
                  <c:v>3.2448000000000001</c:v>
                </c:pt>
                <c:pt idx="6">
                  <c:v>3.2759999999999998</c:v>
                </c:pt>
                <c:pt idx="7">
                  <c:v>3.1719999999999997</c:v>
                </c:pt>
                <c:pt idx="8">
                  <c:v>3.12</c:v>
                </c:pt>
                <c:pt idx="9">
                  <c:v>3.1719999999999997</c:v>
                </c:pt>
                <c:pt idx="10">
                  <c:v>3.1719999999999997</c:v>
                </c:pt>
                <c:pt idx="11">
                  <c:v>2.87</c:v>
                </c:pt>
                <c:pt idx="12">
                  <c:v>2.65</c:v>
                </c:pt>
                <c:pt idx="13">
                  <c:v>2.6</c:v>
                </c:pt>
                <c:pt idx="14">
                  <c:v>2.6537999999999995</c:v>
                </c:pt>
                <c:pt idx="15">
                  <c:v>2.7280000000000002</c:v>
                </c:pt>
                <c:pt idx="16">
                  <c:v>2.6569999999999996</c:v>
                </c:pt>
                <c:pt idx="17">
                  <c:v>2.7112000000000003</c:v>
                </c:pt>
                <c:pt idx="18">
                  <c:v>2.7345999999999999</c:v>
                </c:pt>
                <c:pt idx="19">
                  <c:v>2.7168000000000001</c:v>
                </c:pt>
                <c:pt idx="20">
                  <c:v>2.7826000000000004</c:v>
                </c:pt>
                <c:pt idx="21">
                  <c:v>2.7864000000000004</c:v>
                </c:pt>
                <c:pt idx="22">
                  <c:v>2.8322000000000003</c:v>
                </c:pt>
                <c:pt idx="23">
                  <c:v>2.7223999999999999</c:v>
                </c:pt>
                <c:pt idx="24">
                  <c:v>2.7689999999999997</c:v>
                </c:pt>
                <c:pt idx="25">
                  <c:v>2.6911999999999998</c:v>
                </c:pt>
                <c:pt idx="26">
                  <c:v>2.7282000000000002</c:v>
                </c:pt>
                <c:pt idx="27">
                  <c:v>2.7656000000000001</c:v>
                </c:pt>
                <c:pt idx="28">
                  <c:v>2.8346</c:v>
                </c:pt>
                <c:pt idx="29">
                  <c:v>2.7896000000000001</c:v>
                </c:pt>
                <c:pt idx="30">
                  <c:v>2.6722000000000001</c:v>
                </c:pt>
                <c:pt idx="31">
                  <c:v>2.6599999999999997</c:v>
                </c:pt>
                <c:pt idx="32">
                  <c:v>2.7336200000000002</c:v>
                </c:pt>
                <c:pt idx="33">
                  <c:v>2.8176800000000002</c:v>
                </c:pt>
                <c:pt idx="34">
                  <c:v>2.7769800000000004</c:v>
                </c:pt>
                <c:pt idx="35">
                  <c:v>2.7259199999999999</c:v>
                </c:pt>
                <c:pt idx="36">
                  <c:v>2.6644999999999999</c:v>
                </c:pt>
                <c:pt idx="37">
                  <c:v>2.6031200000000005</c:v>
                </c:pt>
                <c:pt idx="38">
                  <c:v>2.5417800000000002</c:v>
                </c:pt>
                <c:pt idx="39">
                  <c:v>2.4804800000000005</c:v>
                </c:pt>
                <c:pt idx="40">
                  <c:v>2.40239998318</c:v>
                </c:pt>
                <c:pt idx="41">
                  <c:v>2.4959999819999998</c:v>
                </c:pt>
                <c:pt idx="42">
                  <c:v>2.5167999807800001</c:v>
                </c:pt>
                <c:pt idx="43">
                  <c:v>2.5479999795200006</c:v>
                </c:pt>
                <c:pt idx="44">
                  <c:v>2.5999999782200001</c:v>
                </c:pt>
                <c:pt idx="45">
                  <c:v>2.5895999768800002</c:v>
                </c:pt>
                <c:pt idx="46">
                  <c:v>2.5791999755000004</c:v>
                </c:pt>
                <c:pt idx="47">
                  <c:v>2.5687999740800005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FB5-4CD8-A8DE-FADAD81373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Intervention Group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cat>
            <c:numRef>
              <c:f>Sheet1!$A$2:$A$49</c:f>
              <c:numCache>
                <c:formatCode>General</c:formatCode>
                <c:ptCount val="48"/>
                <c:pt idx="0">
                  <c:v>-11</c:v>
                </c:pt>
                <c:pt idx="1">
                  <c:v>-10</c:v>
                </c:pt>
                <c:pt idx="2">
                  <c:v>-9</c:v>
                </c:pt>
                <c:pt idx="3">
                  <c:v>-8</c:v>
                </c:pt>
                <c:pt idx="4">
                  <c:v>-7</c:v>
                </c:pt>
                <c:pt idx="5">
                  <c:v>-6</c:v>
                </c:pt>
                <c:pt idx="6">
                  <c:v>-5</c:v>
                </c:pt>
                <c:pt idx="7">
                  <c:v>-4</c:v>
                </c:pt>
                <c:pt idx="8">
                  <c:v>-3</c:v>
                </c:pt>
                <c:pt idx="9">
                  <c:v>-2</c:v>
                </c:pt>
                <c:pt idx="10">
                  <c:v>-1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  <c:pt idx="26">
                  <c:v>15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21</c:v>
                </c:pt>
                <c:pt idx="33">
                  <c:v>22</c:v>
                </c:pt>
                <c:pt idx="34">
                  <c:v>23</c:v>
                </c:pt>
                <c:pt idx="35">
                  <c:v>24</c:v>
                </c:pt>
                <c:pt idx="36">
                  <c:v>25</c:v>
                </c:pt>
                <c:pt idx="37">
                  <c:v>26</c:v>
                </c:pt>
                <c:pt idx="38">
                  <c:v>27</c:v>
                </c:pt>
                <c:pt idx="39">
                  <c:v>28</c:v>
                </c:pt>
                <c:pt idx="40">
                  <c:v>29</c:v>
                </c:pt>
                <c:pt idx="41">
                  <c:v>30</c:v>
                </c:pt>
                <c:pt idx="42">
                  <c:v>31</c:v>
                </c:pt>
                <c:pt idx="43">
                  <c:v>32</c:v>
                </c:pt>
                <c:pt idx="44">
                  <c:v>33</c:v>
                </c:pt>
                <c:pt idx="45">
                  <c:v>34</c:v>
                </c:pt>
                <c:pt idx="46">
                  <c:v>35</c:v>
                </c:pt>
                <c:pt idx="47">
                  <c:v>36</c:v>
                </c:pt>
              </c:numCache>
            </c:numRef>
          </c:cat>
          <c:val>
            <c:numRef>
              <c:f>Sheet1!$C$2:$C$49</c:f>
              <c:numCache>
                <c:formatCode>General</c:formatCode>
                <c:ptCount val="48"/>
                <c:pt idx="0">
                  <c:v>3</c:v>
                </c:pt>
                <c:pt idx="1">
                  <c:v>3.1</c:v>
                </c:pt>
                <c:pt idx="2">
                  <c:v>3</c:v>
                </c:pt>
                <c:pt idx="3">
                  <c:v>3.1</c:v>
                </c:pt>
                <c:pt idx="4">
                  <c:v>3.12</c:v>
                </c:pt>
                <c:pt idx="5">
                  <c:v>3.15</c:v>
                </c:pt>
                <c:pt idx="6">
                  <c:v>3.05</c:v>
                </c:pt>
                <c:pt idx="7">
                  <c:v>3</c:v>
                </c:pt>
                <c:pt idx="8">
                  <c:v>3.05</c:v>
                </c:pt>
                <c:pt idx="9">
                  <c:v>3.05</c:v>
                </c:pt>
                <c:pt idx="10">
                  <c:v>3.1</c:v>
                </c:pt>
                <c:pt idx="11">
                  <c:v>2.9</c:v>
                </c:pt>
                <c:pt idx="12">
                  <c:v>2.6</c:v>
                </c:pt>
                <c:pt idx="13">
                  <c:v>2.5499999999999998</c:v>
                </c:pt>
                <c:pt idx="14">
                  <c:v>2.62</c:v>
                </c:pt>
                <c:pt idx="15">
                  <c:v>2.5499999999999998</c:v>
                </c:pt>
                <c:pt idx="16">
                  <c:v>2.6</c:v>
                </c:pt>
                <c:pt idx="17">
                  <c:v>2.62</c:v>
                </c:pt>
                <c:pt idx="18">
                  <c:v>2.6</c:v>
                </c:pt>
                <c:pt idx="19">
                  <c:v>2.66</c:v>
                </c:pt>
                <c:pt idx="20">
                  <c:v>2.66</c:v>
                </c:pt>
                <c:pt idx="21">
                  <c:v>2.7</c:v>
                </c:pt>
                <c:pt idx="22">
                  <c:v>2.59</c:v>
                </c:pt>
                <c:pt idx="23">
                  <c:v>2.63</c:v>
                </c:pt>
                <c:pt idx="24">
                  <c:v>2.5499999999999998</c:v>
                </c:pt>
                <c:pt idx="25">
                  <c:v>2.58</c:v>
                </c:pt>
                <c:pt idx="26">
                  <c:v>2.61</c:v>
                </c:pt>
                <c:pt idx="27">
                  <c:v>2.67</c:v>
                </c:pt>
                <c:pt idx="28">
                  <c:v>2.62</c:v>
                </c:pt>
                <c:pt idx="29">
                  <c:v>2.5</c:v>
                </c:pt>
                <c:pt idx="30">
                  <c:v>2.5499999999999998</c:v>
                </c:pt>
                <c:pt idx="31">
                  <c:v>2.62</c:v>
                </c:pt>
                <c:pt idx="32">
                  <c:v>2.7</c:v>
                </c:pt>
                <c:pt idx="33">
                  <c:v>2.66</c:v>
                </c:pt>
                <c:pt idx="34">
                  <c:v>2.61</c:v>
                </c:pt>
                <c:pt idx="35">
                  <c:v>2.5499999999999998</c:v>
                </c:pt>
                <c:pt idx="36">
                  <c:v>2.4900000000000002</c:v>
                </c:pt>
                <c:pt idx="37">
                  <c:v>2.4300000000000002</c:v>
                </c:pt>
                <c:pt idx="38">
                  <c:v>2.37</c:v>
                </c:pt>
                <c:pt idx="39">
                  <c:v>2.31</c:v>
                </c:pt>
                <c:pt idx="40">
                  <c:v>2.4</c:v>
                </c:pt>
                <c:pt idx="41">
                  <c:v>2.42</c:v>
                </c:pt>
                <c:pt idx="42">
                  <c:v>2.4500000000000002</c:v>
                </c:pt>
                <c:pt idx="43">
                  <c:v>2.5</c:v>
                </c:pt>
                <c:pt idx="44">
                  <c:v>2.4900000000000002</c:v>
                </c:pt>
                <c:pt idx="45">
                  <c:v>2.48</c:v>
                </c:pt>
                <c:pt idx="46">
                  <c:v>2.4700000000000002</c:v>
                </c:pt>
                <c:pt idx="47">
                  <c:v>2.46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FB5-4CD8-A8DE-FADAD813738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Sheet1!$A$2:$A$49</c:f>
              <c:numCache>
                <c:formatCode>General</c:formatCode>
                <c:ptCount val="48"/>
                <c:pt idx="0">
                  <c:v>-11</c:v>
                </c:pt>
                <c:pt idx="1">
                  <c:v>-10</c:v>
                </c:pt>
                <c:pt idx="2">
                  <c:v>-9</c:v>
                </c:pt>
                <c:pt idx="3">
                  <c:v>-8</c:v>
                </c:pt>
                <c:pt idx="4">
                  <c:v>-7</c:v>
                </c:pt>
                <c:pt idx="5">
                  <c:v>-6</c:v>
                </c:pt>
                <c:pt idx="6">
                  <c:v>-5</c:v>
                </c:pt>
                <c:pt idx="7">
                  <c:v>-4</c:v>
                </c:pt>
                <c:pt idx="8">
                  <c:v>-3</c:v>
                </c:pt>
                <c:pt idx="9">
                  <c:v>-2</c:v>
                </c:pt>
                <c:pt idx="10">
                  <c:v>-1</c:v>
                </c:pt>
                <c:pt idx="11">
                  <c:v>0</c:v>
                </c:pt>
                <c:pt idx="12">
                  <c:v>1</c:v>
                </c:pt>
                <c:pt idx="13">
                  <c:v>2</c:v>
                </c:pt>
                <c:pt idx="14">
                  <c:v>3</c:v>
                </c:pt>
                <c:pt idx="15">
                  <c:v>4</c:v>
                </c:pt>
                <c:pt idx="16">
                  <c:v>5</c:v>
                </c:pt>
                <c:pt idx="17">
                  <c:v>6</c:v>
                </c:pt>
                <c:pt idx="18">
                  <c:v>7</c:v>
                </c:pt>
                <c:pt idx="19">
                  <c:v>8</c:v>
                </c:pt>
                <c:pt idx="20">
                  <c:v>9</c:v>
                </c:pt>
                <c:pt idx="21">
                  <c:v>10</c:v>
                </c:pt>
                <c:pt idx="22">
                  <c:v>11</c:v>
                </c:pt>
                <c:pt idx="23">
                  <c:v>12</c:v>
                </c:pt>
                <c:pt idx="24">
                  <c:v>13</c:v>
                </c:pt>
                <c:pt idx="25">
                  <c:v>14</c:v>
                </c:pt>
                <c:pt idx="26">
                  <c:v>15</c:v>
                </c:pt>
                <c:pt idx="27">
                  <c:v>16</c:v>
                </c:pt>
                <c:pt idx="28">
                  <c:v>17</c:v>
                </c:pt>
                <c:pt idx="29">
                  <c:v>18</c:v>
                </c:pt>
                <c:pt idx="30">
                  <c:v>19</c:v>
                </c:pt>
                <c:pt idx="31">
                  <c:v>20</c:v>
                </c:pt>
                <c:pt idx="32">
                  <c:v>21</c:v>
                </c:pt>
                <c:pt idx="33">
                  <c:v>22</c:v>
                </c:pt>
                <c:pt idx="34">
                  <c:v>23</c:v>
                </c:pt>
                <c:pt idx="35">
                  <c:v>24</c:v>
                </c:pt>
                <c:pt idx="36">
                  <c:v>25</c:v>
                </c:pt>
                <c:pt idx="37">
                  <c:v>26</c:v>
                </c:pt>
                <c:pt idx="38">
                  <c:v>27</c:v>
                </c:pt>
                <c:pt idx="39">
                  <c:v>28</c:v>
                </c:pt>
                <c:pt idx="40">
                  <c:v>29</c:v>
                </c:pt>
                <c:pt idx="41">
                  <c:v>30</c:v>
                </c:pt>
                <c:pt idx="42">
                  <c:v>31</c:v>
                </c:pt>
                <c:pt idx="43">
                  <c:v>32</c:v>
                </c:pt>
                <c:pt idx="44">
                  <c:v>33</c:v>
                </c:pt>
                <c:pt idx="45">
                  <c:v>34</c:v>
                </c:pt>
                <c:pt idx="46">
                  <c:v>35</c:v>
                </c:pt>
                <c:pt idx="47">
                  <c:v>36</c:v>
                </c:pt>
              </c:numCache>
            </c:numRef>
          </c:cat>
          <c:val>
            <c:numRef>
              <c:f>Sheet1!$D$2:$D$49</c:f>
              <c:numCache>
                <c:formatCode>General</c:formatCode>
                <c:ptCount val="48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FB5-4CD8-A8DE-FADAD81373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7105359"/>
        <c:axId val="1217113263"/>
      </c:lineChart>
      <c:catAx>
        <c:axId val="121710535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Month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113263"/>
        <c:crosses val="autoZero"/>
        <c:auto val="1"/>
        <c:lblAlgn val="ctr"/>
        <c:lblOffset val="100"/>
        <c:noMultiLvlLbl val="0"/>
      </c:catAx>
      <c:valAx>
        <c:axId val="1217113263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Outcome Unit</a:t>
                </a:r>
              </a:p>
            </c:rich>
          </c:tx>
          <c:layout>
            <c:manualLayout>
              <c:xMode val="edge"/>
              <c:yMode val="edge"/>
              <c:x val="1.6103059581320451E-3"/>
              <c:y val="0.129882808460294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710535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A27B4D-EEE1-4E5E-8D38-39DC7136BBED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113A48-C6B2-4802-8DA3-974F5088C50E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Degree of investigator control over “intervention” assignment</a:t>
          </a:r>
        </a:p>
      </dgm:t>
    </dgm:pt>
    <dgm:pt modelId="{985985BA-0DB9-4C18-8096-B1369AA15CF7}" type="parTrans" cxnId="{CA3FDDDB-9E05-4887-9FB6-E5D95CCA648D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E32E78DF-44CD-4EDC-8225-B258854301E8}" type="sibTrans" cxnId="{CA3FDDDB-9E05-4887-9FB6-E5D95CCA648D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B5BB409B-344A-4CBE-92DE-E7455D2505BC}" type="asst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Occurred naturally or not influenced by investigators</a:t>
          </a:r>
        </a:p>
      </dgm:t>
    </dgm:pt>
    <dgm:pt modelId="{487E31F2-951C-49BE-9027-64C63B376E00}" type="parTrans" cxnId="{6E9CE774-ED22-412E-8CAB-3AE831224FDE}">
      <dgm:prSet custT="1"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5D043139-DA43-422E-8D95-D6B8CCF6C5A3}" type="sibTrans" cxnId="{6E9CE774-ED22-412E-8CAB-3AE831224FDE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CB520602-CF1D-4A52-8DD8-CF5B1F2B8DBA}" type="asst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Assigned by investigators</a:t>
          </a:r>
        </a:p>
      </dgm:t>
    </dgm:pt>
    <dgm:pt modelId="{7650C97A-D322-4020-A5A7-2AD2B9FA2868}" type="parTrans" cxnId="{F3282E23-AE21-416E-87A1-7DE752ABE69C}">
      <dgm:prSet custT="1"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D5341CF7-17C9-4DC6-B96E-FFE04D92E0AB}" type="sibTrans" cxnId="{F3282E23-AE21-416E-87A1-7DE752ABE69C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C27B7544-2AE5-44B9-B268-570D71EB44D9}" type="asst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Intervention is endogenous (self-selected)</a:t>
          </a:r>
        </a:p>
      </dgm:t>
    </dgm:pt>
    <dgm:pt modelId="{C03D8EA9-BF94-4757-AF5C-363C338F25FB}" type="parTrans" cxnId="{AA39001A-B9B3-40C5-AFE2-93E96299C0DC}">
      <dgm:prSet custT="1"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609D84DF-5845-4AB7-ADCE-31243BD783A9}" type="sibTrans" cxnId="{AA39001A-B9B3-40C5-AFE2-93E96299C0DC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B560A025-70F5-4ADC-AB32-E1BE35113F6D}" type="asst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Observational study</a:t>
          </a:r>
        </a:p>
      </dgm:t>
    </dgm:pt>
    <dgm:pt modelId="{B1CA82A7-23D9-405E-BB6A-20C67C0F8802}" type="parTrans" cxnId="{0B4F7CE7-79BB-40BC-8AC6-A1C2F2223D5F}">
      <dgm:prSet custT="1"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FECF9CA8-E4D6-4099-AAEA-07C2D1E9C51D}" type="sibTrans" cxnId="{0B4F7CE7-79BB-40BC-8AC6-A1C2F2223D5F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EC8227CC-68DF-471C-8EC9-9458DB9C78C9}" type="asst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Intervention is exogenous</a:t>
          </a:r>
        </a:p>
      </dgm:t>
    </dgm:pt>
    <dgm:pt modelId="{309EDDA6-BAF7-4C05-98C1-D6541F88271D}" type="parTrans" cxnId="{DBB47451-2F1C-45BE-A227-1FFC69F23084}">
      <dgm:prSet custT="1"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95B91762-CAB4-460F-89E6-2E420565B7F9}" type="sibTrans" cxnId="{DBB47451-2F1C-45BE-A227-1FFC69F23084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83757AD8-88A8-4DC2-8086-5DA58281E04A}" type="asst">
      <dgm:prSet phldrT="[Text]" custT="1"/>
      <dgm:spPr>
        <a:solidFill>
          <a:srgbClr val="66FF33"/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Quasi-experiment</a:t>
          </a:r>
        </a:p>
      </dgm:t>
    </dgm:pt>
    <dgm:pt modelId="{4ABDA2EC-A7CC-4F7D-AACE-346C702A14BC}" type="parTrans" cxnId="{6CC3F852-D963-445B-919C-3D9B0D14D309}">
      <dgm:prSet custT="1"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B5619C2A-3BBD-4C5F-AC15-7CC1F0BFC59A}" type="sibTrans" cxnId="{6CC3F852-D963-445B-919C-3D9B0D14D309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D0375D87-06AB-43CE-9726-F6DC01929D50}" type="asst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Intervention is randomized</a:t>
          </a:r>
        </a:p>
      </dgm:t>
    </dgm:pt>
    <dgm:pt modelId="{67C6DA2B-8D6A-4EE7-89E0-16108ED0178F}" type="parTrans" cxnId="{0DB4AF3D-B579-4811-AB42-5B89AE416808}">
      <dgm:prSet custT="1"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80AC6AF7-0C10-4189-AFAB-AFB51DB6A19B}" type="sibTrans" cxnId="{0DB4AF3D-B579-4811-AB42-5B89AE416808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42BB63DE-821E-4577-8F86-598EC2CBBDFC}" type="asst">
      <dgm:prSet phldrT="[Text]" custT="1"/>
      <dgm:spPr>
        <a:solidFill>
          <a:srgbClr val="66FF33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Randomized controlled experiment</a:t>
          </a:r>
        </a:p>
      </dgm:t>
    </dgm:pt>
    <dgm:pt modelId="{A870E1B8-4A5C-46DF-9BD8-C33E0DB5E61F}" type="parTrans" cxnId="{B74AC598-06B0-4F25-A8FC-B0E9A4FAE88E}">
      <dgm:prSet custT="1"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79A14C80-A161-419E-90FD-EEA065DDA051}" type="sibTrans" cxnId="{B74AC598-06B0-4F25-A8FC-B0E9A4FAE88E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5669318F-E744-46B4-B3BC-333CA1B8F5F2}" type="asst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Intervention is exogenous</a:t>
          </a:r>
        </a:p>
      </dgm:t>
    </dgm:pt>
    <dgm:pt modelId="{70F7F6D1-A0E0-42D1-BEC0-C7511EEF17D1}" type="parTrans" cxnId="{8F5F6046-E12D-4A99-B23A-8D2FD8813E36}">
      <dgm:prSet custT="1"/>
      <dgm:spPr/>
      <dgm:t>
        <a:bodyPr/>
        <a:lstStyle/>
        <a:p>
          <a:endParaRPr lang="en-US" sz="1600"/>
        </a:p>
      </dgm:t>
    </dgm:pt>
    <dgm:pt modelId="{89BA74EA-AF78-4FED-8649-2188A03DDC95}" type="sibTrans" cxnId="{8F5F6046-E12D-4A99-B23A-8D2FD8813E36}">
      <dgm:prSet/>
      <dgm:spPr/>
      <dgm:t>
        <a:bodyPr/>
        <a:lstStyle/>
        <a:p>
          <a:endParaRPr lang="en-US" sz="1600"/>
        </a:p>
      </dgm:t>
    </dgm:pt>
    <dgm:pt modelId="{3C9A25B6-6960-4FD2-9358-007B2144FFEA}" type="asst">
      <dgm:prSet phldrT="[Text]" custT="1"/>
      <dgm:spPr>
        <a:solidFill>
          <a:srgbClr val="66FF33"/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Natural experiment</a:t>
          </a:r>
        </a:p>
      </dgm:t>
    </dgm:pt>
    <dgm:pt modelId="{3C4DF851-54FF-4995-9EAA-759840ACE7E8}" type="parTrans" cxnId="{E92671FB-B601-42C0-A263-756A66084AB8}">
      <dgm:prSet custT="1"/>
      <dgm:spPr/>
      <dgm:t>
        <a:bodyPr/>
        <a:lstStyle/>
        <a:p>
          <a:endParaRPr lang="en-US" sz="1600"/>
        </a:p>
      </dgm:t>
    </dgm:pt>
    <dgm:pt modelId="{3532A83F-4421-4C4A-8CD1-BA55C721E1D7}" type="sibTrans" cxnId="{E92671FB-B601-42C0-A263-756A66084AB8}">
      <dgm:prSet/>
      <dgm:spPr/>
      <dgm:t>
        <a:bodyPr/>
        <a:lstStyle/>
        <a:p>
          <a:endParaRPr lang="en-US" sz="1600"/>
        </a:p>
      </dgm:t>
    </dgm:pt>
    <dgm:pt modelId="{C901C6A1-835D-48D1-B24E-A6464636FF3C}" type="pres">
      <dgm:prSet presAssocID="{A8A27B4D-EEE1-4E5E-8D38-39DC7136BBE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201AB71-A82A-4C13-82FA-590FBCD24A29}" type="pres">
      <dgm:prSet presAssocID="{E0113A48-C6B2-4802-8DA3-974F5088C50E}" presName="root1" presStyleCnt="0"/>
      <dgm:spPr/>
    </dgm:pt>
    <dgm:pt modelId="{6BCC89B2-0B69-4179-9444-31719F45686D}" type="pres">
      <dgm:prSet presAssocID="{E0113A48-C6B2-4802-8DA3-974F5088C50E}" presName="LevelOneTextNode" presStyleLbl="node0" presStyleIdx="0" presStyleCnt="1" custScaleY="146012">
        <dgm:presLayoutVars>
          <dgm:chPref val="3"/>
        </dgm:presLayoutVars>
      </dgm:prSet>
      <dgm:spPr/>
    </dgm:pt>
    <dgm:pt modelId="{4376FED2-A27B-4B00-8E03-D40E1A1DB575}" type="pres">
      <dgm:prSet presAssocID="{E0113A48-C6B2-4802-8DA3-974F5088C50E}" presName="level2hierChild" presStyleCnt="0"/>
      <dgm:spPr/>
    </dgm:pt>
    <dgm:pt modelId="{348B6A90-6FB0-46F3-8B68-5EE4CB0294DF}" type="pres">
      <dgm:prSet presAssocID="{7650C97A-D322-4020-A5A7-2AD2B9FA2868}" presName="conn2-1" presStyleLbl="parChTrans1D2" presStyleIdx="0" presStyleCnt="2"/>
      <dgm:spPr/>
    </dgm:pt>
    <dgm:pt modelId="{1470F2B6-B864-445E-A1E6-8DD98FC30FEA}" type="pres">
      <dgm:prSet presAssocID="{7650C97A-D322-4020-A5A7-2AD2B9FA2868}" presName="connTx" presStyleLbl="parChTrans1D2" presStyleIdx="0" presStyleCnt="2"/>
      <dgm:spPr/>
    </dgm:pt>
    <dgm:pt modelId="{26ECE156-535E-44FA-A85E-6920AFBE1C2A}" type="pres">
      <dgm:prSet presAssocID="{CB520602-CF1D-4A52-8DD8-CF5B1F2B8DBA}" presName="root2" presStyleCnt="0"/>
      <dgm:spPr/>
    </dgm:pt>
    <dgm:pt modelId="{E3F822D1-D3F6-45E2-8228-79041926255B}" type="pres">
      <dgm:prSet presAssocID="{CB520602-CF1D-4A52-8DD8-CF5B1F2B8DBA}" presName="LevelTwoTextNode" presStyleLbl="asst1" presStyleIdx="0" presStyleCnt="10" custScaleY="112200">
        <dgm:presLayoutVars>
          <dgm:chPref val="3"/>
        </dgm:presLayoutVars>
      </dgm:prSet>
      <dgm:spPr/>
    </dgm:pt>
    <dgm:pt modelId="{D77F3AB3-880D-4309-A5A2-DAA6AA77115A}" type="pres">
      <dgm:prSet presAssocID="{CB520602-CF1D-4A52-8DD8-CF5B1F2B8DBA}" presName="level3hierChild" presStyleCnt="0"/>
      <dgm:spPr/>
    </dgm:pt>
    <dgm:pt modelId="{998AF839-F204-4ED7-95E9-932BCE73A9B7}" type="pres">
      <dgm:prSet presAssocID="{67C6DA2B-8D6A-4EE7-89E0-16108ED0178F}" presName="conn2-1" presStyleLbl="parChTrans1D3" presStyleIdx="0" presStyleCnt="4"/>
      <dgm:spPr/>
    </dgm:pt>
    <dgm:pt modelId="{A0B69324-E878-4BB2-8F7E-74BC1EEA35E7}" type="pres">
      <dgm:prSet presAssocID="{67C6DA2B-8D6A-4EE7-89E0-16108ED0178F}" presName="connTx" presStyleLbl="parChTrans1D3" presStyleIdx="0" presStyleCnt="4"/>
      <dgm:spPr/>
    </dgm:pt>
    <dgm:pt modelId="{3020B3AD-FDCE-4F11-9DA3-C48C9D85A752}" type="pres">
      <dgm:prSet presAssocID="{D0375D87-06AB-43CE-9726-F6DC01929D50}" presName="root2" presStyleCnt="0"/>
      <dgm:spPr/>
    </dgm:pt>
    <dgm:pt modelId="{CDACC623-32BF-47D9-AF33-9089CECB0B62}" type="pres">
      <dgm:prSet presAssocID="{D0375D87-06AB-43CE-9726-F6DC01929D50}" presName="LevelTwoTextNode" presStyleLbl="asst1" presStyleIdx="1" presStyleCnt="10" custScaleY="112200">
        <dgm:presLayoutVars>
          <dgm:chPref val="3"/>
        </dgm:presLayoutVars>
      </dgm:prSet>
      <dgm:spPr/>
    </dgm:pt>
    <dgm:pt modelId="{8B11C81E-B985-418C-9731-1210B9D37037}" type="pres">
      <dgm:prSet presAssocID="{D0375D87-06AB-43CE-9726-F6DC01929D50}" presName="level3hierChild" presStyleCnt="0"/>
      <dgm:spPr/>
    </dgm:pt>
    <dgm:pt modelId="{34F79851-64A5-40CD-A02C-0CF16037C2F7}" type="pres">
      <dgm:prSet presAssocID="{A870E1B8-4A5C-46DF-9BD8-C33E0DB5E61F}" presName="conn2-1" presStyleLbl="parChTrans1D4" presStyleIdx="0" presStyleCnt="4"/>
      <dgm:spPr/>
    </dgm:pt>
    <dgm:pt modelId="{0D977AE7-4A46-4939-9537-8D53FC1C2CDD}" type="pres">
      <dgm:prSet presAssocID="{A870E1B8-4A5C-46DF-9BD8-C33E0DB5E61F}" presName="connTx" presStyleLbl="parChTrans1D4" presStyleIdx="0" presStyleCnt="4"/>
      <dgm:spPr/>
    </dgm:pt>
    <dgm:pt modelId="{8BED55FB-B8BD-4B36-8019-A0081051A11F}" type="pres">
      <dgm:prSet presAssocID="{42BB63DE-821E-4577-8F86-598EC2CBBDFC}" presName="root2" presStyleCnt="0"/>
      <dgm:spPr/>
    </dgm:pt>
    <dgm:pt modelId="{094CDB18-E73B-4E27-B048-A28BF63907F2}" type="pres">
      <dgm:prSet presAssocID="{42BB63DE-821E-4577-8F86-598EC2CBBDFC}" presName="LevelTwoTextNode" presStyleLbl="asst1" presStyleIdx="2" presStyleCnt="10" custScaleY="112200">
        <dgm:presLayoutVars>
          <dgm:chPref val="3"/>
        </dgm:presLayoutVars>
      </dgm:prSet>
      <dgm:spPr/>
    </dgm:pt>
    <dgm:pt modelId="{9CF6C052-B8EB-4156-B8C3-73B10CADC449}" type="pres">
      <dgm:prSet presAssocID="{42BB63DE-821E-4577-8F86-598EC2CBBDFC}" presName="level3hierChild" presStyleCnt="0"/>
      <dgm:spPr/>
    </dgm:pt>
    <dgm:pt modelId="{BE172D9C-A460-43F5-B9A4-A3179162BDBE}" type="pres">
      <dgm:prSet presAssocID="{309EDDA6-BAF7-4C05-98C1-D6541F88271D}" presName="conn2-1" presStyleLbl="parChTrans1D3" presStyleIdx="1" presStyleCnt="4"/>
      <dgm:spPr/>
    </dgm:pt>
    <dgm:pt modelId="{F6C0200E-27A1-4A1D-B10C-96C1E1C41D48}" type="pres">
      <dgm:prSet presAssocID="{309EDDA6-BAF7-4C05-98C1-D6541F88271D}" presName="connTx" presStyleLbl="parChTrans1D3" presStyleIdx="1" presStyleCnt="4"/>
      <dgm:spPr/>
    </dgm:pt>
    <dgm:pt modelId="{0DD0F091-072D-44E2-BF56-0CD83E74483E}" type="pres">
      <dgm:prSet presAssocID="{EC8227CC-68DF-471C-8EC9-9458DB9C78C9}" presName="root2" presStyleCnt="0"/>
      <dgm:spPr/>
    </dgm:pt>
    <dgm:pt modelId="{09A8CDF0-7F87-4C7E-AAE0-BE1009E98047}" type="pres">
      <dgm:prSet presAssocID="{EC8227CC-68DF-471C-8EC9-9458DB9C78C9}" presName="LevelTwoTextNode" presStyleLbl="asst1" presStyleIdx="3" presStyleCnt="10" custScaleY="112200">
        <dgm:presLayoutVars>
          <dgm:chPref val="3"/>
        </dgm:presLayoutVars>
      </dgm:prSet>
      <dgm:spPr/>
    </dgm:pt>
    <dgm:pt modelId="{6C6773AA-FAFF-44FC-AEA2-39BBBE92E526}" type="pres">
      <dgm:prSet presAssocID="{EC8227CC-68DF-471C-8EC9-9458DB9C78C9}" presName="level3hierChild" presStyleCnt="0"/>
      <dgm:spPr/>
    </dgm:pt>
    <dgm:pt modelId="{6DBDA317-C8F7-4A2B-A63B-F19F7CE6E237}" type="pres">
      <dgm:prSet presAssocID="{4ABDA2EC-A7CC-4F7D-AACE-346C702A14BC}" presName="conn2-1" presStyleLbl="parChTrans1D4" presStyleIdx="1" presStyleCnt="4"/>
      <dgm:spPr/>
    </dgm:pt>
    <dgm:pt modelId="{6FE5E2E3-464F-4117-AF5C-BC0B2DC70E7F}" type="pres">
      <dgm:prSet presAssocID="{4ABDA2EC-A7CC-4F7D-AACE-346C702A14BC}" presName="connTx" presStyleLbl="parChTrans1D4" presStyleIdx="1" presStyleCnt="4"/>
      <dgm:spPr/>
    </dgm:pt>
    <dgm:pt modelId="{E3D17083-5AD2-45B3-B62F-5894E61E538F}" type="pres">
      <dgm:prSet presAssocID="{83757AD8-88A8-4DC2-8086-5DA58281E04A}" presName="root2" presStyleCnt="0"/>
      <dgm:spPr/>
    </dgm:pt>
    <dgm:pt modelId="{C34458D5-B9DE-46F2-AECA-CA56C8F0EF38}" type="pres">
      <dgm:prSet presAssocID="{83757AD8-88A8-4DC2-8086-5DA58281E04A}" presName="LevelTwoTextNode" presStyleLbl="asst1" presStyleIdx="4" presStyleCnt="10" custScaleY="112200">
        <dgm:presLayoutVars>
          <dgm:chPref val="3"/>
        </dgm:presLayoutVars>
      </dgm:prSet>
      <dgm:spPr/>
    </dgm:pt>
    <dgm:pt modelId="{B4AA770A-7BC3-4FBC-817E-22595331E8CD}" type="pres">
      <dgm:prSet presAssocID="{83757AD8-88A8-4DC2-8086-5DA58281E04A}" presName="level3hierChild" presStyleCnt="0"/>
      <dgm:spPr/>
    </dgm:pt>
    <dgm:pt modelId="{E8DE19CE-6702-4C4A-B9E4-2B45AFB72B7D}" type="pres">
      <dgm:prSet presAssocID="{487E31F2-951C-49BE-9027-64C63B376E00}" presName="conn2-1" presStyleLbl="parChTrans1D2" presStyleIdx="1" presStyleCnt="2"/>
      <dgm:spPr/>
    </dgm:pt>
    <dgm:pt modelId="{BAC24944-B37E-4BE4-A9E8-8C955B4D99E7}" type="pres">
      <dgm:prSet presAssocID="{487E31F2-951C-49BE-9027-64C63B376E00}" presName="connTx" presStyleLbl="parChTrans1D2" presStyleIdx="1" presStyleCnt="2"/>
      <dgm:spPr/>
    </dgm:pt>
    <dgm:pt modelId="{61D24FFF-4C61-4E4A-B0DC-C5FB49FD12A9}" type="pres">
      <dgm:prSet presAssocID="{B5BB409B-344A-4CBE-92DE-E7455D2505BC}" presName="root2" presStyleCnt="0"/>
      <dgm:spPr/>
    </dgm:pt>
    <dgm:pt modelId="{A48B3D17-DA19-4C62-9262-FE43659233D6}" type="pres">
      <dgm:prSet presAssocID="{B5BB409B-344A-4CBE-92DE-E7455D2505BC}" presName="LevelTwoTextNode" presStyleLbl="asst1" presStyleIdx="5" presStyleCnt="10" custScaleY="112200">
        <dgm:presLayoutVars>
          <dgm:chPref val="3"/>
        </dgm:presLayoutVars>
      </dgm:prSet>
      <dgm:spPr/>
    </dgm:pt>
    <dgm:pt modelId="{0F91037C-FF70-4505-8611-AFCD23C171D8}" type="pres">
      <dgm:prSet presAssocID="{B5BB409B-344A-4CBE-92DE-E7455D2505BC}" presName="level3hierChild" presStyleCnt="0"/>
      <dgm:spPr/>
    </dgm:pt>
    <dgm:pt modelId="{D51FFFED-3BFB-40D6-B22E-BDE2BDDB23E1}" type="pres">
      <dgm:prSet presAssocID="{70F7F6D1-A0E0-42D1-BEC0-C7511EEF17D1}" presName="conn2-1" presStyleLbl="parChTrans1D3" presStyleIdx="2" presStyleCnt="4"/>
      <dgm:spPr/>
    </dgm:pt>
    <dgm:pt modelId="{285AFC0F-7879-4DEA-AB5F-7CCF29FA72A9}" type="pres">
      <dgm:prSet presAssocID="{70F7F6D1-A0E0-42D1-BEC0-C7511EEF17D1}" presName="connTx" presStyleLbl="parChTrans1D3" presStyleIdx="2" presStyleCnt="4"/>
      <dgm:spPr/>
    </dgm:pt>
    <dgm:pt modelId="{9497B182-9489-495B-A66E-83E8F6FBD90A}" type="pres">
      <dgm:prSet presAssocID="{5669318F-E744-46B4-B3BC-333CA1B8F5F2}" presName="root2" presStyleCnt="0"/>
      <dgm:spPr/>
    </dgm:pt>
    <dgm:pt modelId="{BBC6D00D-F3C5-466F-ABFF-EBA4360089B7}" type="pres">
      <dgm:prSet presAssocID="{5669318F-E744-46B4-B3BC-333CA1B8F5F2}" presName="LevelTwoTextNode" presStyleLbl="asst1" presStyleIdx="6" presStyleCnt="10" custScaleY="112200">
        <dgm:presLayoutVars>
          <dgm:chPref val="3"/>
        </dgm:presLayoutVars>
      </dgm:prSet>
      <dgm:spPr/>
    </dgm:pt>
    <dgm:pt modelId="{DEF4EBB5-FA52-4ED4-8E68-8137BC085DD7}" type="pres">
      <dgm:prSet presAssocID="{5669318F-E744-46B4-B3BC-333CA1B8F5F2}" presName="level3hierChild" presStyleCnt="0"/>
      <dgm:spPr/>
    </dgm:pt>
    <dgm:pt modelId="{E339A92B-8C10-4D62-8219-CC5CCA5DEB78}" type="pres">
      <dgm:prSet presAssocID="{3C4DF851-54FF-4995-9EAA-759840ACE7E8}" presName="conn2-1" presStyleLbl="parChTrans1D4" presStyleIdx="2" presStyleCnt="4"/>
      <dgm:spPr/>
    </dgm:pt>
    <dgm:pt modelId="{F3F671A8-9871-4812-AD17-EDC0D9A878B6}" type="pres">
      <dgm:prSet presAssocID="{3C4DF851-54FF-4995-9EAA-759840ACE7E8}" presName="connTx" presStyleLbl="parChTrans1D4" presStyleIdx="2" presStyleCnt="4"/>
      <dgm:spPr/>
    </dgm:pt>
    <dgm:pt modelId="{E82AA139-36F2-43B2-812C-255A31430157}" type="pres">
      <dgm:prSet presAssocID="{3C9A25B6-6960-4FD2-9358-007B2144FFEA}" presName="root2" presStyleCnt="0"/>
      <dgm:spPr/>
    </dgm:pt>
    <dgm:pt modelId="{11A2D601-32AA-4493-A4C0-509E37B82E3F}" type="pres">
      <dgm:prSet presAssocID="{3C9A25B6-6960-4FD2-9358-007B2144FFEA}" presName="LevelTwoTextNode" presStyleLbl="asst1" presStyleIdx="7" presStyleCnt="10" custScaleY="112200">
        <dgm:presLayoutVars>
          <dgm:chPref val="3"/>
        </dgm:presLayoutVars>
      </dgm:prSet>
      <dgm:spPr/>
    </dgm:pt>
    <dgm:pt modelId="{8CF50424-C91C-4F12-9E38-04B8CCA4F1D6}" type="pres">
      <dgm:prSet presAssocID="{3C9A25B6-6960-4FD2-9358-007B2144FFEA}" presName="level3hierChild" presStyleCnt="0"/>
      <dgm:spPr/>
    </dgm:pt>
    <dgm:pt modelId="{EC249751-0043-41E9-804C-D66D9737DE6D}" type="pres">
      <dgm:prSet presAssocID="{C03D8EA9-BF94-4757-AF5C-363C338F25FB}" presName="conn2-1" presStyleLbl="parChTrans1D3" presStyleIdx="3" presStyleCnt="4"/>
      <dgm:spPr/>
    </dgm:pt>
    <dgm:pt modelId="{A774DFFE-2024-48EB-B893-3BB76EDF13B0}" type="pres">
      <dgm:prSet presAssocID="{C03D8EA9-BF94-4757-AF5C-363C338F25FB}" presName="connTx" presStyleLbl="parChTrans1D3" presStyleIdx="3" presStyleCnt="4"/>
      <dgm:spPr/>
    </dgm:pt>
    <dgm:pt modelId="{48FEE6AA-5959-4513-8F03-96A048B96273}" type="pres">
      <dgm:prSet presAssocID="{C27B7544-2AE5-44B9-B268-570D71EB44D9}" presName="root2" presStyleCnt="0"/>
      <dgm:spPr/>
    </dgm:pt>
    <dgm:pt modelId="{165FED2B-BCBA-42F6-BCC2-507D9975102F}" type="pres">
      <dgm:prSet presAssocID="{C27B7544-2AE5-44B9-B268-570D71EB44D9}" presName="LevelTwoTextNode" presStyleLbl="asst1" presStyleIdx="8" presStyleCnt="10" custScaleY="112200">
        <dgm:presLayoutVars>
          <dgm:chPref val="3"/>
        </dgm:presLayoutVars>
      </dgm:prSet>
      <dgm:spPr/>
    </dgm:pt>
    <dgm:pt modelId="{E35FD24B-0FDF-4DC9-801A-AA73E58D9FB4}" type="pres">
      <dgm:prSet presAssocID="{C27B7544-2AE5-44B9-B268-570D71EB44D9}" presName="level3hierChild" presStyleCnt="0"/>
      <dgm:spPr/>
    </dgm:pt>
    <dgm:pt modelId="{AA920AE7-B83D-44E1-A909-B18515C6D8B2}" type="pres">
      <dgm:prSet presAssocID="{B1CA82A7-23D9-405E-BB6A-20C67C0F8802}" presName="conn2-1" presStyleLbl="parChTrans1D4" presStyleIdx="3" presStyleCnt="4"/>
      <dgm:spPr/>
    </dgm:pt>
    <dgm:pt modelId="{02F310F2-4C74-4768-AEA9-61B41F8FA92B}" type="pres">
      <dgm:prSet presAssocID="{B1CA82A7-23D9-405E-BB6A-20C67C0F8802}" presName="connTx" presStyleLbl="parChTrans1D4" presStyleIdx="3" presStyleCnt="4"/>
      <dgm:spPr/>
    </dgm:pt>
    <dgm:pt modelId="{C482B140-873D-4C43-AA18-D5C6511BC469}" type="pres">
      <dgm:prSet presAssocID="{B560A025-70F5-4ADC-AB32-E1BE35113F6D}" presName="root2" presStyleCnt="0"/>
      <dgm:spPr/>
    </dgm:pt>
    <dgm:pt modelId="{BDB1204E-3F1B-45C5-A9D3-B96CF4396D01}" type="pres">
      <dgm:prSet presAssocID="{B560A025-70F5-4ADC-AB32-E1BE35113F6D}" presName="LevelTwoTextNode" presStyleLbl="asst1" presStyleIdx="9" presStyleCnt="10" custScaleY="112200">
        <dgm:presLayoutVars>
          <dgm:chPref val="3"/>
        </dgm:presLayoutVars>
      </dgm:prSet>
      <dgm:spPr/>
    </dgm:pt>
    <dgm:pt modelId="{FECD92F3-F56F-49B3-AB08-691177D999F1}" type="pres">
      <dgm:prSet presAssocID="{B560A025-70F5-4ADC-AB32-E1BE35113F6D}" presName="level3hierChild" presStyleCnt="0"/>
      <dgm:spPr/>
    </dgm:pt>
  </dgm:ptLst>
  <dgm:cxnLst>
    <dgm:cxn modelId="{71F58E06-3218-4BE8-A7A0-8D3519158E24}" type="presOf" srcId="{A870E1B8-4A5C-46DF-9BD8-C33E0DB5E61F}" destId="{34F79851-64A5-40CD-A02C-0CF16037C2F7}" srcOrd="0" destOrd="0" presId="urn:microsoft.com/office/officeart/2005/8/layout/hierarchy2"/>
    <dgm:cxn modelId="{A9E40607-CEB3-4C6F-9C4A-BA8007913A1D}" type="presOf" srcId="{3C9A25B6-6960-4FD2-9358-007B2144FFEA}" destId="{11A2D601-32AA-4493-A4C0-509E37B82E3F}" srcOrd="0" destOrd="0" presId="urn:microsoft.com/office/officeart/2005/8/layout/hierarchy2"/>
    <dgm:cxn modelId="{CAEEE70C-EAFD-4F60-A1E8-E3920DAE658B}" type="presOf" srcId="{3C4DF851-54FF-4995-9EAA-759840ACE7E8}" destId="{E339A92B-8C10-4D62-8219-CC5CCA5DEB78}" srcOrd="0" destOrd="0" presId="urn:microsoft.com/office/officeart/2005/8/layout/hierarchy2"/>
    <dgm:cxn modelId="{67E7FE14-36B3-4AA9-B92A-4E1E54927C47}" type="presOf" srcId="{CB520602-CF1D-4A52-8DD8-CF5B1F2B8DBA}" destId="{E3F822D1-D3F6-45E2-8228-79041926255B}" srcOrd="0" destOrd="0" presId="urn:microsoft.com/office/officeart/2005/8/layout/hierarchy2"/>
    <dgm:cxn modelId="{AA39001A-B9B3-40C5-AFE2-93E96299C0DC}" srcId="{B5BB409B-344A-4CBE-92DE-E7455D2505BC}" destId="{C27B7544-2AE5-44B9-B268-570D71EB44D9}" srcOrd="1" destOrd="0" parTransId="{C03D8EA9-BF94-4757-AF5C-363C338F25FB}" sibTransId="{609D84DF-5845-4AB7-ADCE-31243BD783A9}"/>
    <dgm:cxn modelId="{75D2F91D-3328-4D57-A962-1F9846A7BDE3}" type="presOf" srcId="{B1CA82A7-23D9-405E-BB6A-20C67C0F8802}" destId="{AA920AE7-B83D-44E1-A909-B18515C6D8B2}" srcOrd="0" destOrd="0" presId="urn:microsoft.com/office/officeart/2005/8/layout/hierarchy2"/>
    <dgm:cxn modelId="{44D7601F-8758-4B91-833D-62A8C60B9533}" type="presOf" srcId="{487E31F2-951C-49BE-9027-64C63B376E00}" destId="{BAC24944-B37E-4BE4-A9E8-8C955B4D99E7}" srcOrd="1" destOrd="0" presId="urn:microsoft.com/office/officeart/2005/8/layout/hierarchy2"/>
    <dgm:cxn modelId="{C3A70323-9A12-4DF6-9EFE-CDC10B4251D1}" type="presOf" srcId="{42BB63DE-821E-4577-8F86-598EC2CBBDFC}" destId="{094CDB18-E73B-4E27-B048-A28BF63907F2}" srcOrd="0" destOrd="0" presId="urn:microsoft.com/office/officeart/2005/8/layout/hierarchy2"/>
    <dgm:cxn modelId="{F3282E23-AE21-416E-87A1-7DE752ABE69C}" srcId="{E0113A48-C6B2-4802-8DA3-974F5088C50E}" destId="{CB520602-CF1D-4A52-8DD8-CF5B1F2B8DBA}" srcOrd="0" destOrd="0" parTransId="{7650C97A-D322-4020-A5A7-2AD2B9FA2868}" sibTransId="{D5341CF7-17C9-4DC6-B96E-FFE04D92E0AB}"/>
    <dgm:cxn modelId="{1BD83525-D551-40C5-8FD2-0C7004963B07}" type="presOf" srcId="{B1CA82A7-23D9-405E-BB6A-20C67C0F8802}" destId="{02F310F2-4C74-4768-AEA9-61B41F8FA92B}" srcOrd="1" destOrd="0" presId="urn:microsoft.com/office/officeart/2005/8/layout/hierarchy2"/>
    <dgm:cxn modelId="{EF095F39-2EB7-43A8-ABA9-08F376EAD051}" type="presOf" srcId="{70F7F6D1-A0E0-42D1-BEC0-C7511EEF17D1}" destId="{285AFC0F-7879-4DEA-AB5F-7CCF29FA72A9}" srcOrd="1" destOrd="0" presId="urn:microsoft.com/office/officeart/2005/8/layout/hierarchy2"/>
    <dgm:cxn modelId="{0DB4AF3D-B579-4811-AB42-5B89AE416808}" srcId="{CB520602-CF1D-4A52-8DD8-CF5B1F2B8DBA}" destId="{D0375D87-06AB-43CE-9726-F6DC01929D50}" srcOrd="0" destOrd="0" parTransId="{67C6DA2B-8D6A-4EE7-89E0-16108ED0178F}" sibTransId="{80AC6AF7-0C10-4189-AFAB-AFB51DB6A19B}"/>
    <dgm:cxn modelId="{4B1CD75B-C23C-4502-99B7-6A7DC1BCDED2}" type="presOf" srcId="{309EDDA6-BAF7-4C05-98C1-D6541F88271D}" destId="{BE172D9C-A460-43F5-B9A4-A3179162BDBE}" srcOrd="0" destOrd="0" presId="urn:microsoft.com/office/officeart/2005/8/layout/hierarchy2"/>
    <dgm:cxn modelId="{848C0E5D-7D23-422F-8E40-3717764132E6}" type="presOf" srcId="{7650C97A-D322-4020-A5A7-2AD2B9FA2868}" destId="{1470F2B6-B864-445E-A1E6-8DD98FC30FEA}" srcOrd="1" destOrd="0" presId="urn:microsoft.com/office/officeart/2005/8/layout/hierarchy2"/>
    <dgm:cxn modelId="{8F5F6046-E12D-4A99-B23A-8D2FD8813E36}" srcId="{B5BB409B-344A-4CBE-92DE-E7455D2505BC}" destId="{5669318F-E744-46B4-B3BC-333CA1B8F5F2}" srcOrd="0" destOrd="0" parTransId="{70F7F6D1-A0E0-42D1-BEC0-C7511EEF17D1}" sibTransId="{89BA74EA-AF78-4FED-8649-2188A03DDC95}"/>
    <dgm:cxn modelId="{2BF96451-F4B6-4B6F-8B27-64A96F9943F4}" type="presOf" srcId="{C27B7544-2AE5-44B9-B268-570D71EB44D9}" destId="{165FED2B-BCBA-42F6-BCC2-507D9975102F}" srcOrd="0" destOrd="0" presId="urn:microsoft.com/office/officeart/2005/8/layout/hierarchy2"/>
    <dgm:cxn modelId="{DBB47451-2F1C-45BE-A227-1FFC69F23084}" srcId="{CB520602-CF1D-4A52-8DD8-CF5B1F2B8DBA}" destId="{EC8227CC-68DF-471C-8EC9-9458DB9C78C9}" srcOrd="1" destOrd="0" parTransId="{309EDDA6-BAF7-4C05-98C1-D6541F88271D}" sibTransId="{95B91762-CAB4-460F-89E6-2E420565B7F9}"/>
    <dgm:cxn modelId="{6CC3F852-D963-445B-919C-3D9B0D14D309}" srcId="{EC8227CC-68DF-471C-8EC9-9458DB9C78C9}" destId="{83757AD8-88A8-4DC2-8086-5DA58281E04A}" srcOrd="0" destOrd="0" parTransId="{4ABDA2EC-A7CC-4F7D-AACE-346C702A14BC}" sibTransId="{B5619C2A-3BBD-4C5F-AC15-7CC1F0BFC59A}"/>
    <dgm:cxn modelId="{6E9CE774-ED22-412E-8CAB-3AE831224FDE}" srcId="{E0113A48-C6B2-4802-8DA3-974F5088C50E}" destId="{B5BB409B-344A-4CBE-92DE-E7455D2505BC}" srcOrd="1" destOrd="0" parTransId="{487E31F2-951C-49BE-9027-64C63B376E00}" sibTransId="{5D043139-DA43-422E-8D95-D6B8CCF6C5A3}"/>
    <dgm:cxn modelId="{67428E89-5510-424B-9772-77383AA34629}" type="presOf" srcId="{5669318F-E744-46B4-B3BC-333CA1B8F5F2}" destId="{BBC6D00D-F3C5-466F-ABFF-EBA4360089B7}" srcOrd="0" destOrd="0" presId="urn:microsoft.com/office/officeart/2005/8/layout/hierarchy2"/>
    <dgm:cxn modelId="{031A668C-2AC3-40D7-8A3A-49A90FA2AC06}" type="presOf" srcId="{3C4DF851-54FF-4995-9EAA-759840ACE7E8}" destId="{F3F671A8-9871-4812-AD17-EDC0D9A878B6}" srcOrd="1" destOrd="0" presId="urn:microsoft.com/office/officeart/2005/8/layout/hierarchy2"/>
    <dgm:cxn modelId="{B168D18C-F51F-4622-BABB-7DDDF2F14E16}" type="presOf" srcId="{C03D8EA9-BF94-4757-AF5C-363C338F25FB}" destId="{A774DFFE-2024-48EB-B893-3BB76EDF13B0}" srcOrd="1" destOrd="0" presId="urn:microsoft.com/office/officeart/2005/8/layout/hierarchy2"/>
    <dgm:cxn modelId="{B74AC598-06B0-4F25-A8FC-B0E9A4FAE88E}" srcId="{D0375D87-06AB-43CE-9726-F6DC01929D50}" destId="{42BB63DE-821E-4577-8F86-598EC2CBBDFC}" srcOrd="0" destOrd="0" parTransId="{A870E1B8-4A5C-46DF-9BD8-C33E0DB5E61F}" sibTransId="{79A14C80-A161-419E-90FD-EEA065DDA051}"/>
    <dgm:cxn modelId="{27DCC59C-6866-4D94-ADFC-C2D4B3BBA4A6}" type="presOf" srcId="{EC8227CC-68DF-471C-8EC9-9458DB9C78C9}" destId="{09A8CDF0-7F87-4C7E-AAE0-BE1009E98047}" srcOrd="0" destOrd="0" presId="urn:microsoft.com/office/officeart/2005/8/layout/hierarchy2"/>
    <dgm:cxn modelId="{CF5405A6-786E-4C41-A85F-235AEA116ADD}" type="presOf" srcId="{67C6DA2B-8D6A-4EE7-89E0-16108ED0178F}" destId="{A0B69324-E878-4BB2-8F7E-74BC1EEA35E7}" srcOrd="1" destOrd="0" presId="urn:microsoft.com/office/officeart/2005/8/layout/hierarchy2"/>
    <dgm:cxn modelId="{E63359B6-7CBD-47DF-B057-E57CC83F89CD}" type="presOf" srcId="{83757AD8-88A8-4DC2-8086-5DA58281E04A}" destId="{C34458D5-B9DE-46F2-AECA-CA56C8F0EF38}" srcOrd="0" destOrd="0" presId="urn:microsoft.com/office/officeart/2005/8/layout/hierarchy2"/>
    <dgm:cxn modelId="{14B2C6B6-4F36-4518-8D9D-BA87B1509D8A}" type="presOf" srcId="{C03D8EA9-BF94-4757-AF5C-363C338F25FB}" destId="{EC249751-0043-41E9-804C-D66D9737DE6D}" srcOrd="0" destOrd="0" presId="urn:microsoft.com/office/officeart/2005/8/layout/hierarchy2"/>
    <dgm:cxn modelId="{CBFF8FB7-D842-4BCC-9356-7514EFC9BE3F}" type="presOf" srcId="{B560A025-70F5-4ADC-AB32-E1BE35113F6D}" destId="{BDB1204E-3F1B-45C5-A9D3-B96CF4396D01}" srcOrd="0" destOrd="0" presId="urn:microsoft.com/office/officeart/2005/8/layout/hierarchy2"/>
    <dgm:cxn modelId="{F9697AB8-3644-4843-ACFA-1895EB5FEDCE}" type="presOf" srcId="{D0375D87-06AB-43CE-9726-F6DC01929D50}" destId="{CDACC623-32BF-47D9-AF33-9089CECB0B62}" srcOrd="0" destOrd="0" presId="urn:microsoft.com/office/officeart/2005/8/layout/hierarchy2"/>
    <dgm:cxn modelId="{7357D6BB-BDCB-40F8-8276-61C5F5AA4B4D}" type="presOf" srcId="{67C6DA2B-8D6A-4EE7-89E0-16108ED0178F}" destId="{998AF839-F204-4ED7-95E9-932BCE73A9B7}" srcOrd="0" destOrd="0" presId="urn:microsoft.com/office/officeart/2005/8/layout/hierarchy2"/>
    <dgm:cxn modelId="{7615FDC6-41DA-4FDE-B2B6-A8213A6BF178}" type="presOf" srcId="{487E31F2-951C-49BE-9027-64C63B376E00}" destId="{E8DE19CE-6702-4C4A-B9E4-2B45AFB72B7D}" srcOrd="0" destOrd="0" presId="urn:microsoft.com/office/officeart/2005/8/layout/hierarchy2"/>
    <dgm:cxn modelId="{33F1C4C8-42E2-4986-9E78-A122FE463DF5}" type="presOf" srcId="{A870E1B8-4A5C-46DF-9BD8-C33E0DB5E61F}" destId="{0D977AE7-4A46-4939-9537-8D53FC1C2CDD}" srcOrd="1" destOrd="0" presId="urn:microsoft.com/office/officeart/2005/8/layout/hierarchy2"/>
    <dgm:cxn modelId="{1E2408CD-3DBC-4AB5-BD7E-B90E307517D8}" type="presOf" srcId="{4ABDA2EC-A7CC-4F7D-AACE-346C702A14BC}" destId="{6FE5E2E3-464F-4117-AF5C-BC0B2DC70E7F}" srcOrd="1" destOrd="0" presId="urn:microsoft.com/office/officeart/2005/8/layout/hierarchy2"/>
    <dgm:cxn modelId="{49294BD9-A7D5-4B4F-8188-2F84BFE361C2}" type="presOf" srcId="{7650C97A-D322-4020-A5A7-2AD2B9FA2868}" destId="{348B6A90-6FB0-46F3-8B68-5EE4CB0294DF}" srcOrd="0" destOrd="0" presId="urn:microsoft.com/office/officeart/2005/8/layout/hierarchy2"/>
    <dgm:cxn modelId="{CA3FDDDB-9E05-4887-9FB6-E5D95CCA648D}" srcId="{A8A27B4D-EEE1-4E5E-8D38-39DC7136BBED}" destId="{E0113A48-C6B2-4802-8DA3-974F5088C50E}" srcOrd="0" destOrd="0" parTransId="{985985BA-0DB9-4C18-8096-B1369AA15CF7}" sibTransId="{E32E78DF-44CD-4EDC-8225-B258854301E8}"/>
    <dgm:cxn modelId="{A8FD1DDF-4975-412B-8A80-2ADB625E78AF}" type="presOf" srcId="{70F7F6D1-A0E0-42D1-BEC0-C7511EEF17D1}" destId="{D51FFFED-3BFB-40D6-B22E-BDE2BDDB23E1}" srcOrd="0" destOrd="0" presId="urn:microsoft.com/office/officeart/2005/8/layout/hierarchy2"/>
    <dgm:cxn modelId="{C4DCDEDF-7C61-43FA-9CB6-64E10D945BC0}" type="presOf" srcId="{A8A27B4D-EEE1-4E5E-8D38-39DC7136BBED}" destId="{C901C6A1-835D-48D1-B24E-A6464636FF3C}" srcOrd="0" destOrd="0" presId="urn:microsoft.com/office/officeart/2005/8/layout/hierarchy2"/>
    <dgm:cxn modelId="{2B210BE6-A824-4ECF-91C6-90C9DC17BB13}" type="presOf" srcId="{E0113A48-C6B2-4802-8DA3-974F5088C50E}" destId="{6BCC89B2-0B69-4179-9444-31719F45686D}" srcOrd="0" destOrd="0" presId="urn:microsoft.com/office/officeart/2005/8/layout/hierarchy2"/>
    <dgm:cxn modelId="{ABCA46E6-C962-4E17-92E8-B80F4AEB2697}" type="presOf" srcId="{B5BB409B-344A-4CBE-92DE-E7455D2505BC}" destId="{A48B3D17-DA19-4C62-9262-FE43659233D6}" srcOrd="0" destOrd="0" presId="urn:microsoft.com/office/officeart/2005/8/layout/hierarchy2"/>
    <dgm:cxn modelId="{0B4F7CE7-79BB-40BC-8AC6-A1C2F2223D5F}" srcId="{C27B7544-2AE5-44B9-B268-570D71EB44D9}" destId="{B560A025-70F5-4ADC-AB32-E1BE35113F6D}" srcOrd="0" destOrd="0" parTransId="{B1CA82A7-23D9-405E-BB6A-20C67C0F8802}" sibTransId="{FECF9CA8-E4D6-4099-AAEA-07C2D1E9C51D}"/>
    <dgm:cxn modelId="{43D724E9-5073-4BAF-92D0-CFFD200C253B}" type="presOf" srcId="{4ABDA2EC-A7CC-4F7D-AACE-346C702A14BC}" destId="{6DBDA317-C8F7-4A2B-A63B-F19F7CE6E237}" srcOrd="0" destOrd="0" presId="urn:microsoft.com/office/officeart/2005/8/layout/hierarchy2"/>
    <dgm:cxn modelId="{5D303CEB-CACF-4FE1-80E5-B9FA2A65F51A}" type="presOf" srcId="{309EDDA6-BAF7-4C05-98C1-D6541F88271D}" destId="{F6C0200E-27A1-4A1D-B10C-96C1E1C41D48}" srcOrd="1" destOrd="0" presId="urn:microsoft.com/office/officeart/2005/8/layout/hierarchy2"/>
    <dgm:cxn modelId="{E92671FB-B601-42C0-A263-756A66084AB8}" srcId="{5669318F-E744-46B4-B3BC-333CA1B8F5F2}" destId="{3C9A25B6-6960-4FD2-9358-007B2144FFEA}" srcOrd="0" destOrd="0" parTransId="{3C4DF851-54FF-4995-9EAA-759840ACE7E8}" sibTransId="{3532A83F-4421-4C4A-8CD1-BA55C721E1D7}"/>
    <dgm:cxn modelId="{9F321906-1F0F-43DD-9998-A2EE4E24D7EF}" type="presParOf" srcId="{C901C6A1-835D-48D1-B24E-A6464636FF3C}" destId="{8201AB71-A82A-4C13-82FA-590FBCD24A29}" srcOrd="0" destOrd="0" presId="urn:microsoft.com/office/officeart/2005/8/layout/hierarchy2"/>
    <dgm:cxn modelId="{C799C5D8-4B94-4935-846C-02D34FF2D430}" type="presParOf" srcId="{8201AB71-A82A-4C13-82FA-590FBCD24A29}" destId="{6BCC89B2-0B69-4179-9444-31719F45686D}" srcOrd="0" destOrd="0" presId="urn:microsoft.com/office/officeart/2005/8/layout/hierarchy2"/>
    <dgm:cxn modelId="{456F0BEF-3362-487B-B635-D33B7A939346}" type="presParOf" srcId="{8201AB71-A82A-4C13-82FA-590FBCD24A29}" destId="{4376FED2-A27B-4B00-8E03-D40E1A1DB575}" srcOrd="1" destOrd="0" presId="urn:microsoft.com/office/officeart/2005/8/layout/hierarchy2"/>
    <dgm:cxn modelId="{4868967D-93CA-4417-949D-43311963F4A9}" type="presParOf" srcId="{4376FED2-A27B-4B00-8E03-D40E1A1DB575}" destId="{348B6A90-6FB0-46F3-8B68-5EE4CB0294DF}" srcOrd="0" destOrd="0" presId="urn:microsoft.com/office/officeart/2005/8/layout/hierarchy2"/>
    <dgm:cxn modelId="{15A67BB5-BDF4-4CCC-94B0-569D803F1ACE}" type="presParOf" srcId="{348B6A90-6FB0-46F3-8B68-5EE4CB0294DF}" destId="{1470F2B6-B864-445E-A1E6-8DD98FC30FEA}" srcOrd="0" destOrd="0" presId="urn:microsoft.com/office/officeart/2005/8/layout/hierarchy2"/>
    <dgm:cxn modelId="{D387E121-6D2F-4FCE-A737-E32994A40E0A}" type="presParOf" srcId="{4376FED2-A27B-4B00-8E03-D40E1A1DB575}" destId="{26ECE156-535E-44FA-A85E-6920AFBE1C2A}" srcOrd="1" destOrd="0" presId="urn:microsoft.com/office/officeart/2005/8/layout/hierarchy2"/>
    <dgm:cxn modelId="{B2075C3B-2B1D-43F3-B634-4E0C831062BF}" type="presParOf" srcId="{26ECE156-535E-44FA-A85E-6920AFBE1C2A}" destId="{E3F822D1-D3F6-45E2-8228-79041926255B}" srcOrd="0" destOrd="0" presId="urn:microsoft.com/office/officeart/2005/8/layout/hierarchy2"/>
    <dgm:cxn modelId="{EF279B0B-3E92-43F9-833D-2CFE2AEE978B}" type="presParOf" srcId="{26ECE156-535E-44FA-A85E-6920AFBE1C2A}" destId="{D77F3AB3-880D-4309-A5A2-DAA6AA77115A}" srcOrd="1" destOrd="0" presId="urn:microsoft.com/office/officeart/2005/8/layout/hierarchy2"/>
    <dgm:cxn modelId="{8D78CDE3-5538-42C3-AA3E-74B67611FCBD}" type="presParOf" srcId="{D77F3AB3-880D-4309-A5A2-DAA6AA77115A}" destId="{998AF839-F204-4ED7-95E9-932BCE73A9B7}" srcOrd="0" destOrd="0" presId="urn:microsoft.com/office/officeart/2005/8/layout/hierarchy2"/>
    <dgm:cxn modelId="{9F1B15B3-8C9E-44FA-A184-A66E163BCFF3}" type="presParOf" srcId="{998AF839-F204-4ED7-95E9-932BCE73A9B7}" destId="{A0B69324-E878-4BB2-8F7E-74BC1EEA35E7}" srcOrd="0" destOrd="0" presId="urn:microsoft.com/office/officeart/2005/8/layout/hierarchy2"/>
    <dgm:cxn modelId="{88F8B8BF-D91F-46DC-82CB-7E13C7947B54}" type="presParOf" srcId="{D77F3AB3-880D-4309-A5A2-DAA6AA77115A}" destId="{3020B3AD-FDCE-4F11-9DA3-C48C9D85A752}" srcOrd="1" destOrd="0" presId="urn:microsoft.com/office/officeart/2005/8/layout/hierarchy2"/>
    <dgm:cxn modelId="{E0727014-B248-4377-A0DA-C8595807F5A0}" type="presParOf" srcId="{3020B3AD-FDCE-4F11-9DA3-C48C9D85A752}" destId="{CDACC623-32BF-47D9-AF33-9089CECB0B62}" srcOrd="0" destOrd="0" presId="urn:microsoft.com/office/officeart/2005/8/layout/hierarchy2"/>
    <dgm:cxn modelId="{F3C6A865-2AE6-498A-9A42-CE8E09461F30}" type="presParOf" srcId="{3020B3AD-FDCE-4F11-9DA3-C48C9D85A752}" destId="{8B11C81E-B985-418C-9731-1210B9D37037}" srcOrd="1" destOrd="0" presId="urn:microsoft.com/office/officeart/2005/8/layout/hierarchy2"/>
    <dgm:cxn modelId="{9FE0366B-C07C-47D0-BCB4-91646064DE67}" type="presParOf" srcId="{8B11C81E-B985-418C-9731-1210B9D37037}" destId="{34F79851-64A5-40CD-A02C-0CF16037C2F7}" srcOrd="0" destOrd="0" presId="urn:microsoft.com/office/officeart/2005/8/layout/hierarchy2"/>
    <dgm:cxn modelId="{A75C8FC4-2239-46D5-8D0C-C72C39A0585A}" type="presParOf" srcId="{34F79851-64A5-40CD-A02C-0CF16037C2F7}" destId="{0D977AE7-4A46-4939-9537-8D53FC1C2CDD}" srcOrd="0" destOrd="0" presId="urn:microsoft.com/office/officeart/2005/8/layout/hierarchy2"/>
    <dgm:cxn modelId="{3A5F9F2B-8218-4C50-85FD-B2A0CEC75690}" type="presParOf" srcId="{8B11C81E-B985-418C-9731-1210B9D37037}" destId="{8BED55FB-B8BD-4B36-8019-A0081051A11F}" srcOrd="1" destOrd="0" presId="urn:microsoft.com/office/officeart/2005/8/layout/hierarchy2"/>
    <dgm:cxn modelId="{91EF454D-B07E-4D98-B1D0-7075F50047D1}" type="presParOf" srcId="{8BED55FB-B8BD-4B36-8019-A0081051A11F}" destId="{094CDB18-E73B-4E27-B048-A28BF63907F2}" srcOrd="0" destOrd="0" presId="urn:microsoft.com/office/officeart/2005/8/layout/hierarchy2"/>
    <dgm:cxn modelId="{B3AC78DB-9C8B-4DDB-9571-16A563812D4E}" type="presParOf" srcId="{8BED55FB-B8BD-4B36-8019-A0081051A11F}" destId="{9CF6C052-B8EB-4156-B8C3-73B10CADC449}" srcOrd="1" destOrd="0" presId="urn:microsoft.com/office/officeart/2005/8/layout/hierarchy2"/>
    <dgm:cxn modelId="{03623AEC-300A-4797-86BF-9A6D7B66F648}" type="presParOf" srcId="{D77F3AB3-880D-4309-A5A2-DAA6AA77115A}" destId="{BE172D9C-A460-43F5-B9A4-A3179162BDBE}" srcOrd="2" destOrd="0" presId="urn:microsoft.com/office/officeart/2005/8/layout/hierarchy2"/>
    <dgm:cxn modelId="{38454CDF-AD3E-463D-B169-C6D4FCAEC301}" type="presParOf" srcId="{BE172D9C-A460-43F5-B9A4-A3179162BDBE}" destId="{F6C0200E-27A1-4A1D-B10C-96C1E1C41D48}" srcOrd="0" destOrd="0" presId="urn:microsoft.com/office/officeart/2005/8/layout/hierarchy2"/>
    <dgm:cxn modelId="{1B6DC048-4D9E-48C4-B8EA-FEBBB1BCB885}" type="presParOf" srcId="{D77F3AB3-880D-4309-A5A2-DAA6AA77115A}" destId="{0DD0F091-072D-44E2-BF56-0CD83E74483E}" srcOrd="3" destOrd="0" presId="urn:microsoft.com/office/officeart/2005/8/layout/hierarchy2"/>
    <dgm:cxn modelId="{EF9E7985-467C-4FA7-B43E-DFD5B5B16FB0}" type="presParOf" srcId="{0DD0F091-072D-44E2-BF56-0CD83E74483E}" destId="{09A8CDF0-7F87-4C7E-AAE0-BE1009E98047}" srcOrd="0" destOrd="0" presId="urn:microsoft.com/office/officeart/2005/8/layout/hierarchy2"/>
    <dgm:cxn modelId="{3D79204F-1AC1-4B7E-9ADC-89B9E321E246}" type="presParOf" srcId="{0DD0F091-072D-44E2-BF56-0CD83E74483E}" destId="{6C6773AA-FAFF-44FC-AEA2-39BBBE92E526}" srcOrd="1" destOrd="0" presId="urn:microsoft.com/office/officeart/2005/8/layout/hierarchy2"/>
    <dgm:cxn modelId="{A6A15E75-774A-4F78-BCA1-FE8FE9691754}" type="presParOf" srcId="{6C6773AA-FAFF-44FC-AEA2-39BBBE92E526}" destId="{6DBDA317-C8F7-4A2B-A63B-F19F7CE6E237}" srcOrd="0" destOrd="0" presId="urn:microsoft.com/office/officeart/2005/8/layout/hierarchy2"/>
    <dgm:cxn modelId="{E2AF8FC5-0124-4911-84BE-09ECFE72616A}" type="presParOf" srcId="{6DBDA317-C8F7-4A2B-A63B-F19F7CE6E237}" destId="{6FE5E2E3-464F-4117-AF5C-BC0B2DC70E7F}" srcOrd="0" destOrd="0" presId="urn:microsoft.com/office/officeart/2005/8/layout/hierarchy2"/>
    <dgm:cxn modelId="{4DE0F85C-178D-4145-B640-97B628C67136}" type="presParOf" srcId="{6C6773AA-FAFF-44FC-AEA2-39BBBE92E526}" destId="{E3D17083-5AD2-45B3-B62F-5894E61E538F}" srcOrd="1" destOrd="0" presId="urn:microsoft.com/office/officeart/2005/8/layout/hierarchy2"/>
    <dgm:cxn modelId="{F4FDCE92-3CCB-44EF-8A31-EC85C5EBB463}" type="presParOf" srcId="{E3D17083-5AD2-45B3-B62F-5894E61E538F}" destId="{C34458D5-B9DE-46F2-AECA-CA56C8F0EF38}" srcOrd="0" destOrd="0" presId="urn:microsoft.com/office/officeart/2005/8/layout/hierarchy2"/>
    <dgm:cxn modelId="{D4D1AD74-FE26-4EE6-8712-9BF8B2B22845}" type="presParOf" srcId="{E3D17083-5AD2-45B3-B62F-5894E61E538F}" destId="{B4AA770A-7BC3-4FBC-817E-22595331E8CD}" srcOrd="1" destOrd="0" presId="urn:microsoft.com/office/officeart/2005/8/layout/hierarchy2"/>
    <dgm:cxn modelId="{5A3FDE45-6AA3-49EE-8D2D-3C673344D810}" type="presParOf" srcId="{4376FED2-A27B-4B00-8E03-D40E1A1DB575}" destId="{E8DE19CE-6702-4C4A-B9E4-2B45AFB72B7D}" srcOrd="2" destOrd="0" presId="urn:microsoft.com/office/officeart/2005/8/layout/hierarchy2"/>
    <dgm:cxn modelId="{4CBA09C3-69CB-4710-A728-05A10448CCFB}" type="presParOf" srcId="{E8DE19CE-6702-4C4A-B9E4-2B45AFB72B7D}" destId="{BAC24944-B37E-4BE4-A9E8-8C955B4D99E7}" srcOrd="0" destOrd="0" presId="urn:microsoft.com/office/officeart/2005/8/layout/hierarchy2"/>
    <dgm:cxn modelId="{59B81210-FB0F-4863-A7A8-8302D1177D24}" type="presParOf" srcId="{4376FED2-A27B-4B00-8E03-D40E1A1DB575}" destId="{61D24FFF-4C61-4E4A-B0DC-C5FB49FD12A9}" srcOrd="3" destOrd="0" presId="urn:microsoft.com/office/officeart/2005/8/layout/hierarchy2"/>
    <dgm:cxn modelId="{C1EDE283-710A-440B-8513-3ED2B4741498}" type="presParOf" srcId="{61D24FFF-4C61-4E4A-B0DC-C5FB49FD12A9}" destId="{A48B3D17-DA19-4C62-9262-FE43659233D6}" srcOrd="0" destOrd="0" presId="urn:microsoft.com/office/officeart/2005/8/layout/hierarchy2"/>
    <dgm:cxn modelId="{2DC6DA96-C297-434E-AF03-D68CC1C79CF3}" type="presParOf" srcId="{61D24FFF-4C61-4E4A-B0DC-C5FB49FD12A9}" destId="{0F91037C-FF70-4505-8611-AFCD23C171D8}" srcOrd="1" destOrd="0" presId="urn:microsoft.com/office/officeart/2005/8/layout/hierarchy2"/>
    <dgm:cxn modelId="{75006659-5FC2-4D62-AE62-549CB33C671E}" type="presParOf" srcId="{0F91037C-FF70-4505-8611-AFCD23C171D8}" destId="{D51FFFED-3BFB-40D6-B22E-BDE2BDDB23E1}" srcOrd="0" destOrd="0" presId="urn:microsoft.com/office/officeart/2005/8/layout/hierarchy2"/>
    <dgm:cxn modelId="{F541BBD8-A9C7-4239-AEF8-40CE99BB499B}" type="presParOf" srcId="{D51FFFED-3BFB-40D6-B22E-BDE2BDDB23E1}" destId="{285AFC0F-7879-4DEA-AB5F-7CCF29FA72A9}" srcOrd="0" destOrd="0" presId="urn:microsoft.com/office/officeart/2005/8/layout/hierarchy2"/>
    <dgm:cxn modelId="{3772F77C-2AA0-456F-8B98-9B9AC26CAEB2}" type="presParOf" srcId="{0F91037C-FF70-4505-8611-AFCD23C171D8}" destId="{9497B182-9489-495B-A66E-83E8F6FBD90A}" srcOrd="1" destOrd="0" presId="urn:microsoft.com/office/officeart/2005/8/layout/hierarchy2"/>
    <dgm:cxn modelId="{F930B10D-6027-41D0-A092-36089431FAD5}" type="presParOf" srcId="{9497B182-9489-495B-A66E-83E8F6FBD90A}" destId="{BBC6D00D-F3C5-466F-ABFF-EBA4360089B7}" srcOrd="0" destOrd="0" presId="urn:microsoft.com/office/officeart/2005/8/layout/hierarchy2"/>
    <dgm:cxn modelId="{33C11426-0008-44C5-B109-50B8F79D24C8}" type="presParOf" srcId="{9497B182-9489-495B-A66E-83E8F6FBD90A}" destId="{DEF4EBB5-FA52-4ED4-8E68-8137BC085DD7}" srcOrd="1" destOrd="0" presId="urn:microsoft.com/office/officeart/2005/8/layout/hierarchy2"/>
    <dgm:cxn modelId="{00CE920C-998C-4CEC-8BD7-D542787FB53A}" type="presParOf" srcId="{DEF4EBB5-FA52-4ED4-8E68-8137BC085DD7}" destId="{E339A92B-8C10-4D62-8219-CC5CCA5DEB78}" srcOrd="0" destOrd="0" presId="urn:microsoft.com/office/officeart/2005/8/layout/hierarchy2"/>
    <dgm:cxn modelId="{12D434D0-3FAD-4C6C-BCCF-978B6FA3EBFB}" type="presParOf" srcId="{E339A92B-8C10-4D62-8219-CC5CCA5DEB78}" destId="{F3F671A8-9871-4812-AD17-EDC0D9A878B6}" srcOrd="0" destOrd="0" presId="urn:microsoft.com/office/officeart/2005/8/layout/hierarchy2"/>
    <dgm:cxn modelId="{989ED0C7-6C4F-40E9-8FD7-8EF5DF87DC88}" type="presParOf" srcId="{DEF4EBB5-FA52-4ED4-8E68-8137BC085DD7}" destId="{E82AA139-36F2-43B2-812C-255A31430157}" srcOrd="1" destOrd="0" presId="urn:microsoft.com/office/officeart/2005/8/layout/hierarchy2"/>
    <dgm:cxn modelId="{CC41AF79-6795-42A3-B4F3-A3C265AC8FCC}" type="presParOf" srcId="{E82AA139-36F2-43B2-812C-255A31430157}" destId="{11A2D601-32AA-4493-A4C0-509E37B82E3F}" srcOrd="0" destOrd="0" presId="urn:microsoft.com/office/officeart/2005/8/layout/hierarchy2"/>
    <dgm:cxn modelId="{69A1AB50-519E-4166-8ABA-469F04F023BB}" type="presParOf" srcId="{E82AA139-36F2-43B2-812C-255A31430157}" destId="{8CF50424-C91C-4F12-9E38-04B8CCA4F1D6}" srcOrd="1" destOrd="0" presId="urn:microsoft.com/office/officeart/2005/8/layout/hierarchy2"/>
    <dgm:cxn modelId="{6DC94BCD-745D-475F-B3A3-D6E2CF4AFD70}" type="presParOf" srcId="{0F91037C-FF70-4505-8611-AFCD23C171D8}" destId="{EC249751-0043-41E9-804C-D66D9737DE6D}" srcOrd="2" destOrd="0" presId="urn:microsoft.com/office/officeart/2005/8/layout/hierarchy2"/>
    <dgm:cxn modelId="{BF345818-FDF2-4AF3-AD59-2474E9A45D6E}" type="presParOf" srcId="{EC249751-0043-41E9-804C-D66D9737DE6D}" destId="{A774DFFE-2024-48EB-B893-3BB76EDF13B0}" srcOrd="0" destOrd="0" presId="urn:microsoft.com/office/officeart/2005/8/layout/hierarchy2"/>
    <dgm:cxn modelId="{56485863-0B86-4ADF-8431-CFD205FEB780}" type="presParOf" srcId="{0F91037C-FF70-4505-8611-AFCD23C171D8}" destId="{48FEE6AA-5959-4513-8F03-96A048B96273}" srcOrd="3" destOrd="0" presId="urn:microsoft.com/office/officeart/2005/8/layout/hierarchy2"/>
    <dgm:cxn modelId="{6E4B8EC5-7774-469B-A343-FF408393C83B}" type="presParOf" srcId="{48FEE6AA-5959-4513-8F03-96A048B96273}" destId="{165FED2B-BCBA-42F6-BCC2-507D9975102F}" srcOrd="0" destOrd="0" presId="urn:microsoft.com/office/officeart/2005/8/layout/hierarchy2"/>
    <dgm:cxn modelId="{4E167B21-C09C-45C5-B3A9-27D4C72A8E85}" type="presParOf" srcId="{48FEE6AA-5959-4513-8F03-96A048B96273}" destId="{E35FD24B-0FDF-4DC9-801A-AA73E58D9FB4}" srcOrd="1" destOrd="0" presId="urn:microsoft.com/office/officeart/2005/8/layout/hierarchy2"/>
    <dgm:cxn modelId="{29236F85-5BA6-460D-BE5B-D572D406B014}" type="presParOf" srcId="{E35FD24B-0FDF-4DC9-801A-AA73E58D9FB4}" destId="{AA920AE7-B83D-44E1-A909-B18515C6D8B2}" srcOrd="0" destOrd="0" presId="urn:microsoft.com/office/officeart/2005/8/layout/hierarchy2"/>
    <dgm:cxn modelId="{6D1A3FC1-FE5F-4587-94E9-706E3AAD74E4}" type="presParOf" srcId="{AA920AE7-B83D-44E1-A909-B18515C6D8B2}" destId="{02F310F2-4C74-4768-AEA9-61B41F8FA92B}" srcOrd="0" destOrd="0" presId="urn:microsoft.com/office/officeart/2005/8/layout/hierarchy2"/>
    <dgm:cxn modelId="{E48EE5D4-9B05-49FD-B59D-914B52BC0AC3}" type="presParOf" srcId="{E35FD24B-0FDF-4DC9-801A-AA73E58D9FB4}" destId="{C482B140-873D-4C43-AA18-D5C6511BC469}" srcOrd="1" destOrd="0" presId="urn:microsoft.com/office/officeart/2005/8/layout/hierarchy2"/>
    <dgm:cxn modelId="{F85AEC23-FF0E-4627-9A78-49E7192FEEF2}" type="presParOf" srcId="{C482B140-873D-4C43-AA18-D5C6511BC469}" destId="{BDB1204E-3F1B-45C5-A9D3-B96CF4396D01}" srcOrd="0" destOrd="0" presId="urn:microsoft.com/office/officeart/2005/8/layout/hierarchy2"/>
    <dgm:cxn modelId="{89FEB951-2778-4B6F-B2FB-6B9380D8A780}" type="presParOf" srcId="{C482B140-873D-4C43-AA18-D5C6511BC469}" destId="{FECD92F3-F56F-49B3-AB08-691177D999F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283D59-5333-409A-A80A-A52642B2CF3A}" type="doc">
      <dgm:prSet loTypeId="urn:microsoft.com/office/officeart/2005/8/layout/venn1" loCatId="relationship" qsTypeId="urn:microsoft.com/office/officeart/2005/8/quickstyle/simple3" qsCatId="simple" csTypeId="urn:microsoft.com/office/officeart/2005/8/colors/accent6_2" csCatId="accent6" phldr="1"/>
      <dgm:spPr/>
    </dgm:pt>
    <dgm:pt modelId="{3DC4909C-EF36-48A9-A677-4C60C4E532E3}">
      <dgm:prSet phldrT="[Text]" custT="1"/>
      <dgm:spPr/>
      <dgm:t>
        <a:bodyPr/>
        <a:lstStyle/>
        <a:p>
          <a:pPr algn="l"/>
          <a:r>
            <a:rPr lang="en-US" sz="2000" dirty="0"/>
            <a:t> </a:t>
          </a:r>
        </a:p>
      </dgm:t>
    </dgm:pt>
    <dgm:pt modelId="{B9C3D5C1-20CA-4283-A939-B9D0CDF9C5F9}" type="parTrans" cxnId="{8F60138A-E69E-4C54-8E72-2B50A12DCC24}">
      <dgm:prSet/>
      <dgm:spPr/>
      <dgm:t>
        <a:bodyPr/>
        <a:lstStyle/>
        <a:p>
          <a:endParaRPr lang="en-US" sz="2000"/>
        </a:p>
      </dgm:t>
    </dgm:pt>
    <dgm:pt modelId="{5425CA37-FA0E-4419-98F4-24293162A637}" type="sibTrans" cxnId="{8F60138A-E69E-4C54-8E72-2B50A12DCC24}">
      <dgm:prSet/>
      <dgm:spPr/>
      <dgm:t>
        <a:bodyPr/>
        <a:lstStyle/>
        <a:p>
          <a:endParaRPr lang="en-US" sz="2000"/>
        </a:p>
      </dgm:t>
    </dgm:pt>
    <dgm:pt modelId="{C762F253-095D-4C05-A1BC-77AB5A888550}">
      <dgm:prSet phldrT="[Text]" custT="1"/>
      <dgm:spPr/>
      <dgm:t>
        <a:bodyPr/>
        <a:lstStyle/>
        <a:p>
          <a:pPr algn="r"/>
          <a:r>
            <a:rPr lang="en-US" sz="2000" dirty="0"/>
            <a:t>  </a:t>
          </a:r>
        </a:p>
      </dgm:t>
    </dgm:pt>
    <dgm:pt modelId="{98016FFF-70D4-406A-BD8E-331CAF36DB76}" type="parTrans" cxnId="{2BCCE5DE-3642-49E8-B6DB-24F2B5ABB836}">
      <dgm:prSet/>
      <dgm:spPr/>
      <dgm:t>
        <a:bodyPr/>
        <a:lstStyle/>
        <a:p>
          <a:endParaRPr lang="en-US" sz="2000"/>
        </a:p>
      </dgm:t>
    </dgm:pt>
    <dgm:pt modelId="{4473154D-E204-4864-8473-3BDD5B195F65}" type="sibTrans" cxnId="{2BCCE5DE-3642-49E8-B6DB-24F2B5ABB836}">
      <dgm:prSet/>
      <dgm:spPr/>
      <dgm:t>
        <a:bodyPr/>
        <a:lstStyle/>
        <a:p>
          <a:endParaRPr lang="en-US" sz="2000"/>
        </a:p>
      </dgm:t>
    </dgm:pt>
    <dgm:pt modelId="{597AF17D-6A66-4BDC-AF78-C2DA07549EEE}">
      <dgm:prSet phldrT="[Text]" custT="1"/>
      <dgm:spPr/>
      <dgm:t>
        <a:bodyPr/>
        <a:lstStyle/>
        <a:p>
          <a:r>
            <a:rPr lang="en-US" sz="2000" dirty="0"/>
            <a:t>  </a:t>
          </a:r>
        </a:p>
      </dgm:t>
    </dgm:pt>
    <dgm:pt modelId="{E63D70D4-1EC3-478A-8D16-2C724388BAC3}" type="sibTrans" cxnId="{AC908C0C-CD71-45EA-8F47-0F4E80E8A504}">
      <dgm:prSet/>
      <dgm:spPr/>
      <dgm:t>
        <a:bodyPr/>
        <a:lstStyle/>
        <a:p>
          <a:endParaRPr lang="en-US" sz="2000"/>
        </a:p>
      </dgm:t>
    </dgm:pt>
    <dgm:pt modelId="{B8FCAF0C-0453-4128-8FA6-2830AD3DDF0D}" type="parTrans" cxnId="{AC908C0C-CD71-45EA-8F47-0F4E80E8A504}">
      <dgm:prSet/>
      <dgm:spPr/>
      <dgm:t>
        <a:bodyPr/>
        <a:lstStyle/>
        <a:p>
          <a:endParaRPr lang="en-US" sz="2000"/>
        </a:p>
      </dgm:t>
    </dgm:pt>
    <dgm:pt modelId="{1383A999-35B3-46D4-82D3-D81C2E5E1B3D}" type="pres">
      <dgm:prSet presAssocID="{12283D59-5333-409A-A80A-A52642B2CF3A}" presName="compositeShape" presStyleCnt="0">
        <dgm:presLayoutVars>
          <dgm:chMax val="7"/>
          <dgm:dir/>
          <dgm:resizeHandles val="exact"/>
        </dgm:presLayoutVars>
      </dgm:prSet>
      <dgm:spPr/>
    </dgm:pt>
    <dgm:pt modelId="{A1F6539A-D2F4-4BF3-B3C4-3ECE2AB0195C}" type="pres">
      <dgm:prSet presAssocID="{597AF17D-6A66-4BDC-AF78-C2DA07549EEE}" presName="circ1" presStyleLbl="vennNode1" presStyleIdx="0" presStyleCnt="3" custScaleY="99823" custLinFactNeighborX="-89382" custLinFactNeighborY="30903"/>
      <dgm:spPr/>
    </dgm:pt>
    <dgm:pt modelId="{1B0975F9-E11E-4C81-9330-F273BC9A3F27}" type="pres">
      <dgm:prSet presAssocID="{597AF17D-6A66-4BDC-AF78-C2DA07549EE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4D4C17F-B2E0-44E6-92BC-1D3732BB2350}" type="pres">
      <dgm:prSet presAssocID="{3DC4909C-EF36-48A9-A677-4C60C4E532E3}" presName="circ2" presStyleLbl="vennNode1" presStyleIdx="1" presStyleCnt="3" custLinFactNeighborX="-35787" custLinFactNeighborY="-31230"/>
      <dgm:spPr/>
    </dgm:pt>
    <dgm:pt modelId="{A955B269-0273-405B-A102-6D64E5D0BF03}" type="pres">
      <dgm:prSet presAssocID="{3DC4909C-EF36-48A9-A677-4C60C4E532E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D8E78AD-66AE-405E-902B-476A96AB497C}" type="pres">
      <dgm:prSet presAssocID="{C762F253-095D-4C05-A1BC-77AB5A888550}" presName="circ3" presStyleLbl="vennNode1" presStyleIdx="2" presStyleCnt="3" custLinFactX="23230" custLinFactNeighborX="100000" custLinFactNeighborY="-30889"/>
      <dgm:spPr/>
    </dgm:pt>
    <dgm:pt modelId="{EB20CB39-52F9-470F-B89F-AFB279C5600C}" type="pres">
      <dgm:prSet presAssocID="{C762F253-095D-4C05-A1BC-77AB5A88855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AC908C0C-CD71-45EA-8F47-0F4E80E8A504}" srcId="{12283D59-5333-409A-A80A-A52642B2CF3A}" destId="{597AF17D-6A66-4BDC-AF78-C2DA07549EEE}" srcOrd="0" destOrd="0" parTransId="{B8FCAF0C-0453-4128-8FA6-2830AD3DDF0D}" sibTransId="{E63D70D4-1EC3-478A-8D16-2C724388BAC3}"/>
    <dgm:cxn modelId="{6A651E15-1B49-42FB-B690-DC062C7554EB}" type="presOf" srcId="{C762F253-095D-4C05-A1BC-77AB5A888550}" destId="{EB20CB39-52F9-470F-B89F-AFB279C5600C}" srcOrd="1" destOrd="0" presId="urn:microsoft.com/office/officeart/2005/8/layout/venn1"/>
    <dgm:cxn modelId="{D5259730-B13F-4BE7-A4B1-0D5730FA9A26}" type="presOf" srcId="{C762F253-095D-4C05-A1BC-77AB5A888550}" destId="{ED8E78AD-66AE-405E-902B-476A96AB497C}" srcOrd="0" destOrd="0" presId="urn:microsoft.com/office/officeart/2005/8/layout/venn1"/>
    <dgm:cxn modelId="{8073E835-98F0-4CCF-B536-290C859F35A4}" type="presOf" srcId="{597AF17D-6A66-4BDC-AF78-C2DA07549EEE}" destId="{1B0975F9-E11E-4C81-9330-F273BC9A3F27}" srcOrd="1" destOrd="0" presId="urn:microsoft.com/office/officeart/2005/8/layout/venn1"/>
    <dgm:cxn modelId="{2E6EE571-2AAC-476C-BE56-3340088DDCBD}" type="presOf" srcId="{3DC4909C-EF36-48A9-A677-4C60C4E532E3}" destId="{D4D4C17F-B2E0-44E6-92BC-1D3732BB2350}" srcOrd="0" destOrd="0" presId="urn:microsoft.com/office/officeart/2005/8/layout/venn1"/>
    <dgm:cxn modelId="{F80C7C56-6002-4754-AED3-C1F160EE15B3}" type="presOf" srcId="{597AF17D-6A66-4BDC-AF78-C2DA07549EEE}" destId="{A1F6539A-D2F4-4BF3-B3C4-3ECE2AB0195C}" srcOrd="0" destOrd="0" presId="urn:microsoft.com/office/officeart/2005/8/layout/venn1"/>
    <dgm:cxn modelId="{8F60138A-E69E-4C54-8E72-2B50A12DCC24}" srcId="{12283D59-5333-409A-A80A-A52642B2CF3A}" destId="{3DC4909C-EF36-48A9-A677-4C60C4E532E3}" srcOrd="1" destOrd="0" parTransId="{B9C3D5C1-20CA-4283-A939-B9D0CDF9C5F9}" sibTransId="{5425CA37-FA0E-4419-98F4-24293162A637}"/>
    <dgm:cxn modelId="{90096FB7-E004-4986-A95A-95AC3D359407}" type="presOf" srcId="{3DC4909C-EF36-48A9-A677-4C60C4E532E3}" destId="{A955B269-0273-405B-A102-6D64E5D0BF03}" srcOrd="1" destOrd="0" presId="urn:microsoft.com/office/officeart/2005/8/layout/venn1"/>
    <dgm:cxn modelId="{2BCCE5DE-3642-49E8-B6DB-24F2B5ABB836}" srcId="{12283D59-5333-409A-A80A-A52642B2CF3A}" destId="{C762F253-095D-4C05-A1BC-77AB5A888550}" srcOrd="2" destOrd="0" parTransId="{98016FFF-70D4-406A-BD8E-331CAF36DB76}" sibTransId="{4473154D-E204-4864-8473-3BDD5B195F65}"/>
    <dgm:cxn modelId="{AD9076ED-6929-4D15-9B88-4FF9822BD1C9}" type="presOf" srcId="{12283D59-5333-409A-A80A-A52642B2CF3A}" destId="{1383A999-35B3-46D4-82D3-D81C2E5E1B3D}" srcOrd="0" destOrd="0" presId="urn:microsoft.com/office/officeart/2005/8/layout/venn1"/>
    <dgm:cxn modelId="{B5527C7B-86DE-41CC-B9FF-E75F65F88990}" type="presParOf" srcId="{1383A999-35B3-46D4-82D3-D81C2E5E1B3D}" destId="{A1F6539A-D2F4-4BF3-B3C4-3ECE2AB0195C}" srcOrd="0" destOrd="0" presId="urn:microsoft.com/office/officeart/2005/8/layout/venn1"/>
    <dgm:cxn modelId="{21F3D910-9643-4A69-A013-3B5D81BB1F94}" type="presParOf" srcId="{1383A999-35B3-46D4-82D3-D81C2E5E1B3D}" destId="{1B0975F9-E11E-4C81-9330-F273BC9A3F27}" srcOrd="1" destOrd="0" presId="urn:microsoft.com/office/officeart/2005/8/layout/venn1"/>
    <dgm:cxn modelId="{5D9450C2-D4BE-4518-98DE-E1931FA14022}" type="presParOf" srcId="{1383A999-35B3-46D4-82D3-D81C2E5E1B3D}" destId="{D4D4C17F-B2E0-44E6-92BC-1D3732BB2350}" srcOrd="2" destOrd="0" presId="urn:microsoft.com/office/officeart/2005/8/layout/venn1"/>
    <dgm:cxn modelId="{3374CDCE-9C31-4763-871A-603B70C65433}" type="presParOf" srcId="{1383A999-35B3-46D4-82D3-D81C2E5E1B3D}" destId="{A955B269-0273-405B-A102-6D64E5D0BF03}" srcOrd="3" destOrd="0" presId="urn:microsoft.com/office/officeart/2005/8/layout/venn1"/>
    <dgm:cxn modelId="{DA6ACECB-7DAB-48DF-9044-ED9F16C7A178}" type="presParOf" srcId="{1383A999-35B3-46D4-82D3-D81C2E5E1B3D}" destId="{ED8E78AD-66AE-405E-902B-476A96AB497C}" srcOrd="4" destOrd="0" presId="urn:microsoft.com/office/officeart/2005/8/layout/venn1"/>
    <dgm:cxn modelId="{E81641DA-1471-471F-A8E7-9E82F0738663}" type="presParOf" srcId="{1383A999-35B3-46D4-82D3-D81C2E5E1B3D}" destId="{EB20CB39-52F9-470F-B89F-AFB279C5600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6781ED-54FE-4030-B2BB-8D5FADD6D7B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5D926B6-0E4A-4EC2-A7DA-E8A53E6701FD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dirty="0"/>
            <a:t>Access to antidiabetic drugs</a:t>
          </a:r>
        </a:p>
      </dgm:t>
    </dgm:pt>
    <dgm:pt modelId="{6BC84C5D-1A26-493E-809E-D7F05AE5DBC6}" type="parTrans" cxnId="{34234082-D2E3-4016-A625-607A5BE65DD5}">
      <dgm:prSet/>
      <dgm:spPr/>
      <dgm:t>
        <a:bodyPr/>
        <a:lstStyle/>
        <a:p>
          <a:endParaRPr lang="en-US" sz="2000"/>
        </a:p>
      </dgm:t>
    </dgm:pt>
    <dgm:pt modelId="{6B3FB4A5-44A2-4EB2-8A1A-77C2BD7E38E6}" type="sibTrans" cxnId="{34234082-D2E3-4016-A625-607A5BE65DD5}">
      <dgm:prSet custT="1"/>
      <dgm:spPr>
        <a:solidFill>
          <a:schemeClr val="tx1"/>
        </a:solidFill>
      </dgm:spPr>
      <dgm:t>
        <a:bodyPr/>
        <a:lstStyle/>
        <a:p>
          <a:endParaRPr lang="en-US" sz="2000"/>
        </a:p>
      </dgm:t>
    </dgm:pt>
    <dgm:pt modelId="{CA9F5F46-EBBD-4C65-8C82-9650B05384B7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dirty="0"/>
            <a:t>Use of antidiabetic drugs</a:t>
          </a:r>
        </a:p>
      </dgm:t>
    </dgm:pt>
    <dgm:pt modelId="{972E8D58-BA5B-4E6A-AB31-0C04B51581B0}" type="parTrans" cxnId="{69CCD094-CA1E-43D9-8CD4-7EB51D572347}">
      <dgm:prSet/>
      <dgm:spPr/>
      <dgm:t>
        <a:bodyPr/>
        <a:lstStyle/>
        <a:p>
          <a:endParaRPr lang="en-US" sz="2000"/>
        </a:p>
      </dgm:t>
    </dgm:pt>
    <dgm:pt modelId="{85C465F7-9B92-4D74-B566-B9EDA3BEEFB6}" type="sibTrans" cxnId="{69CCD094-CA1E-43D9-8CD4-7EB51D572347}">
      <dgm:prSet custT="1"/>
      <dgm:spPr>
        <a:solidFill>
          <a:schemeClr val="tx1"/>
        </a:solidFill>
      </dgm:spPr>
      <dgm:t>
        <a:bodyPr/>
        <a:lstStyle/>
        <a:p>
          <a:endParaRPr lang="en-US" sz="2000"/>
        </a:p>
      </dgm:t>
    </dgm:pt>
    <dgm:pt modelId="{641F7317-972F-4D60-A740-9CF13E22E753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dirty="0"/>
            <a:t>Acute complications</a:t>
          </a:r>
        </a:p>
      </dgm:t>
    </dgm:pt>
    <dgm:pt modelId="{228C348F-DE87-4D48-8118-BAF43B7F96AA}" type="parTrans" cxnId="{461FD6CF-B8F2-4D0C-9718-3535845B2752}">
      <dgm:prSet/>
      <dgm:spPr/>
      <dgm:t>
        <a:bodyPr/>
        <a:lstStyle/>
        <a:p>
          <a:endParaRPr lang="en-US" sz="2000"/>
        </a:p>
      </dgm:t>
    </dgm:pt>
    <dgm:pt modelId="{DBC2C0DC-505D-4BF3-A849-175345136ADF}" type="sibTrans" cxnId="{461FD6CF-B8F2-4D0C-9718-3535845B2752}">
      <dgm:prSet/>
      <dgm:spPr/>
      <dgm:t>
        <a:bodyPr/>
        <a:lstStyle/>
        <a:p>
          <a:endParaRPr lang="en-US" sz="2000"/>
        </a:p>
      </dgm:t>
    </dgm:pt>
    <dgm:pt modelId="{395F5EB1-21BB-4CFA-933B-ABD69B0CB586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000" dirty="0"/>
            <a:t>COVID-19</a:t>
          </a:r>
        </a:p>
      </dgm:t>
    </dgm:pt>
    <dgm:pt modelId="{7065725C-565A-4BD0-B6F7-EEF33A8D046B}" type="parTrans" cxnId="{AD79853C-566A-457F-8465-7F2B1114B56E}">
      <dgm:prSet/>
      <dgm:spPr/>
      <dgm:t>
        <a:bodyPr/>
        <a:lstStyle/>
        <a:p>
          <a:endParaRPr lang="en-US" sz="2000"/>
        </a:p>
      </dgm:t>
    </dgm:pt>
    <dgm:pt modelId="{E6A44FCC-F2D0-475C-B07E-16EAF5387688}" type="sibTrans" cxnId="{AD79853C-566A-457F-8465-7F2B1114B56E}">
      <dgm:prSet custT="1"/>
      <dgm:spPr>
        <a:solidFill>
          <a:schemeClr val="tx1"/>
        </a:solidFill>
      </dgm:spPr>
      <dgm:t>
        <a:bodyPr/>
        <a:lstStyle/>
        <a:p>
          <a:endParaRPr lang="en-US" sz="2000"/>
        </a:p>
      </dgm:t>
    </dgm:pt>
    <dgm:pt modelId="{0B6A3211-B840-4ACE-91B3-018B1EEBD2A1}" type="pres">
      <dgm:prSet presAssocID="{F46781ED-54FE-4030-B2BB-8D5FADD6D7BF}" presName="Name0" presStyleCnt="0">
        <dgm:presLayoutVars>
          <dgm:dir/>
          <dgm:resizeHandles val="exact"/>
        </dgm:presLayoutVars>
      </dgm:prSet>
      <dgm:spPr/>
    </dgm:pt>
    <dgm:pt modelId="{D1F6EF1B-448D-4B67-8B01-CF36E573784F}" type="pres">
      <dgm:prSet presAssocID="{395F5EB1-21BB-4CFA-933B-ABD69B0CB586}" presName="node" presStyleLbl="node1" presStyleIdx="0" presStyleCnt="4" custScaleX="124437">
        <dgm:presLayoutVars>
          <dgm:bulletEnabled val="1"/>
        </dgm:presLayoutVars>
      </dgm:prSet>
      <dgm:spPr/>
    </dgm:pt>
    <dgm:pt modelId="{4F683796-7514-4BBE-8433-9D826780DBB2}" type="pres">
      <dgm:prSet presAssocID="{E6A44FCC-F2D0-475C-B07E-16EAF5387688}" presName="sibTrans" presStyleLbl="sibTrans2D1" presStyleIdx="0" presStyleCnt="3"/>
      <dgm:spPr/>
    </dgm:pt>
    <dgm:pt modelId="{238C39A1-CE8B-40BC-AF13-9AC9C8C59C0E}" type="pres">
      <dgm:prSet presAssocID="{E6A44FCC-F2D0-475C-B07E-16EAF5387688}" presName="connectorText" presStyleLbl="sibTrans2D1" presStyleIdx="0" presStyleCnt="3"/>
      <dgm:spPr/>
    </dgm:pt>
    <dgm:pt modelId="{8E9BFA0F-5E26-43A7-BEF0-5D600619CAAB}" type="pres">
      <dgm:prSet presAssocID="{95D926B6-0E4A-4EC2-A7DA-E8A53E6701FD}" presName="node" presStyleLbl="node1" presStyleIdx="1" presStyleCnt="4" custScaleX="124437">
        <dgm:presLayoutVars>
          <dgm:bulletEnabled val="1"/>
        </dgm:presLayoutVars>
      </dgm:prSet>
      <dgm:spPr/>
    </dgm:pt>
    <dgm:pt modelId="{A967935D-61F4-4A04-9C61-72B7BBB0DB45}" type="pres">
      <dgm:prSet presAssocID="{6B3FB4A5-44A2-4EB2-8A1A-77C2BD7E38E6}" presName="sibTrans" presStyleLbl="sibTrans2D1" presStyleIdx="1" presStyleCnt="3"/>
      <dgm:spPr/>
    </dgm:pt>
    <dgm:pt modelId="{1C739EB8-44F9-4683-85EB-EC20E537DDA8}" type="pres">
      <dgm:prSet presAssocID="{6B3FB4A5-44A2-4EB2-8A1A-77C2BD7E38E6}" presName="connectorText" presStyleLbl="sibTrans2D1" presStyleIdx="1" presStyleCnt="3"/>
      <dgm:spPr/>
    </dgm:pt>
    <dgm:pt modelId="{418DD587-0BB9-45FC-AC94-EABA9C82546A}" type="pres">
      <dgm:prSet presAssocID="{CA9F5F46-EBBD-4C65-8C82-9650B05384B7}" presName="node" presStyleLbl="node1" presStyleIdx="2" presStyleCnt="4" custScaleX="124437">
        <dgm:presLayoutVars>
          <dgm:bulletEnabled val="1"/>
        </dgm:presLayoutVars>
      </dgm:prSet>
      <dgm:spPr/>
    </dgm:pt>
    <dgm:pt modelId="{6B0102C1-0E30-4DC6-A474-7F9C48F0A2BD}" type="pres">
      <dgm:prSet presAssocID="{85C465F7-9B92-4D74-B566-B9EDA3BEEFB6}" presName="sibTrans" presStyleLbl="sibTrans2D1" presStyleIdx="2" presStyleCnt="3"/>
      <dgm:spPr/>
    </dgm:pt>
    <dgm:pt modelId="{8AB2FCAA-15A1-437A-8369-2961E20D345F}" type="pres">
      <dgm:prSet presAssocID="{85C465F7-9B92-4D74-B566-B9EDA3BEEFB6}" presName="connectorText" presStyleLbl="sibTrans2D1" presStyleIdx="2" presStyleCnt="3"/>
      <dgm:spPr/>
    </dgm:pt>
    <dgm:pt modelId="{CD959D4F-0232-4411-9934-9905D193A83F}" type="pres">
      <dgm:prSet presAssocID="{641F7317-972F-4D60-A740-9CF13E22E753}" presName="node" presStyleLbl="node1" presStyleIdx="3" presStyleCnt="4" custScaleX="124437">
        <dgm:presLayoutVars>
          <dgm:bulletEnabled val="1"/>
        </dgm:presLayoutVars>
      </dgm:prSet>
      <dgm:spPr/>
    </dgm:pt>
  </dgm:ptLst>
  <dgm:cxnLst>
    <dgm:cxn modelId="{C770B419-42F4-4E2A-A35C-70670F04F7EA}" type="presOf" srcId="{395F5EB1-21BB-4CFA-933B-ABD69B0CB586}" destId="{D1F6EF1B-448D-4B67-8B01-CF36E573784F}" srcOrd="0" destOrd="0" presId="urn:microsoft.com/office/officeart/2005/8/layout/process1"/>
    <dgm:cxn modelId="{8C7B8227-405C-4846-B6A9-0EC559B7A0E5}" type="presOf" srcId="{6B3FB4A5-44A2-4EB2-8A1A-77C2BD7E38E6}" destId="{1C739EB8-44F9-4683-85EB-EC20E537DDA8}" srcOrd="1" destOrd="0" presId="urn:microsoft.com/office/officeart/2005/8/layout/process1"/>
    <dgm:cxn modelId="{AD79853C-566A-457F-8465-7F2B1114B56E}" srcId="{F46781ED-54FE-4030-B2BB-8D5FADD6D7BF}" destId="{395F5EB1-21BB-4CFA-933B-ABD69B0CB586}" srcOrd="0" destOrd="0" parTransId="{7065725C-565A-4BD0-B6F7-EEF33A8D046B}" sibTransId="{E6A44FCC-F2D0-475C-B07E-16EAF5387688}"/>
    <dgm:cxn modelId="{9CB63F5C-910F-4AA1-9282-A1714A7546F5}" type="presOf" srcId="{E6A44FCC-F2D0-475C-B07E-16EAF5387688}" destId="{238C39A1-CE8B-40BC-AF13-9AC9C8C59C0E}" srcOrd="1" destOrd="0" presId="urn:microsoft.com/office/officeart/2005/8/layout/process1"/>
    <dgm:cxn modelId="{0FE0876B-B152-428C-A92A-C6B3F8449F76}" type="presOf" srcId="{85C465F7-9B92-4D74-B566-B9EDA3BEEFB6}" destId="{6B0102C1-0E30-4DC6-A474-7F9C48F0A2BD}" srcOrd="0" destOrd="0" presId="urn:microsoft.com/office/officeart/2005/8/layout/process1"/>
    <dgm:cxn modelId="{E8F18F4C-C189-44A3-8254-A5E8D92191CC}" type="presOf" srcId="{641F7317-972F-4D60-A740-9CF13E22E753}" destId="{CD959D4F-0232-4411-9934-9905D193A83F}" srcOrd="0" destOrd="0" presId="urn:microsoft.com/office/officeart/2005/8/layout/process1"/>
    <dgm:cxn modelId="{66FACB51-6995-4171-A5A7-613B996C2C03}" type="presOf" srcId="{95D926B6-0E4A-4EC2-A7DA-E8A53E6701FD}" destId="{8E9BFA0F-5E26-43A7-BEF0-5D600619CAAB}" srcOrd="0" destOrd="0" presId="urn:microsoft.com/office/officeart/2005/8/layout/process1"/>
    <dgm:cxn modelId="{F36BF780-F6F0-485E-903A-F4A8C0D4BDBF}" type="presOf" srcId="{85C465F7-9B92-4D74-B566-B9EDA3BEEFB6}" destId="{8AB2FCAA-15A1-437A-8369-2961E20D345F}" srcOrd="1" destOrd="0" presId="urn:microsoft.com/office/officeart/2005/8/layout/process1"/>
    <dgm:cxn modelId="{34234082-D2E3-4016-A625-607A5BE65DD5}" srcId="{F46781ED-54FE-4030-B2BB-8D5FADD6D7BF}" destId="{95D926B6-0E4A-4EC2-A7DA-E8A53E6701FD}" srcOrd="1" destOrd="0" parTransId="{6BC84C5D-1A26-493E-809E-D7F05AE5DBC6}" sibTransId="{6B3FB4A5-44A2-4EB2-8A1A-77C2BD7E38E6}"/>
    <dgm:cxn modelId="{8F0F3888-5BE0-4E12-B1F5-30BB9E7B3118}" type="presOf" srcId="{CA9F5F46-EBBD-4C65-8C82-9650B05384B7}" destId="{418DD587-0BB9-45FC-AC94-EABA9C82546A}" srcOrd="0" destOrd="0" presId="urn:microsoft.com/office/officeart/2005/8/layout/process1"/>
    <dgm:cxn modelId="{69CCD094-CA1E-43D9-8CD4-7EB51D572347}" srcId="{F46781ED-54FE-4030-B2BB-8D5FADD6D7BF}" destId="{CA9F5F46-EBBD-4C65-8C82-9650B05384B7}" srcOrd="2" destOrd="0" parTransId="{972E8D58-BA5B-4E6A-AB31-0C04B51581B0}" sibTransId="{85C465F7-9B92-4D74-B566-B9EDA3BEEFB6}"/>
    <dgm:cxn modelId="{8C38B1A6-9160-48E2-97EA-4CE19480D732}" type="presOf" srcId="{F46781ED-54FE-4030-B2BB-8D5FADD6D7BF}" destId="{0B6A3211-B840-4ACE-91B3-018B1EEBD2A1}" srcOrd="0" destOrd="0" presId="urn:microsoft.com/office/officeart/2005/8/layout/process1"/>
    <dgm:cxn modelId="{4D886FA8-B9CC-484B-A3AA-5CB0161D78A9}" type="presOf" srcId="{E6A44FCC-F2D0-475C-B07E-16EAF5387688}" destId="{4F683796-7514-4BBE-8433-9D826780DBB2}" srcOrd="0" destOrd="0" presId="urn:microsoft.com/office/officeart/2005/8/layout/process1"/>
    <dgm:cxn modelId="{BA2D5ACF-5B20-41D4-A019-18FFE717ECFC}" type="presOf" srcId="{6B3FB4A5-44A2-4EB2-8A1A-77C2BD7E38E6}" destId="{A967935D-61F4-4A04-9C61-72B7BBB0DB45}" srcOrd="0" destOrd="0" presId="urn:microsoft.com/office/officeart/2005/8/layout/process1"/>
    <dgm:cxn modelId="{461FD6CF-B8F2-4D0C-9718-3535845B2752}" srcId="{F46781ED-54FE-4030-B2BB-8D5FADD6D7BF}" destId="{641F7317-972F-4D60-A740-9CF13E22E753}" srcOrd="3" destOrd="0" parTransId="{228C348F-DE87-4D48-8118-BAF43B7F96AA}" sibTransId="{DBC2C0DC-505D-4BF3-A849-175345136ADF}"/>
    <dgm:cxn modelId="{DBDAC8E4-49AE-4AB9-97CD-0E3CBFBA4322}" type="presParOf" srcId="{0B6A3211-B840-4ACE-91B3-018B1EEBD2A1}" destId="{D1F6EF1B-448D-4B67-8B01-CF36E573784F}" srcOrd="0" destOrd="0" presId="urn:microsoft.com/office/officeart/2005/8/layout/process1"/>
    <dgm:cxn modelId="{E52A324F-957C-4B21-AB2E-5CC97E282178}" type="presParOf" srcId="{0B6A3211-B840-4ACE-91B3-018B1EEBD2A1}" destId="{4F683796-7514-4BBE-8433-9D826780DBB2}" srcOrd="1" destOrd="0" presId="urn:microsoft.com/office/officeart/2005/8/layout/process1"/>
    <dgm:cxn modelId="{EAE128C2-E49B-46E2-8189-6795C69B6722}" type="presParOf" srcId="{4F683796-7514-4BBE-8433-9D826780DBB2}" destId="{238C39A1-CE8B-40BC-AF13-9AC9C8C59C0E}" srcOrd="0" destOrd="0" presId="urn:microsoft.com/office/officeart/2005/8/layout/process1"/>
    <dgm:cxn modelId="{E3F53157-E691-4160-B1E7-80399667B6C8}" type="presParOf" srcId="{0B6A3211-B840-4ACE-91B3-018B1EEBD2A1}" destId="{8E9BFA0F-5E26-43A7-BEF0-5D600619CAAB}" srcOrd="2" destOrd="0" presId="urn:microsoft.com/office/officeart/2005/8/layout/process1"/>
    <dgm:cxn modelId="{1679D96C-E5A0-458A-AE8E-9CF1E7D5A3E9}" type="presParOf" srcId="{0B6A3211-B840-4ACE-91B3-018B1EEBD2A1}" destId="{A967935D-61F4-4A04-9C61-72B7BBB0DB45}" srcOrd="3" destOrd="0" presId="urn:microsoft.com/office/officeart/2005/8/layout/process1"/>
    <dgm:cxn modelId="{77038AFB-F501-478E-8285-BA3BBB7D9C6B}" type="presParOf" srcId="{A967935D-61F4-4A04-9C61-72B7BBB0DB45}" destId="{1C739EB8-44F9-4683-85EB-EC20E537DDA8}" srcOrd="0" destOrd="0" presId="urn:microsoft.com/office/officeart/2005/8/layout/process1"/>
    <dgm:cxn modelId="{22FD4CD6-856E-4718-B8B9-191354D0B359}" type="presParOf" srcId="{0B6A3211-B840-4ACE-91B3-018B1EEBD2A1}" destId="{418DD587-0BB9-45FC-AC94-EABA9C82546A}" srcOrd="4" destOrd="0" presId="urn:microsoft.com/office/officeart/2005/8/layout/process1"/>
    <dgm:cxn modelId="{A5F74B24-30C9-48B1-9C86-8DC04678861B}" type="presParOf" srcId="{0B6A3211-B840-4ACE-91B3-018B1EEBD2A1}" destId="{6B0102C1-0E30-4DC6-A474-7F9C48F0A2BD}" srcOrd="5" destOrd="0" presId="urn:microsoft.com/office/officeart/2005/8/layout/process1"/>
    <dgm:cxn modelId="{F44BFFDA-FCF0-4688-A0B3-73D15B3801A3}" type="presParOf" srcId="{6B0102C1-0E30-4DC6-A474-7F9C48F0A2BD}" destId="{8AB2FCAA-15A1-437A-8369-2961E20D345F}" srcOrd="0" destOrd="0" presId="urn:microsoft.com/office/officeart/2005/8/layout/process1"/>
    <dgm:cxn modelId="{4D94519F-448C-4381-82B7-C0F9C7D0F49B}" type="presParOf" srcId="{0B6A3211-B840-4ACE-91B3-018B1EEBD2A1}" destId="{CD959D4F-0232-4411-9934-9905D193A83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774915-B6DD-4582-BC52-A80B185E2338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3F1899-115E-487B-A84F-8322A1C07D37}">
      <dgm:prSet phldrT="[Text]" custT="1"/>
      <dgm:spPr>
        <a:solidFill>
          <a:srgbClr val="00A800">
            <a:alpha val="27451"/>
          </a:srgbClr>
        </a:solidFill>
        <a:ln>
          <a:solidFill>
            <a:schemeClr val="tx1">
              <a:lumMod val="75000"/>
            </a:schemeClr>
          </a:solidFill>
        </a:ln>
      </dgm:spPr>
      <dgm:t>
        <a:bodyPr>
          <a:prstTxWarp prst="textArchUp">
            <a:avLst/>
          </a:prstTxWarp>
        </a:bodyPr>
        <a:lstStyle/>
        <a:p>
          <a:pPr algn="ctr" defTabSz="274320"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n-US" sz="2400" b="1" cap="all" baseline="0" dirty="0">
              <a:solidFill>
                <a:srgbClr val="0000FF"/>
              </a:solidFill>
              <a:effectLst/>
            </a:rPr>
            <a:t>Public Policy</a:t>
          </a:r>
        </a:p>
      </dgm:t>
    </dgm:pt>
    <dgm:pt modelId="{62474E63-5548-4302-8688-29D65BC2116D}" type="parTrans" cxnId="{B458180D-54C4-47F6-A82F-C8EBD1637273}">
      <dgm:prSet/>
      <dgm:spPr/>
      <dgm:t>
        <a:bodyPr/>
        <a:lstStyle/>
        <a:p>
          <a:endParaRPr lang="en-US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C0FA73-716B-408B-A8A1-31F737958D8B}" type="sibTrans" cxnId="{B458180D-54C4-47F6-A82F-C8EBD1637273}">
      <dgm:prSet/>
      <dgm:spPr/>
      <dgm:t>
        <a:bodyPr/>
        <a:lstStyle/>
        <a:p>
          <a:endParaRPr lang="en-US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113444-6DD4-431D-A8DD-4C2294B15418}">
      <dgm:prSet phldrT="[Text]" custT="1"/>
      <dgm:spPr>
        <a:solidFill>
          <a:schemeClr val="accent3">
            <a:lumMod val="20000"/>
            <a:lumOff val="80000"/>
          </a:schemeClr>
        </a:solidFill>
        <a:ln>
          <a:prstDash val="dash"/>
        </a:ln>
      </dgm:spPr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400" cap="all" baseline="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824C9A-CEC9-49D4-9078-698DC62A0900}" type="sibTrans" cxnId="{436E64AE-6514-4B3F-9BE6-F3C98E07DB2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40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2338CF-FC7E-4465-A1B1-C221545CA8DF}" type="parTrans" cxnId="{436E64AE-6514-4B3F-9BE6-F3C98E07DB29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40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9C1C70-E143-4F77-B7E0-30FBF44B9608}">
      <dgm:prSet phldrT="[Text]" custT="1"/>
      <dgm:spPr>
        <a:solidFill>
          <a:srgbClr val="E8E7AA">
            <a:alpha val="85098"/>
          </a:srgbClr>
        </a:solidFill>
        <a:ln>
          <a:solidFill>
            <a:srgbClr val="006600"/>
          </a:solidFill>
          <a:prstDash val="dash"/>
        </a:ln>
      </dgm:spPr>
      <dgm:t>
        <a:bodyPr>
          <a:prstTxWarp prst="textArchUp">
            <a:avLst/>
          </a:prstTxWarp>
        </a:bodyPr>
        <a:lstStyle/>
        <a:p>
          <a:pPr algn="ctr" defTabSz="274320">
            <a:spcBef>
              <a:spcPts val="0"/>
            </a:spcBef>
            <a:spcAft>
              <a:spcPts val="0"/>
            </a:spcAft>
          </a:pPr>
          <a:r>
            <a:rPr lang="en-US" sz="2400" b="1" cap="all" baseline="0" dirty="0">
              <a:solidFill>
                <a:srgbClr val="0000FF"/>
              </a:solidFill>
              <a:effectLst/>
            </a:rPr>
            <a:t>Community Resources</a:t>
          </a:r>
        </a:p>
      </dgm:t>
    </dgm:pt>
    <dgm:pt modelId="{7384C503-64C1-4059-9C0E-668FAF5486B7}" type="sibTrans" cxnId="{A8961EF6-DDE8-410C-9291-441BBFCC76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40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39FF98-B7C9-42DC-BA11-40892362C9F4}" type="parTrans" cxnId="{A8961EF6-DDE8-410C-9291-441BBFCC76E3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en-US" sz="240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9E5831-25A1-45CC-A0D1-E6F4AE7AB401}" type="pres">
      <dgm:prSet presAssocID="{69774915-B6DD-4582-BC52-A80B185E2338}" presName="Name0" presStyleCnt="0">
        <dgm:presLayoutVars>
          <dgm:chMax val="7"/>
          <dgm:resizeHandles val="exact"/>
        </dgm:presLayoutVars>
      </dgm:prSet>
      <dgm:spPr/>
    </dgm:pt>
    <dgm:pt modelId="{6F57C899-FA1D-44D2-822B-4663B574ACAB}" type="pres">
      <dgm:prSet presAssocID="{69774915-B6DD-4582-BC52-A80B185E2338}" presName="comp1" presStyleCnt="0"/>
      <dgm:spPr/>
    </dgm:pt>
    <dgm:pt modelId="{D844FFAD-8BED-4720-B8B0-6D0B828DBB25}" type="pres">
      <dgm:prSet presAssocID="{69774915-B6DD-4582-BC52-A80B185E2338}" presName="circle1" presStyleLbl="node1" presStyleIdx="0" presStyleCnt="3" custScaleX="139024" custScaleY="100000" custLinFactNeighborY="2592"/>
      <dgm:spPr/>
    </dgm:pt>
    <dgm:pt modelId="{531312DA-CC67-49A0-88D9-455CD3F3DC21}" type="pres">
      <dgm:prSet presAssocID="{69774915-B6DD-4582-BC52-A80B185E2338}" presName="c1text" presStyleLbl="node1" presStyleIdx="0" presStyleCnt="3">
        <dgm:presLayoutVars>
          <dgm:bulletEnabled val="1"/>
        </dgm:presLayoutVars>
      </dgm:prSet>
      <dgm:spPr/>
    </dgm:pt>
    <dgm:pt modelId="{F8546C41-966A-4DB8-A47A-D1569A27E02B}" type="pres">
      <dgm:prSet presAssocID="{69774915-B6DD-4582-BC52-A80B185E2338}" presName="comp2" presStyleCnt="0"/>
      <dgm:spPr/>
    </dgm:pt>
    <dgm:pt modelId="{62F67E7F-3171-4CE1-B9F5-9A4F22026F87}" type="pres">
      <dgm:prSet presAssocID="{69774915-B6DD-4582-BC52-A80B185E2338}" presName="circle2" presStyleLbl="node1" presStyleIdx="1" presStyleCnt="3" custScaleX="166106" custScaleY="118116" custLinFactNeighborX="-126" custLinFactNeighborY="-7228"/>
      <dgm:spPr/>
    </dgm:pt>
    <dgm:pt modelId="{BC61BC09-72CE-4E4E-B02E-D5F2488F4FE5}" type="pres">
      <dgm:prSet presAssocID="{69774915-B6DD-4582-BC52-A80B185E2338}" presName="c2text" presStyleLbl="node1" presStyleIdx="1" presStyleCnt="3">
        <dgm:presLayoutVars>
          <dgm:bulletEnabled val="1"/>
        </dgm:presLayoutVars>
      </dgm:prSet>
      <dgm:spPr/>
    </dgm:pt>
    <dgm:pt modelId="{58DED75E-DA3E-48C0-8167-2761FE311404}" type="pres">
      <dgm:prSet presAssocID="{69774915-B6DD-4582-BC52-A80B185E2338}" presName="comp3" presStyleCnt="0"/>
      <dgm:spPr/>
    </dgm:pt>
    <dgm:pt modelId="{49F016E9-8BC7-474D-8DB8-5E03443A3668}" type="pres">
      <dgm:prSet presAssocID="{69774915-B6DD-4582-BC52-A80B185E2338}" presName="circle3" presStyleLbl="node1" presStyleIdx="2" presStyleCnt="3" custScaleX="207840" custScaleY="159143" custLinFactNeighborX="-958" custLinFactNeighborY="-24542"/>
      <dgm:spPr/>
    </dgm:pt>
    <dgm:pt modelId="{144E4001-7E4C-430D-8D2F-B9D3F6DEDAFD}" type="pres">
      <dgm:prSet presAssocID="{69774915-B6DD-4582-BC52-A80B185E2338}" presName="c3text" presStyleLbl="node1" presStyleIdx="2" presStyleCnt="3">
        <dgm:presLayoutVars>
          <dgm:bulletEnabled val="1"/>
        </dgm:presLayoutVars>
      </dgm:prSet>
      <dgm:spPr/>
    </dgm:pt>
  </dgm:ptLst>
  <dgm:cxnLst>
    <dgm:cxn modelId="{B458180D-54C4-47F6-A82F-C8EBD1637273}" srcId="{69774915-B6DD-4582-BC52-A80B185E2338}" destId="{DE3F1899-115E-487B-A84F-8322A1C07D37}" srcOrd="0" destOrd="0" parTransId="{62474E63-5548-4302-8688-29D65BC2116D}" sibTransId="{CBC0FA73-716B-408B-A8A1-31F737958D8B}"/>
    <dgm:cxn modelId="{12DB2C20-3B22-44E3-A9D5-056098C5E24B}" type="presOf" srcId="{299C1C70-E143-4F77-B7E0-30FBF44B9608}" destId="{62F67E7F-3171-4CE1-B9F5-9A4F22026F87}" srcOrd="0" destOrd="0" presId="urn:microsoft.com/office/officeart/2005/8/layout/venn2"/>
    <dgm:cxn modelId="{84428D29-2EEA-46DD-AEB5-907FE3DED7C4}" type="presOf" srcId="{DE3F1899-115E-487B-A84F-8322A1C07D37}" destId="{531312DA-CC67-49A0-88D9-455CD3F3DC21}" srcOrd="1" destOrd="0" presId="urn:microsoft.com/office/officeart/2005/8/layout/venn2"/>
    <dgm:cxn modelId="{F3B6EA35-0D77-4230-9509-C0D007EE28F9}" type="presOf" srcId="{B0113444-6DD4-431D-A8DD-4C2294B15418}" destId="{144E4001-7E4C-430D-8D2F-B9D3F6DEDAFD}" srcOrd="1" destOrd="0" presId="urn:microsoft.com/office/officeart/2005/8/layout/venn2"/>
    <dgm:cxn modelId="{079F4E82-D82A-45BE-BB3F-872271BCDF14}" type="presOf" srcId="{B0113444-6DD4-431D-A8DD-4C2294B15418}" destId="{49F016E9-8BC7-474D-8DB8-5E03443A3668}" srcOrd="0" destOrd="0" presId="urn:microsoft.com/office/officeart/2005/8/layout/venn2"/>
    <dgm:cxn modelId="{6ACF1DA4-277B-434F-B87A-FFDB371B0455}" type="presOf" srcId="{DE3F1899-115E-487B-A84F-8322A1C07D37}" destId="{D844FFAD-8BED-4720-B8B0-6D0B828DBB25}" srcOrd="0" destOrd="0" presId="urn:microsoft.com/office/officeart/2005/8/layout/venn2"/>
    <dgm:cxn modelId="{436E64AE-6514-4B3F-9BE6-F3C98E07DB29}" srcId="{69774915-B6DD-4582-BC52-A80B185E2338}" destId="{B0113444-6DD4-431D-A8DD-4C2294B15418}" srcOrd="2" destOrd="0" parTransId="{7C2338CF-FC7E-4465-A1B1-C221545CA8DF}" sibTransId="{D5824C9A-CEC9-49D4-9078-698DC62A0900}"/>
    <dgm:cxn modelId="{8533CCBE-5735-4456-99F1-30A1EB39AF0C}" type="presOf" srcId="{299C1C70-E143-4F77-B7E0-30FBF44B9608}" destId="{BC61BC09-72CE-4E4E-B02E-D5F2488F4FE5}" srcOrd="1" destOrd="0" presId="urn:microsoft.com/office/officeart/2005/8/layout/venn2"/>
    <dgm:cxn modelId="{C29E98D5-1068-4AEB-AB96-74A8C32498C6}" type="presOf" srcId="{69774915-B6DD-4582-BC52-A80B185E2338}" destId="{899E5831-25A1-45CC-A0D1-E6F4AE7AB401}" srcOrd="0" destOrd="0" presId="urn:microsoft.com/office/officeart/2005/8/layout/venn2"/>
    <dgm:cxn modelId="{A8961EF6-DDE8-410C-9291-441BBFCC76E3}" srcId="{69774915-B6DD-4582-BC52-A80B185E2338}" destId="{299C1C70-E143-4F77-B7E0-30FBF44B9608}" srcOrd="1" destOrd="0" parTransId="{1439FF98-B7C9-42DC-BA11-40892362C9F4}" sibTransId="{7384C503-64C1-4059-9C0E-668FAF5486B7}"/>
    <dgm:cxn modelId="{E49934A7-D9F5-4DA0-A8CC-22ABF2EDFB50}" type="presParOf" srcId="{899E5831-25A1-45CC-A0D1-E6F4AE7AB401}" destId="{6F57C899-FA1D-44D2-822B-4663B574ACAB}" srcOrd="0" destOrd="0" presId="urn:microsoft.com/office/officeart/2005/8/layout/venn2"/>
    <dgm:cxn modelId="{57494F58-CD92-436B-9F15-B068D00E7D3D}" type="presParOf" srcId="{6F57C899-FA1D-44D2-822B-4663B574ACAB}" destId="{D844FFAD-8BED-4720-B8B0-6D0B828DBB25}" srcOrd="0" destOrd="0" presId="urn:microsoft.com/office/officeart/2005/8/layout/venn2"/>
    <dgm:cxn modelId="{FC1D4CC8-CD3B-4D4F-95A5-F32CB4832F2A}" type="presParOf" srcId="{6F57C899-FA1D-44D2-822B-4663B574ACAB}" destId="{531312DA-CC67-49A0-88D9-455CD3F3DC21}" srcOrd="1" destOrd="0" presId="urn:microsoft.com/office/officeart/2005/8/layout/venn2"/>
    <dgm:cxn modelId="{992BF016-2EBD-4D08-81A1-C2B10B9D5EC4}" type="presParOf" srcId="{899E5831-25A1-45CC-A0D1-E6F4AE7AB401}" destId="{F8546C41-966A-4DB8-A47A-D1569A27E02B}" srcOrd="1" destOrd="0" presId="urn:microsoft.com/office/officeart/2005/8/layout/venn2"/>
    <dgm:cxn modelId="{F2500E40-1D2A-4082-AB45-A454C22B7C32}" type="presParOf" srcId="{F8546C41-966A-4DB8-A47A-D1569A27E02B}" destId="{62F67E7F-3171-4CE1-B9F5-9A4F22026F87}" srcOrd="0" destOrd="0" presId="urn:microsoft.com/office/officeart/2005/8/layout/venn2"/>
    <dgm:cxn modelId="{6E545A50-13F7-4CE0-BA29-AEE246189D32}" type="presParOf" srcId="{F8546C41-966A-4DB8-A47A-D1569A27E02B}" destId="{BC61BC09-72CE-4E4E-B02E-D5F2488F4FE5}" srcOrd="1" destOrd="0" presId="urn:microsoft.com/office/officeart/2005/8/layout/venn2"/>
    <dgm:cxn modelId="{DA77C25F-E7C3-4D99-AABE-1848FE1B79AA}" type="presParOf" srcId="{899E5831-25A1-45CC-A0D1-E6F4AE7AB401}" destId="{58DED75E-DA3E-48C0-8167-2761FE311404}" srcOrd="2" destOrd="0" presId="urn:microsoft.com/office/officeart/2005/8/layout/venn2"/>
    <dgm:cxn modelId="{64A01404-3D6D-43AB-BB1E-D32F0E0D54A8}" type="presParOf" srcId="{58DED75E-DA3E-48C0-8167-2761FE311404}" destId="{49F016E9-8BC7-474D-8DB8-5E03443A3668}" srcOrd="0" destOrd="0" presId="urn:microsoft.com/office/officeart/2005/8/layout/venn2"/>
    <dgm:cxn modelId="{9DA19BAF-4EE3-472B-B0BA-A14E2FF0DEB3}" type="presParOf" srcId="{58DED75E-DA3E-48C0-8167-2761FE311404}" destId="{144E4001-7E4C-430D-8D2F-B9D3F6DEDAFD}" srcOrd="1" destOrd="0" presId="urn:microsoft.com/office/officeart/2005/8/layout/venn2"/>
  </dgm:cxnLst>
  <dgm:bg>
    <a:solidFill>
      <a:schemeClr val="bg1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A27B4D-EEE1-4E5E-8D38-39DC7136BBED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113A48-C6B2-4802-8DA3-974F5088C50E}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Degree of investigator control over “intervention” assignment</a:t>
          </a:r>
        </a:p>
      </dgm:t>
    </dgm:pt>
    <dgm:pt modelId="{985985BA-0DB9-4C18-8096-B1369AA15CF7}" type="parTrans" cxnId="{CA3FDDDB-9E05-4887-9FB6-E5D95CCA648D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E32E78DF-44CD-4EDC-8225-B258854301E8}" type="sibTrans" cxnId="{CA3FDDDB-9E05-4887-9FB6-E5D95CCA648D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B5BB409B-344A-4CBE-92DE-E7455D2505BC}" type="asst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Occurred naturally or not influenced by investigators</a:t>
          </a:r>
        </a:p>
      </dgm:t>
    </dgm:pt>
    <dgm:pt modelId="{487E31F2-951C-49BE-9027-64C63B376E00}" type="parTrans" cxnId="{6E9CE774-ED22-412E-8CAB-3AE831224FDE}">
      <dgm:prSet custT="1"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5D043139-DA43-422E-8D95-D6B8CCF6C5A3}" type="sibTrans" cxnId="{6E9CE774-ED22-412E-8CAB-3AE831224FDE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CB520602-CF1D-4A52-8DD8-CF5B1F2B8DBA}" type="asst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Assigned by investigators</a:t>
          </a:r>
        </a:p>
      </dgm:t>
    </dgm:pt>
    <dgm:pt modelId="{7650C97A-D322-4020-A5A7-2AD2B9FA2868}" type="parTrans" cxnId="{F3282E23-AE21-416E-87A1-7DE752ABE69C}">
      <dgm:prSet custT="1"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D5341CF7-17C9-4DC6-B96E-FFE04D92E0AB}" type="sibTrans" cxnId="{F3282E23-AE21-416E-87A1-7DE752ABE69C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C27B7544-2AE5-44B9-B268-570D71EB44D9}" type="asst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Intervention is endogenous (self-selected)</a:t>
          </a:r>
        </a:p>
      </dgm:t>
    </dgm:pt>
    <dgm:pt modelId="{C03D8EA9-BF94-4757-AF5C-363C338F25FB}" type="parTrans" cxnId="{AA39001A-B9B3-40C5-AFE2-93E96299C0DC}">
      <dgm:prSet custT="1"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609D84DF-5845-4AB7-ADCE-31243BD783A9}" type="sibTrans" cxnId="{AA39001A-B9B3-40C5-AFE2-93E96299C0DC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B560A025-70F5-4ADC-AB32-E1BE35113F6D}" type="asst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Observational study</a:t>
          </a:r>
        </a:p>
      </dgm:t>
    </dgm:pt>
    <dgm:pt modelId="{B1CA82A7-23D9-405E-BB6A-20C67C0F8802}" type="parTrans" cxnId="{0B4F7CE7-79BB-40BC-8AC6-A1C2F2223D5F}">
      <dgm:prSet custT="1"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FECF9CA8-E4D6-4099-AAEA-07C2D1E9C51D}" type="sibTrans" cxnId="{0B4F7CE7-79BB-40BC-8AC6-A1C2F2223D5F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EC8227CC-68DF-471C-8EC9-9458DB9C78C9}" type="asst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Intervention is exogenous</a:t>
          </a:r>
        </a:p>
      </dgm:t>
    </dgm:pt>
    <dgm:pt modelId="{309EDDA6-BAF7-4C05-98C1-D6541F88271D}" type="parTrans" cxnId="{DBB47451-2F1C-45BE-A227-1FFC69F23084}">
      <dgm:prSet custT="1"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95B91762-CAB4-460F-89E6-2E420565B7F9}" type="sibTrans" cxnId="{DBB47451-2F1C-45BE-A227-1FFC69F23084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83757AD8-88A8-4DC2-8086-5DA58281E04A}" type="asst">
      <dgm:prSet phldrT="[Text]" custT="1"/>
      <dgm:spPr>
        <a:solidFill>
          <a:srgbClr val="66FF33"/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Strong quasi-experiment</a:t>
          </a:r>
        </a:p>
      </dgm:t>
    </dgm:pt>
    <dgm:pt modelId="{4ABDA2EC-A7CC-4F7D-AACE-346C702A14BC}" type="parTrans" cxnId="{6CC3F852-D963-445B-919C-3D9B0D14D309}">
      <dgm:prSet custT="1"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B5619C2A-3BBD-4C5F-AC15-7CC1F0BFC59A}" type="sibTrans" cxnId="{6CC3F852-D963-445B-919C-3D9B0D14D309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D0375D87-06AB-43CE-9726-F6DC01929D50}" type="asst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Intervention is randomized</a:t>
          </a:r>
        </a:p>
      </dgm:t>
    </dgm:pt>
    <dgm:pt modelId="{67C6DA2B-8D6A-4EE7-89E0-16108ED0178F}" type="parTrans" cxnId="{0DB4AF3D-B579-4811-AB42-5B89AE416808}">
      <dgm:prSet custT="1"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80AC6AF7-0C10-4189-AFAB-AFB51DB6A19B}" type="sibTrans" cxnId="{0DB4AF3D-B579-4811-AB42-5B89AE416808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42BB63DE-821E-4577-8F86-598EC2CBBDFC}" type="asst">
      <dgm:prSet phldrT="[Text]" custT="1"/>
      <dgm:spPr>
        <a:solidFill>
          <a:srgbClr val="66FF33"/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</a:rPr>
            <a:t>Randomized controlled experiment</a:t>
          </a:r>
        </a:p>
      </dgm:t>
    </dgm:pt>
    <dgm:pt modelId="{A870E1B8-4A5C-46DF-9BD8-C33E0DB5E61F}" type="parTrans" cxnId="{B74AC598-06B0-4F25-A8FC-B0E9A4FAE88E}">
      <dgm:prSet custT="1"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79A14C80-A161-419E-90FD-EEA065DDA051}" type="sibTrans" cxnId="{B74AC598-06B0-4F25-A8FC-B0E9A4FAE88E}">
      <dgm:prSet/>
      <dgm:spPr/>
      <dgm:t>
        <a:bodyPr/>
        <a:lstStyle/>
        <a:p>
          <a:endParaRPr lang="en-US" sz="1600">
            <a:solidFill>
              <a:schemeClr val="bg1"/>
            </a:solidFill>
          </a:endParaRPr>
        </a:p>
      </dgm:t>
    </dgm:pt>
    <dgm:pt modelId="{5669318F-E744-46B4-B3BC-333CA1B8F5F2}" type="asst">
      <dgm:prSet phldrT="[Text]" custT="1"/>
      <dgm:spPr>
        <a:solidFill>
          <a:srgbClr val="0000FF"/>
        </a:solidFill>
      </dgm:spPr>
      <dgm:t>
        <a:bodyPr/>
        <a:lstStyle/>
        <a:p>
          <a:r>
            <a:rPr lang="en-US" sz="1600" dirty="0">
              <a:solidFill>
                <a:schemeClr val="bg1"/>
              </a:solidFill>
            </a:rPr>
            <a:t>Intervention is exogenous</a:t>
          </a:r>
        </a:p>
      </dgm:t>
    </dgm:pt>
    <dgm:pt modelId="{70F7F6D1-A0E0-42D1-BEC0-C7511EEF17D1}" type="parTrans" cxnId="{8F5F6046-E12D-4A99-B23A-8D2FD8813E36}">
      <dgm:prSet custT="1"/>
      <dgm:spPr/>
      <dgm:t>
        <a:bodyPr/>
        <a:lstStyle/>
        <a:p>
          <a:endParaRPr lang="en-US" sz="1600"/>
        </a:p>
      </dgm:t>
    </dgm:pt>
    <dgm:pt modelId="{89BA74EA-AF78-4FED-8649-2188A03DDC95}" type="sibTrans" cxnId="{8F5F6046-E12D-4A99-B23A-8D2FD8813E36}">
      <dgm:prSet/>
      <dgm:spPr/>
      <dgm:t>
        <a:bodyPr/>
        <a:lstStyle/>
        <a:p>
          <a:endParaRPr lang="en-US" sz="1600"/>
        </a:p>
      </dgm:t>
    </dgm:pt>
    <dgm:pt modelId="{3C9A25B6-6960-4FD2-9358-007B2144FFEA}" type="asst">
      <dgm:prSet phldrT="[Text]" custT="1"/>
      <dgm:spPr>
        <a:solidFill>
          <a:srgbClr val="66FF33"/>
        </a:solidFill>
      </dgm:spPr>
      <dgm:t>
        <a:bodyPr/>
        <a:lstStyle/>
        <a:p>
          <a:r>
            <a:rPr lang="en-US" sz="1600" dirty="0">
              <a:solidFill>
                <a:schemeClr val="tx1"/>
              </a:solidFill>
            </a:rPr>
            <a:t>Strong natural experiment</a:t>
          </a:r>
        </a:p>
      </dgm:t>
    </dgm:pt>
    <dgm:pt modelId="{3C4DF851-54FF-4995-9EAA-759840ACE7E8}" type="parTrans" cxnId="{E92671FB-B601-42C0-A263-756A66084AB8}">
      <dgm:prSet custT="1"/>
      <dgm:spPr/>
      <dgm:t>
        <a:bodyPr/>
        <a:lstStyle/>
        <a:p>
          <a:endParaRPr lang="en-US" sz="1600"/>
        </a:p>
      </dgm:t>
    </dgm:pt>
    <dgm:pt modelId="{3532A83F-4421-4C4A-8CD1-BA55C721E1D7}" type="sibTrans" cxnId="{E92671FB-B601-42C0-A263-756A66084AB8}">
      <dgm:prSet/>
      <dgm:spPr/>
      <dgm:t>
        <a:bodyPr/>
        <a:lstStyle/>
        <a:p>
          <a:endParaRPr lang="en-US" sz="1600"/>
        </a:p>
      </dgm:t>
    </dgm:pt>
    <dgm:pt modelId="{C901C6A1-835D-48D1-B24E-A6464636FF3C}" type="pres">
      <dgm:prSet presAssocID="{A8A27B4D-EEE1-4E5E-8D38-39DC7136BBE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8201AB71-A82A-4C13-82FA-590FBCD24A29}" type="pres">
      <dgm:prSet presAssocID="{E0113A48-C6B2-4802-8DA3-974F5088C50E}" presName="root1" presStyleCnt="0"/>
      <dgm:spPr/>
    </dgm:pt>
    <dgm:pt modelId="{6BCC89B2-0B69-4179-9444-31719F45686D}" type="pres">
      <dgm:prSet presAssocID="{E0113A48-C6B2-4802-8DA3-974F5088C50E}" presName="LevelOneTextNode" presStyleLbl="node0" presStyleIdx="0" presStyleCnt="1" custScaleY="146012">
        <dgm:presLayoutVars>
          <dgm:chPref val="3"/>
        </dgm:presLayoutVars>
      </dgm:prSet>
      <dgm:spPr/>
    </dgm:pt>
    <dgm:pt modelId="{4376FED2-A27B-4B00-8E03-D40E1A1DB575}" type="pres">
      <dgm:prSet presAssocID="{E0113A48-C6B2-4802-8DA3-974F5088C50E}" presName="level2hierChild" presStyleCnt="0"/>
      <dgm:spPr/>
    </dgm:pt>
    <dgm:pt modelId="{348B6A90-6FB0-46F3-8B68-5EE4CB0294DF}" type="pres">
      <dgm:prSet presAssocID="{7650C97A-D322-4020-A5A7-2AD2B9FA2868}" presName="conn2-1" presStyleLbl="parChTrans1D2" presStyleIdx="0" presStyleCnt="2"/>
      <dgm:spPr/>
    </dgm:pt>
    <dgm:pt modelId="{1470F2B6-B864-445E-A1E6-8DD98FC30FEA}" type="pres">
      <dgm:prSet presAssocID="{7650C97A-D322-4020-A5A7-2AD2B9FA2868}" presName="connTx" presStyleLbl="parChTrans1D2" presStyleIdx="0" presStyleCnt="2"/>
      <dgm:spPr/>
    </dgm:pt>
    <dgm:pt modelId="{26ECE156-535E-44FA-A85E-6920AFBE1C2A}" type="pres">
      <dgm:prSet presAssocID="{CB520602-CF1D-4A52-8DD8-CF5B1F2B8DBA}" presName="root2" presStyleCnt="0"/>
      <dgm:spPr/>
    </dgm:pt>
    <dgm:pt modelId="{E3F822D1-D3F6-45E2-8228-79041926255B}" type="pres">
      <dgm:prSet presAssocID="{CB520602-CF1D-4A52-8DD8-CF5B1F2B8DBA}" presName="LevelTwoTextNode" presStyleLbl="asst1" presStyleIdx="0" presStyleCnt="10" custScaleY="112200">
        <dgm:presLayoutVars>
          <dgm:chPref val="3"/>
        </dgm:presLayoutVars>
      </dgm:prSet>
      <dgm:spPr/>
    </dgm:pt>
    <dgm:pt modelId="{D77F3AB3-880D-4309-A5A2-DAA6AA77115A}" type="pres">
      <dgm:prSet presAssocID="{CB520602-CF1D-4A52-8DD8-CF5B1F2B8DBA}" presName="level3hierChild" presStyleCnt="0"/>
      <dgm:spPr/>
    </dgm:pt>
    <dgm:pt modelId="{998AF839-F204-4ED7-95E9-932BCE73A9B7}" type="pres">
      <dgm:prSet presAssocID="{67C6DA2B-8D6A-4EE7-89E0-16108ED0178F}" presName="conn2-1" presStyleLbl="parChTrans1D3" presStyleIdx="0" presStyleCnt="4"/>
      <dgm:spPr/>
    </dgm:pt>
    <dgm:pt modelId="{A0B69324-E878-4BB2-8F7E-74BC1EEA35E7}" type="pres">
      <dgm:prSet presAssocID="{67C6DA2B-8D6A-4EE7-89E0-16108ED0178F}" presName="connTx" presStyleLbl="parChTrans1D3" presStyleIdx="0" presStyleCnt="4"/>
      <dgm:spPr/>
    </dgm:pt>
    <dgm:pt modelId="{3020B3AD-FDCE-4F11-9DA3-C48C9D85A752}" type="pres">
      <dgm:prSet presAssocID="{D0375D87-06AB-43CE-9726-F6DC01929D50}" presName="root2" presStyleCnt="0"/>
      <dgm:spPr/>
    </dgm:pt>
    <dgm:pt modelId="{CDACC623-32BF-47D9-AF33-9089CECB0B62}" type="pres">
      <dgm:prSet presAssocID="{D0375D87-06AB-43CE-9726-F6DC01929D50}" presName="LevelTwoTextNode" presStyleLbl="asst1" presStyleIdx="1" presStyleCnt="10" custScaleY="112200">
        <dgm:presLayoutVars>
          <dgm:chPref val="3"/>
        </dgm:presLayoutVars>
      </dgm:prSet>
      <dgm:spPr/>
    </dgm:pt>
    <dgm:pt modelId="{8B11C81E-B985-418C-9731-1210B9D37037}" type="pres">
      <dgm:prSet presAssocID="{D0375D87-06AB-43CE-9726-F6DC01929D50}" presName="level3hierChild" presStyleCnt="0"/>
      <dgm:spPr/>
    </dgm:pt>
    <dgm:pt modelId="{34F79851-64A5-40CD-A02C-0CF16037C2F7}" type="pres">
      <dgm:prSet presAssocID="{A870E1B8-4A5C-46DF-9BD8-C33E0DB5E61F}" presName="conn2-1" presStyleLbl="parChTrans1D4" presStyleIdx="0" presStyleCnt="4"/>
      <dgm:spPr/>
    </dgm:pt>
    <dgm:pt modelId="{0D977AE7-4A46-4939-9537-8D53FC1C2CDD}" type="pres">
      <dgm:prSet presAssocID="{A870E1B8-4A5C-46DF-9BD8-C33E0DB5E61F}" presName="connTx" presStyleLbl="parChTrans1D4" presStyleIdx="0" presStyleCnt="4"/>
      <dgm:spPr/>
    </dgm:pt>
    <dgm:pt modelId="{8BED55FB-B8BD-4B36-8019-A0081051A11F}" type="pres">
      <dgm:prSet presAssocID="{42BB63DE-821E-4577-8F86-598EC2CBBDFC}" presName="root2" presStyleCnt="0"/>
      <dgm:spPr/>
    </dgm:pt>
    <dgm:pt modelId="{094CDB18-E73B-4E27-B048-A28BF63907F2}" type="pres">
      <dgm:prSet presAssocID="{42BB63DE-821E-4577-8F86-598EC2CBBDFC}" presName="LevelTwoTextNode" presStyleLbl="asst1" presStyleIdx="2" presStyleCnt="10" custScaleY="112200">
        <dgm:presLayoutVars>
          <dgm:chPref val="3"/>
        </dgm:presLayoutVars>
      </dgm:prSet>
      <dgm:spPr/>
    </dgm:pt>
    <dgm:pt modelId="{9CF6C052-B8EB-4156-B8C3-73B10CADC449}" type="pres">
      <dgm:prSet presAssocID="{42BB63DE-821E-4577-8F86-598EC2CBBDFC}" presName="level3hierChild" presStyleCnt="0"/>
      <dgm:spPr/>
    </dgm:pt>
    <dgm:pt modelId="{BE172D9C-A460-43F5-B9A4-A3179162BDBE}" type="pres">
      <dgm:prSet presAssocID="{309EDDA6-BAF7-4C05-98C1-D6541F88271D}" presName="conn2-1" presStyleLbl="parChTrans1D3" presStyleIdx="1" presStyleCnt="4"/>
      <dgm:spPr/>
    </dgm:pt>
    <dgm:pt modelId="{F6C0200E-27A1-4A1D-B10C-96C1E1C41D48}" type="pres">
      <dgm:prSet presAssocID="{309EDDA6-BAF7-4C05-98C1-D6541F88271D}" presName="connTx" presStyleLbl="parChTrans1D3" presStyleIdx="1" presStyleCnt="4"/>
      <dgm:spPr/>
    </dgm:pt>
    <dgm:pt modelId="{0DD0F091-072D-44E2-BF56-0CD83E74483E}" type="pres">
      <dgm:prSet presAssocID="{EC8227CC-68DF-471C-8EC9-9458DB9C78C9}" presName="root2" presStyleCnt="0"/>
      <dgm:spPr/>
    </dgm:pt>
    <dgm:pt modelId="{09A8CDF0-7F87-4C7E-AAE0-BE1009E98047}" type="pres">
      <dgm:prSet presAssocID="{EC8227CC-68DF-471C-8EC9-9458DB9C78C9}" presName="LevelTwoTextNode" presStyleLbl="asst1" presStyleIdx="3" presStyleCnt="10" custScaleY="112200">
        <dgm:presLayoutVars>
          <dgm:chPref val="3"/>
        </dgm:presLayoutVars>
      </dgm:prSet>
      <dgm:spPr/>
    </dgm:pt>
    <dgm:pt modelId="{6C6773AA-FAFF-44FC-AEA2-39BBBE92E526}" type="pres">
      <dgm:prSet presAssocID="{EC8227CC-68DF-471C-8EC9-9458DB9C78C9}" presName="level3hierChild" presStyleCnt="0"/>
      <dgm:spPr/>
    </dgm:pt>
    <dgm:pt modelId="{6DBDA317-C8F7-4A2B-A63B-F19F7CE6E237}" type="pres">
      <dgm:prSet presAssocID="{4ABDA2EC-A7CC-4F7D-AACE-346C702A14BC}" presName="conn2-1" presStyleLbl="parChTrans1D4" presStyleIdx="1" presStyleCnt="4"/>
      <dgm:spPr/>
    </dgm:pt>
    <dgm:pt modelId="{6FE5E2E3-464F-4117-AF5C-BC0B2DC70E7F}" type="pres">
      <dgm:prSet presAssocID="{4ABDA2EC-A7CC-4F7D-AACE-346C702A14BC}" presName="connTx" presStyleLbl="parChTrans1D4" presStyleIdx="1" presStyleCnt="4"/>
      <dgm:spPr/>
    </dgm:pt>
    <dgm:pt modelId="{E3D17083-5AD2-45B3-B62F-5894E61E538F}" type="pres">
      <dgm:prSet presAssocID="{83757AD8-88A8-4DC2-8086-5DA58281E04A}" presName="root2" presStyleCnt="0"/>
      <dgm:spPr/>
    </dgm:pt>
    <dgm:pt modelId="{C34458D5-B9DE-46F2-AECA-CA56C8F0EF38}" type="pres">
      <dgm:prSet presAssocID="{83757AD8-88A8-4DC2-8086-5DA58281E04A}" presName="LevelTwoTextNode" presStyleLbl="asst1" presStyleIdx="4" presStyleCnt="10" custScaleY="112200">
        <dgm:presLayoutVars>
          <dgm:chPref val="3"/>
        </dgm:presLayoutVars>
      </dgm:prSet>
      <dgm:spPr/>
    </dgm:pt>
    <dgm:pt modelId="{B4AA770A-7BC3-4FBC-817E-22595331E8CD}" type="pres">
      <dgm:prSet presAssocID="{83757AD8-88A8-4DC2-8086-5DA58281E04A}" presName="level3hierChild" presStyleCnt="0"/>
      <dgm:spPr/>
    </dgm:pt>
    <dgm:pt modelId="{E8DE19CE-6702-4C4A-B9E4-2B45AFB72B7D}" type="pres">
      <dgm:prSet presAssocID="{487E31F2-951C-49BE-9027-64C63B376E00}" presName="conn2-1" presStyleLbl="parChTrans1D2" presStyleIdx="1" presStyleCnt="2"/>
      <dgm:spPr/>
    </dgm:pt>
    <dgm:pt modelId="{BAC24944-B37E-4BE4-A9E8-8C955B4D99E7}" type="pres">
      <dgm:prSet presAssocID="{487E31F2-951C-49BE-9027-64C63B376E00}" presName="connTx" presStyleLbl="parChTrans1D2" presStyleIdx="1" presStyleCnt="2"/>
      <dgm:spPr/>
    </dgm:pt>
    <dgm:pt modelId="{61D24FFF-4C61-4E4A-B0DC-C5FB49FD12A9}" type="pres">
      <dgm:prSet presAssocID="{B5BB409B-344A-4CBE-92DE-E7455D2505BC}" presName="root2" presStyleCnt="0"/>
      <dgm:spPr/>
    </dgm:pt>
    <dgm:pt modelId="{A48B3D17-DA19-4C62-9262-FE43659233D6}" type="pres">
      <dgm:prSet presAssocID="{B5BB409B-344A-4CBE-92DE-E7455D2505BC}" presName="LevelTwoTextNode" presStyleLbl="asst1" presStyleIdx="5" presStyleCnt="10" custScaleY="112200">
        <dgm:presLayoutVars>
          <dgm:chPref val="3"/>
        </dgm:presLayoutVars>
      </dgm:prSet>
      <dgm:spPr/>
    </dgm:pt>
    <dgm:pt modelId="{0F91037C-FF70-4505-8611-AFCD23C171D8}" type="pres">
      <dgm:prSet presAssocID="{B5BB409B-344A-4CBE-92DE-E7455D2505BC}" presName="level3hierChild" presStyleCnt="0"/>
      <dgm:spPr/>
    </dgm:pt>
    <dgm:pt modelId="{D51FFFED-3BFB-40D6-B22E-BDE2BDDB23E1}" type="pres">
      <dgm:prSet presAssocID="{70F7F6D1-A0E0-42D1-BEC0-C7511EEF17D1}" presName="conn2-1" presStyleLbl="parChTrans1D3" presStyleIdx="2" presStyleCnt="4"/>
      <dgm:spPr/>
    </dgm:pt>
    <dgm:pt modelId="{285AFC0F-7879-4DEA-AB5F-7CCF29FA72A9}" type="pres">
      <dgm:prSet presAssocID="{70F7F6D1-A0E0-42D1-BEC0-C7511EEF17D1}" presName="connTx" presStyleLbl="parChTrans1D3" presStyleIdx="2" presStyleCnt="4"/>
      <dgm:spPr/>
    </dgm:pt>
    <dgm:pt modelId="{9497B182-9489-495B-A66E-83E8F6FBD90A}" type="pres">
      <dgm:prSet presAssocID="{5669318F-E744-46B4-B3BC-333CA1B8F5F2}" presName="root2" presStyleCnt="0"/>
      <dgm:spPr/>
    </dgm:pt>
    <dgm:pt modelId="{BBC6D00D-F3C5-466F-ABFF-EBA4360089B7}" type="pres">
      <dgm:prSet presAssocID="{5669318F-E744-46B4-B3BC-333CA1B8F5F2}" presName="LevelTwoTextNode" presStyleLbl="asst1" presStyleIdx="6" presStyleCnt="10" custScaleY="112200">
        <dgm:presLayoutVars>
          <dgm:chPref val="3"/>
        </dgm:presLayoutVars>
      </dgm:prSet>
      <dgm:spPr/>
    </dgm:pt>
    <dgm:pt modelId="{DEF4EBB5-FA52-4ED4-8E68-8137BC085DD7}" type="pres">
      <dgm:prSet presAssocID="{5669318F-E744-46B4-B3BC-333CA1B8F5F2}" presName="level3hierChild" presStyleCnt="0"/>
      <dgm:spPr/>
    </dgm:pt>
    <dgm:pt modelId="{E339A92B-8C10-4D62-8219-CC5CCA5DEB78}" type="pres">
      <dgm:prSet presAssocID="{3C4DF851-54FF-4995-9EAA-759840ACE7E8}" presName="conn2-1" presStyleLbl="parChTrans1D4" presStyleIdx="2" presStyleCnt="4"/>
      <dgm:spPr/>
    </dgm:pt>
    <dgm:pt modelId="{F3F671A8-9871-4812-AD17-EDC0D9A878B6}" type="pres">
      <dgm:prSet presAssocID="{3C4DF851-54FF-4995-9EAA-759840ACE7E8}" presName="connTx" presStyleLbl="parChTrans1D4" presStyleIdx="2" presStyleCnt="4"/>
      <dgm:spPr/>
    </dgm:pt>
    <dgm:pt modelId="{E82AA139-36F2-43B2-812C-255A31430157}" type="pres">
      <dgm:prSet presAssocID="{3C9A25B6-6960-4FD2-9358-007B2144FFEA}" presName="root2" presStyleCnt="0"/>
      <dgm:spPr/>
    </dgm:pt>
    <dgm:pt modelId="{11A2D601-32AA-4493-A4C0-509E37B82E3F}" type="pres">
      <dgm:prSet presAssocID="{3C9A25B6-6960-4FD2-9358-007B2144FFEA}" presName="LevelTwoTextNode" presStyleLbl="asst1" presStyleIdx="7" presStyleCnt="10" custScaleY="112200">
        <dgm:presLayoutVars>
          <dgm:chPref val="3"/>
        </dgm:presLayoutVars>
      </dgm:prSet>
      <dgm:spPr/>
    </dgm:pt>
    <dgm:pt modelId="{8CF50424-C91C-4F12-9E38-04B8CCA4F1D6}" type="pres">
      <dgm:prSet presAssocID="{3C9A25B6-6960-4FD2-9358-007B2144FFEA}" presName="level3hierChild" presStyleCnt="0"/>
      <dgm:spPr/>
    </dgm:pt>
    <dgm:pt modelId="{EC249751-0043-41E9-804C-D66D9737DE6D}" type="pres">
      <dgm:prSet presAssocID="{C03D8EA9-BF94-4757-AF5C-363C338F25FB}" presName="conn2-1" presStyleLbl="parChTrans1D3" presStyleIdx="3" presStyleCnt="4"/>
      <dgm:spPr/>
    </dgm:pt>
    <dgm:pt modelId="{A774DFFE-2024-48EB-B893-3BB76EDF13B0}" type="pres">
      <dgm:prSet presAssocID="{C03D8EA9-BF94-4757-AF5C-363C338F25FB}" presName="connTx" presStyleLbl="parChTrans1D3" presStyleIdx="3" presStyleCnt="4"/>
      <dgm:spPr/>
    </dgm:pt>
    <dgm:pt modelId="{48FEE6AA-5959-4513-8F03-96A048B96273}" type="pres">
      <dgm:prSet presAssocID="{C27B7544-2AE5-44B9-B268-570D71EB44D9}" presName="root2" presStyleCnt="0"/>
      <dgm:spPr/>
    </dgm:pt>
    <dgm:pt modelId="{165FED2B-BCBA-42F6-BCC2-507D9975102F}" type="pres">
      <dgm:prSet presAssocID="{C27B7544-2AE5-44B9-B268-570D71EB44D9}" presName="LevelTwoTextNode" presStyleLbl="asst1" presStyleIdx="8" presStyleCnt="10" custScaleY="112200">
        <dgm:presLayoutVars>
          <dgm:chPref val="3"/>
        </dgm:presLayoutVars>
      </dgm:prSet>
      <dgm:spPr/>
    </dgm:pt>
    <dgm:pt modelId="{E35FD24B-0FDF-4DC9-801A-AA73E58D9FB4}" type="pres">
      <dgm:prSet presAssocID="{C27B7544-2AE5-44B9-B268-570D71EB44D9}" presName="level3hierChild" presStyleCnt="0"/>
      <dgm:spPr/>
    </dgm:pt>
    <dgm:pt modelId="{AA920AE7-B83D-44E1-A909-B18515C6D8B2}" type="pres">
      <dgm:prSet presAssocID="{B1CA82A7-23D9-405E-BB6A-20C67C0F8802}" presName="conn2-1" presStyleLbl="parChTrans1D4" presStyleIdx="3" presStyleCnt="4"/>
      <dgm:spPr/>
    </dgm:pt>
    <dgm:pt modelId="{02F310F2-4C74-4768-AEA9-61B41F8FA92B}" type="pres">
      <dgm:prSet presAssocID="{B1CA82A7-23D9-405E-BB6A-20C67C0F8802}" presName="connTx" presStyleLbl="parChTrans1D4" presStyleIdx="3" presStyleCnt="4"/>
      <dgm:spPr/>
    </dgm:pt>
    <dgm:pt modelId="{C482B140-873D-4C43-AA18-D5C6511BC469}" type="pres">
      <dgm:prSet presAssocID="{B560A025-70F5-4ADC-AB32-E1BE35113F6D}" presName="root2" presStyleCnt="0"/>
      <dgm:spPr/>
    </dgm:pt>
    <dgm:pt modelId="{BDB1204E-3F1B-45C5-A9D3-B96CF4396D01}" type="pres">
      <dgm:prSet presAssocID="{B560A025-70F5-4ADC-AB32-E1BE35113F6D}" presName="LevelTwoTextNode" presStyleLbl="asst1" presStyleIdx="9" presStyleCnt="10" custScaleY="112200">
        <dgm:presLayoutVars>
          <dgm:chPref val="3"/>
        </dgm:presLayoutVars>
      </dgm:prSet>
      <dgm:spPr/>
    </dgm:pt>
    <dgm:pt modelId="{FECD92F3-F56F-49B3-AB08-691177D999F1}" type="pres">
      <dgm:prSet presAssocID="{B560A025-70F5-4ADC-AB32-E1BE35113F6D}" presName="level3hierChild" presStyleCnt="0"/>
      <dgm:spPr/>
    </dgm:pt>
  </dgm:ptLst>
  <dgm:cxnLst>
    <dgm:cxn modelId="{71F58E06-3218-4BE8-A7A0-8D3519158E24}" type="presOf" srcId="{A870E1B8-4A5C-46DF-9BD8-C33E0DB5E61F}" destId="{34F79851-64A5-40CD-A02C-0CF16037C2F7}" srcOrd="0" destOrd="0" presId="urn:microsoft.com/office/officeart/2005/8/layout/hierarchy2"/>
    <dgm:cxn modelId="{A9E40607-CEB3-4C6F-9C4A-BA8007913A1D}" type="presOf" srcId="{3C9A25B6-6960-4FD2-9358-007B2144FFEA}" destId="{11A2D601-32AA-4493-A4C0-509E37B82E3F}" srcOrd="0" destOrd="0" presId="urn:microsoft.com/office/officeart/2005/8/layout/hierarchy2"/>
    <dgm:cxn modelId="{CAEEE70C-EAFD-4F60-A1E8-E3920DAE658B}" type="presOf" srcId="{3C4DF851-54FF-4995-9EAA-759840ACE7E8}" destId="{E339A92B-8C10-4D62-8219-CC5CCA5DEB78}" srcOrd="0" destOrd="0" presId="urn:microsoft.com/office/officeart/2005/8/layout/hierarchy2"/>
    <dgm:cxn modelId="{67E7FE14-36B3-4AA9-B92A-4E1E54927C47}" type="presOf" srcId="{CB520602-CF1D-4A52-8DD8-CF5B1F2B8DBA}" destId="{E3F822D1-D3F6-45E2-8228-79041926255B}" srcOrd="0" destOrd="0" presId="urn:microsoft.com/office/officeart/2005/8/layout/hierarchy2"/>
    <dgm:cxn modelId="{AA39001A-B9B3-40C5-AFE2-93E96299C0DC}" srcId="{B5BB409B-344A-4CBE-92DE-E7455D2505BC}" destId="{C27B7544-2AE5-44B9-B268-570D71EB44D9}" srcOrd="1" destOrd="0" parTransId="{C03D8EA9-BF94-4757-AF5C-363C338F25FB}" sibTransId="{609D84DF-5845-4AB7-ADCE-31243BD783A9}"/>
    <dgm:cxn modelId="{75D2F91D-3328-4D57-A962-1F9846A7BDE3}" type="presOf" srcId="{B1CA82A7-23D9-405E-BB6A-20C67C0F8802}" destId="{AA920AE7-B83D-44E1-A909-B18515C6D8B2}" srcOrd="0" destOrd="0" presId="urn:microsoft.com/office/officeart/2005/8/layout/hierarchy2"/>
    <dgm:cxn modelId="{44D7601F-8758-4B91-833D-62A8C60B9533}" type="presOf" srcId="{487E31F2-951C-49BE-9027-64C63B376E00}" destId="{BAC24944-B37E-4BE4-A9E8-8C955B4D99E7}" srcOrd="1" destOrd="0" presId="urn:microsoft.com/office/officeart/2005/8/layout/hierarchy2"/>
    <dgm:cxn modelId="{C3A70323-9A12-4DF6-9EFE-CDC10B4251D1}" type="presOf" srcId="{42BB63DE-821E-4577-8F86-598EC2CBBDFC}" destId="{094CDB18-E73B-4E27-B048-A28BF63907F2}" srcOrd="0" destOrd="0" presId="urn:microsoft.com/office/officeart/2005/8/layout/hierarchy2"/>
    <dgm:cxn modelId="{F3282E23-AE21-416E-87A1-7DE752ABE69C}" srcId="{E0113A48-C6B2-4802-8DA3-974F5088C50E}" destId="{CB520602-CF1D-4A52-8DD8-CF5B1F2B8DBA}" srcOrd="0" destOrd="0" parTransId="{7650C97A-D322-4020-A5A7-2AD2B9FA2868}" sibTransId="{D5341CF7-17C9-4DC6-B96E-FFE04D92E0AB}"/>
    <dgm:cxn modelId="{1BD83525-D551-40C5-8FD2-0C7004963B07}" type="presOf" srcId="{B1CA82A7-23D9-405E-BB6A-20C67C0F8802}" destId="{02F310F2-4C74-4768-AEA9-61B41F8FA92B}" srcOrd="1" destOrd="0" presId="urn:microsoft.com/office/officeart/2005/8/layout/hierarchy2"/>
    <dgm:cxn modelId="{EF095F39-2EB7-43A8-ABA9-08F376EAD051}" type="presOf" srcId="{70F7F6D1-A0E0-42D1-BEC0-C7511EEF17D1}" destId="{285AFC0F-7879-4DEA-AB5F-7CCF29FA72A9}" srcOrd="1" destOrd="0" presId="urn:microsoft.com/office/officeart/2005/8/layout/hierarchy2"/>
    <dgm:cxn modelId="{0DB4AF3D-B579-4811-AB42-5B89AE416808}" srcId="{CB520602-CF1D-4A52-8DD8-CF5B1F2B8DBA}" destId="{D0375D87-06AB-43CE-9726-F6DC01929D50}" srcOrd="0" destOrd="0" parTransId="{67C6DA2B-8D6A-4EE7-89E0-16108ED0178F}" sibTransId="{80AC6AF7-0C10-4189-AFAB-AFB51DB6A19B}"/>
    <dgm:cxn modelId="{4B1CD75B-C23C-4502-99B7-6A7DC1BCDED2}" type="presOf" srcId="{309EDDA6-BAF7-4C05-98C1-D6541F88271D}" destId="{BE172D9C-A460-43F5-B9A4-A3179162BDBE}" srcOrd="0" destOrd="0" presId="urn:microsoft.com/office/officeart/2005/8/layout/hierarchy2"/>
    <dgm:cxn modelId="{848C0E5D-7D23-422F-8E40-3717764132E6}" type="presOf" srcId="{7650C97A-D322-4020-A5A7-2AD2B9FA2868}" destId="{1470F2B6-B864-445E-A1E6-8DD98FC30FEA}" srcOrd="1" destOrd="0" presId="urn:microsoft.com/office/officeart/2005/8/layout/hierarchy2"/>
    <dgm:cxn modelId="{8F5F6046-E12D-4A99-B23A-8D2FD8813E36}" srcId="{B5BB409B-344A-4CBE-92DE-E7455D2505BC}" destId="{5669318F-E744-46B4-B3BC-333CA1B8F5F2}" srcOrd="0" destOrd="0" parTransId="{70F7F6D1-A0E0-42D1-BEC0-C7511EEF17D1}" sibTransId="{89BA74EA-AF78-4FED-8649-2188A03DDC95}"/>
    <dgm:cxn modelId="{2BF96451-F4B6-4B6F-8B27-64A96F9943F4}" type="presOf" srcId="{C27B7544-2AE5-44B9-B268-570D71EB44D9}" destId="{165FED2B-BCBA-42F6-BCC2-507D9975102F}" srcOrd="0" destOrd="0" presId="urn:microsoft.com/office/officeart/2005/8/layout/hierarchy2"/>
    <dgm:cxn modelId="{DBB47451-2F1C-45BE-A227-1FFC69F23084}" srcId="{CB520602-CF1D-4A52-8DD8-CF5B1F2B8DBA}" destId="{EC8227CC-68DF-471C-8EC9-9458DB9C78C9}" srcOrd="1" destOrd="0" parTransId="{309EDDA6-BAF7-4C05-98C1-D6541F88271D}" sibTransId="{95B91762-CAB4-460F-89E6-2E420565B7F9}"/>
    <dgm:cxn modelId="{6CC3F852-D963-445B-919C-3D9B0D14D309}" srcId="{EC8227CC-68DF-471C-8EC9-9458DB9C78C9}" destId="{83757AD8-88A8-4DC2-8086-5DA58281E04A}" srcOrd="0" destOrd="0" parTransId="{4ABDA2EC-A7CC-4F7D-AACE-346C702A14BC}" sibTransId="{B5619C2A-3BBD-4C5F-AC15-7CC1F0BFC59A}"/>
    <dgm:cxn modelId="{6E9CE774-ED22-412E-8CAB-3AE831224FDE}" srcId="{E0113A48-C6B2-4802-8DA3-974F5088C50E}" destId="{B5BB409B-344A-4CBE-92DE-E7455D2505BC}" srcOrd="1" destOrd="0" parTransId="{487E31F2-951C-49BE-9027-64C63B376E00}" sibTransId="{5D043139-DA43-422E-8D95-D6B8CCF6C5A3}"/>
    <dgm:cxn modelId="{67428E89-5510-424B-9772-77383AA34629}" type="presOf" srcId="{5669318F-E744-46B4-B3BC-333CA1B8F5F2}" destId="{BBC6D00D-F3C5-466F-ABFF-EBA4360089B7}" srcOrd="0" destOrd="0" presId="urn:microsoft.com/office/officeart/2005/8/layout/hierarchy2"/>
    <dgm:cxn modelId="{031A668C-2AC3-40D7-8A3A-49A90FA2AC06}" type="presOf" srcId="{3C4DF851-54FF-4995-9EAA-759840ACE7E8}" destId="{F3F671A8-9871-4812-AD17-EDC0D9A878B6}" srcOrd="1" destOrd="0" presId="urn:microsoft.com/office/officeart/2005/8/layout/hierarchy2"/>
    <dgm:cxn modelId="{B168D18C-F51F-4622-BABB-7DDDF2F14E16}" type="presOf" srcId="{C03D8EA9-BF94-4757-AF5C-363C338F25FB}" destId="{A774DFFE-2024-48EB-B893-3BB76EDF13B0}" srcOrd="1" destOrd="0" presId="urn:microsoft.com/office/officeart/2005/8/layout/hierarchy2"/>
    <dgm:cxn modelId="{B74AC598-06B0-4F25-A8FC-B0E9A4FAE88E}" srcId="{D0375D87-06AB-43CE-9726-F6DC01929D50}" destId="{42BB63DE-821E-4577-8F86-598EC2CBBDFC}" srcOrd="0" destOrd="0" parTransId="{A870E1B8-4A5C-46DF-9BD8-C33E0DB5E61F}" sibTransId="{79A14C80-A161-419E-90FD-EEA065DDA051}"/>
    <dgm:cxn modelId="{27DCC59C-6866-4D94-ADFC-C2D4B3BBA4A6}" type="presOf" srcId="{EC8227CC-68DF-471C-8EC9-9458DB9C78C9}" destId="{09A8CDF0-7F87-4C7E-AAE0-BE1009E98047}" srcOrd="0" destOrd="0" presId="urn:microsoft.com/office/officeart/2005/8/layout/hierarchy2"/>
    <dgm:cxn modelId="{CF5405A6-786E-4C41-A85F-235AEA116ADD}" type="presOf" srcId="{67C6DA2B-8D6A-4EE7-89E0-16108ED0178F}" destId="{A0B69324-E878-4BB2-8F7E-74BC1EEA35E7}" srcOrd="1" destOrd="0" presId="urn:microsoft.com/office/officeart/2005/8/layout/hierarchy2"/>
    <dgm:cxn modelId="{E63359B6-7CBD-47DF-B057-E57CC83F89CD}" type="presOf" srcId="{83757AD8-88A8-4DC2-8086-5DA58281E04A}" destId="{C34458D5-B9DE-46F2-AECA-CA56C8F0EF38}" srcOrd="0" destOrd="0" presId="urn:microsoft.com/office/officeart/2005/8/layout/hierarchy2"/>
    <dgm:cxn modelId="{14B2C6B6-4F36-4518-8D9D-BA87B1509D8A}" type="presOf" srcId="{C03D8EA9-BF94-4757-AF5C-363C338F25FB}" destId="{EC249751-0043-41E9-804C-D66D9737DE6D}" srcOrd="0" destOrd="0" presId="urn:microsoft.com/office/officeart/2005/8/layout/hierarchy2"/>
    <dgm:cxn modelId="{CBFF8FB7-D842-4BCC-9356-7514EFC9BE3F}" type="presOf" srcId="{B560A025-70F5-4ADC-AB32-E1BE35113F6D}" destId="{BDB1204E-3F1B-45C5-A9D3-B96CF4396D01}" srcOrd="0" destOrd="0" presId="urn:microsoft.com/office/officeart/2005/8/layout/hierarchy2"/>
    <dgm:cxn modelId="{F9697AB8-3644-4843-ACFA-1895EB5FEDCE}" type="presOf" srcId="{D0375D87-06AB-43CE-9726-F6DC01929D50}" destId="{CDACC623-32BF-47D9-AF33-9089CECB0B62}" srcOrd="0" destOrd="0" presId="urn:microsoft.com/office/officeart/2005/8/layout/hierarchy2"/>
    <dgm:cxn modelId="{7357D6BB-BDCB-40F8-8276-61C5F5AA4B4D}" type="presOf" srcId="{67C6DA2B-8D6A-4EE7-89E0-16108ED0178F}" destId="{998AF839-F204-4ED7-95E9-932BCE73A9B7}" srcOrd="0" destOrd="0" presId="urn:microsoft.com/office/officeart/2005/8/layout/hierarchy2"/>
    <dgm:cxn modelId="{7615FDC6-41DA-4FDE-B2B6-A8213A6BF178}" type="presOf" srcId="{487E31F2-951C-49BE-9027-64C63B376E00}" destId="{E8DE19CE-6702-4C4A-B9E4-2B45AFB72B7D}" srcOrd="0" destOrd="0" presId="urn:microsoft.com/office/officeart/2005/8/layout/hierarchy2"/>
    <dgm:cxn modelId="{33F1C4C8-42E2-4986-9E78-A122FE463DF5}" type="presOf" srcId="{A870E1B8-4A5C-46DF-9BD8-C33E0DB5E61F}" destId="{0D977AE7-4A46-4939-9537-8D53FC1C2CDD}" srcOrd="1" destOrd="0" presId="urn:microsoft.com/office/officeart/2005/8/layout/hierarchy2"/>
    <dgm:cxn modelId="{1E2408CD-3DBC-4AB5-BD7E-B90E307517D8}" type="presOf" srcId="{4ABDA2EC-A7CC-4F7D-AACE-346C702A14BC}" destId="{6FE5E2E3-464F-4117-AF5C-BC0B2DC70E7F}" srcOrd="1" destOrd="0" presId="urn:microsoft.com/office/officeart/2005/8/layout/hierarchy2"/>
    <dgm:cxn modelId="{49294BD9-A7D5-4B4F-8188-2F84BFE361C2}" type="presOf" srcId="{7650C97A-D322-4020-A5A7-2AD2B9FA2868}" destId="{348B6A90-6FB0-46F3-8B68-5EE4CB0294DF}" srcOrd="0" destOrd="0" presId="urn:microsoft.com/office/officeart/2005/8/layout/hierarchy2"/>
    <dgm:cxn modelId="{CA3FDDDB-9E05-4887-9FB6-E5D95CCA648D}" srcId="{A8A27B4D-EEE1-4E5E-8D38-39DC7136BBED}" destId="{E0113A48-C6B2-4802-8DA3-974F5088C50E}" srcOrd="0" destOrd="0" parTransId="{985985BA-0DB9-4C18-8096-B1369AA15CF7}" sibTransId="{E32E78DF-44CD-4EDC-8225-B258854301E8}"/>
    <dgm:cxn modelId="{A8FD1DDF-4975-412B-8A80-2ADB625E78AF}" type="presOf" srcId="{70F7F6D1-A0E0-42D1-BEC0-C7511EEF17D1}" destId="{D51FFFED-3BFB-40D6-B22E-BDE2BDDB23E1}" srcOrd="0" destOrd="0" presId="urn:microsoft.com/office/officeart/2005/8/layout/hierarchy2"/>
    <dgm:cxn modelId="{C4DCDEDF-7C61-43FA-9CB6-64E10D945BC0}" type="presOf" srcId="{A8A27B4D-EEE1-4E5E-8D38-39DC7136BBED}" destId="{C901C6A1-835D-48D1-B24E-A6464636FF3C}" srcOrd="0" destOrd="0" presId="urn:microsoft.com/office/officeart/2005/8/layout/hierarchy2"/>
    <dgm:cxn modelId="{2B210BE6-A824-4ECF-91C6-90C9DC17BB13}" type="presOf" srcId="{E0113A48-C6B2-4802-8DA3-974F5088C50E}" destId="{6BCC89B2-0B69-4179-9444-31719F45686D}" srcOrd="0" destOrd="0" presId="urn:microsoft.com/office/officeart/2005/8/layout/hierarchy2"/>
    <dgm:cxn modelId="{ABCA46E6-C962-4E17-92E8-B80F4AEB2697}" type="presOf" srcId="{B5BB409B-344A-4CBE-92DE-E7455D2505BC}" destId="{A48B3D17-DA19-4C62-9262-FE43659233D6}" srcOrd="0" destOrd="0" presId="urn:microsoft.com/office/officeart/2005/8/layout/hierarchy2"/>
    <dgm:cxn modelId="{0B4F7CE7-79BB-40BC-8AC6-A1C2F2223D5F}" srcId="{C27B7544-2AE5-44B9-B268-570D71EB44D9}" destId="{B560A025-70F5-4ADC-AB32-E1BE35113F6D}" srcOrd="0" destOrd="0" parTransId="{B1CA82A7-23D9-405E-BB6A-20C67C0F8802}" sibTransId="{FECF9CA8-E4D6-4099-AAEA-07C2D1E9C51D}"/>
    <dgm:cxn modelId="{43D724E9-5073-4BAF-92D0-CFFD200C253B}" type="presOf" srcId="{4ABDA2EC-A7CC-4F7D-AACE-346C702A14BC}" destId="{6DBDA317-C8F7-4A2B-A63B-F19F7CE6E237}" srcOrd="0" destOrd="0" presId="urn:microsoft.com/office/officeart/2005/8/layout/hierarchy2"/>
    <dgm:cxn modelId="{5D303CEB-CACF-4FE1-80E5-B9FA2A65F51A}" type="presOf" srcId="{309EDDA6-BAF7-4C05-98C1-D6541F88271D}" destId="{F6C0200E-27A1-4A1D-B10C-96C1E1C41D48}" srcOrd="1" destOrd="0" presId="urn:microsoft.com/office/officeart/2005/8/layout/hierarchy2"/>
    <dgm:cxn modelId="{E92671FB-B601-42C0-A263-756A66084AB8}" srcId="{5669318F-E744-46B4-B3BC-333CA1B8F5F2}" destId="{3C9A25B6-6960-4FD2-9358-007B2144FFEA}" srcOrd="0" destOrd="0" parTransId="{3C4DF851-54FF-4995-9EAA-759840ACE7E8}" sibTransId="{3532A83F-4421-4C4A-8CD1-BA55C721E1D7}"/>
    <dgm:cxn modelId="{9F321906-1F0F-43DD-9998-A2EE4E24D7EF}" type="presParOf" srcId="{C901C6A1-835D-48D1-B24E-A6464636FF3C}" destId="{8201AB71-A82A-4C13-82FA-590FBCD24A29}" srcOrd="0" destOrd="0" presId="urn:microsoft.com/office/officeart/2005/8/layout/hierarchy2"/>
    <dgm:cxn modelId="{C799C5D8-4B94-4935-846C-02D34FF2D430}" type="presParOf" srcId="{8201AB71-A82A-4C13-82FA-590FBCD24A29}" destId="{6BCC89B2-0B69-4179-9444-31719F45686D}" srcOrd="0" destOrd="0" presId="urn:microsoft.com/office/officeart/2005/8/layout/hierarchy2"/>
    <dgm:cxn modelId="{456F0BEF-3362-487B-B635-D33B7A939346}" type="presParOf" srcId="{8201AB71-A82A-4C13-82FA-590FBCD24A29}" destId="{4376FED2-A27B-4B00-8E03-D40E1A1DB575}" srcOrd="1" destOrd="0" presId="urn:microsoft.com/office/officeart/2005/8/layout/hierarchy2"/>
    <dgm:cxn modelId="{4868967D-93CA-4417-949D-43311963F4A9}" type="presParOf" srcId="{4376FED2-A27B-4B00-8E03-D40E1A1DB575}" destId="{348B6A90-6FB0-46F3-8B68-5EE4CB0294DF}" srcOrd="0" destOrd="0" presId="urn:microsoft.com/office/officeart/2005/8/layout/hierarchy2"/>
    <dgm:cxn modelId="{15A67BB5-BDF4-4CCC-94B0-569D803F1ACE}" type="presParOf" srcId="{348B6A90-6FB0-46F3-8B68-5EE4CB0294DF}" destId="{1470F2B6-B864-445E-A1E6-8DD98FC30FEA}" srcOrd="0" destOrd="0" presId="urn:microsoft.com/office/officeart/2005/8/layout/hierarchy2"/>
    <dgm:cxn modelId="{D387E121-6D2F-4FCE-A737-E32994A40E0A}" type="presParOf" srcId="{4376FED2-A27B-4B00-8E03-D40E1A1DB575}" destId="{26ECE156-535E-44FA-A85E-6920AFBE1C2A}" srcOrd="1" destOrd="0" presId="urn:microsoft.com/office/officeart/2005/8/layout/hierarchy2"/>
    <dgm:cxn modelId="{B2075C3B-2B1D-43F3-B634-4E0C831062BF}" type="presParOf" srcId="{26ECE156-535E-44FA-A85E-6920AFBE1C2A}" destId="{E3F822D1-D3F6-45E2-8228-79041926255B}" srcOrd="0" destOrd="0" presId="urn:microsoft.com/office/officeart/2005/8/layout/hierarchy2"/>
    <dgm:cxn modelId="{EF279B0B-3E92-43F9-833D-2CFE2AEE978B}" type="presParOf" srcId="{26ECE156-535E-44FA-A85E-6920AFBE1C2A}" destId="{D77F3AB3-880D-4309-A5A2-DAA6AA77115A}" srcOrd="1" destOrd="0" presId="urn:microsoft.com/office/officeart/2005/8/layout/hierarchy2"/>
    <dgm:cxn modelId="{8D78CDE3-5538-42C3-AA3E-74B67611FCBD}" type="presParOf" srcId="{D77F3AB3-880D-4309-A5A2-DAA6AA77115A}" destId="{998AF839-F204-4ED7-95E9-932BCE73A9B7}" srcOrd="0" destOrd="0" presId="urn:microsoft.com/office/officeart/2005/8/layout/hierarchy2"/>
    <dgm:cxn modelId="{9F1B15B3-8C9E-44FA-A184-A66E163BCFF3}" type="presParOf" srcId="{998AF839-F204-4ED7-95E9-932BCE73A9B7}" destId="{A0B69324-E878-4BB2-8F7E-74BC1EEA35E7}" srcOrd="0" destOrd="0" presId="urn:microsoft.com/office/officeart/2005/8/layout/hierarchy2"/>
    <dgm:cxn modelId="{88F8B8BF-D91F-46DC-82CB-7E13C7947B54}" type="presParOf" srcId="{D77F3AB3-880D-4309-A5A2-DAA6AA77115A}" destId="{3020B3AD-FDCE-4F11-9DA3-C48C9D85A752}" srcOrd="1" destOrd="0" presId="urn:microsoft.com/office/officeart/2005/8/layout/hierarchy2"/>
    <dgm:cxn modelId="{E0727014-B248-4377-A0DA-C8595807F5A0}" type="presParOf" srcId="{3020B3AD-FDCE-4F11-9DA3-C48C9D85A752}" destId="{CDACC623-32BF-47D9-AF33-9089CECB0B62}" srcOrd="0" destOrd="0" presId="urn:microsoft.com/office/officeart/2005/8/layout/hierarchy2"/>
    <dgm:cxn modelId="{F3C6A865-2AE6-498A-9A42-CE8E09461F30}" type="presParOf" srcId="{3020B3AD-FDCE-4F11-9DA3-C48C9D85A752}" destId="{8B11C81E-B985-418C-9731-1210B9D37037}" srcOrd="1" destOrd="0" presId="urn:microsoft.com/office/officeart/2005/8/layout/hierarchy2"/>
    <dgm:cxn modelId="{9FE0366B-C07C-47D0-BCB4-91646064DE67}" type="presParOf" srcId="{8B11C81E-B985-418C-9731-1210B9D37037}" destId="{34F79851-64A5-40CD-A02C-0CF16037C2F7}" srcOrd="0" destOrd="0" presId="urn:microsoft.com/office/officeart/2005/8/layout/hierarchy2"/>
    <dgm:cxn modelId="{A75C8FC4-2239-46D5-8D0C-C72C39A0585A}" type="presParOf" srcId="{34F79851-64A5-40CD-A02C-0CF16037C2F7}" destId="{0D977AE7-4A46-4939-9537-8D53FC1C2CDD}" srcOrd="0" destOrd="0" presId="urn:microsoft.com/office/officeart/2005/8/layout/hierarchy2"/>
    <dgm:cxn modelId="{3A5F9F2B-8218-4C50-85FD-B2A0CEC75690}" type="presParOf" srcId="{8B11C81E-B985-418C-9731-1210B9D37037}" destId="{8BED55FB-B8BD-4B36-8019-A0081051A11F}" srcOrd="1" destOrd="0" presId="urn:microsoft.com/office/officeart/2005/8/layout/hierarchy2"/>
    <dgm:cxn modelId="{91EF454D-B07E-4D98-B1D0-7075F50047D1}" type="presParOf" srcId="{8BED55FB-B8BD-4B36-8019-A0081051A11F}" destId="{094CDB18-E73B-4E27-B048-A28BF63907F2}" srcOrd="0" destOrd="0" presId="urn:microsoft.com/office/officeart/2005/8/layout/hierarchy2"/>
    <dgm:cxn modelId="{B3AC78DB-9C8B-4DDB-9571-16A563812D4E}" type="presParOf" srcId="{8BED55FB-B8BD-4B36-8019-A0081051A11F}" destId="{9CF6C052-B8EB-4156-B8C3-73B10CADC449}" srcOrd="1" destOrd="0" presId="urn:microsoft.com/office/officeart/2005/8/layout/hierarchy2"/>
    <dgm:cxn modelId="{03623AEC-300A-4797-86BF-9A6D7B66F648}" type="presParOf" srcId="{D77F3AB3-880D-4309-A5A2-DAA6AA77115A}" destId="{BE172D9C-A460-43F5-B9A4-A3179162BDBE}" srcOrd="2" destOrd="0" presId="urn:microsoft.com/office/officeart/2005/8/layout/hierarchy2"/>
    <dgm:cxn modelId="{38454CDF-AD3E-463D-B169-C6D4FCAEC301}" type="presParOf" srcId="{BE172D9C-A460-43F5-B9A4-A3179162BDBE}" destId="{F6C0200E-27A1-4A1D-B10C-96C1E1C41D48}" srcOrd="0" destOrd="0" presId="urn:microsoft.com/office/officeart/2005/8/layout/hierarchy2"/>
    <dgm:cxn modelId="{1B6DC048-4D9E-48C4-B8EA-FEBBB1BCB885}" type="presParOf" srcId="{D77F3AB3-880D-4309-A5A2-DAA6AA77115A}" destId="{0DD0F091-072D-44E2-BF56-0CD83E74483E}" srcOrd="3" destOrd="0" presId="urn:microsoft.com/office/officeart/2005/8/layout/hierarchy2"/>
    <dgm:cxn modelId="{EF9E7985-467C-4FA7-B43E-DFD5B5B16FB0}" type="presParOf" srcId="{0DD0F091-072D-44E2-BF56-0CD83E74483E}" destId="{09A8CDF0-7F87-4C7E-AAE0-BE1009E98047}" srcOrd="0" destOrd="0" presId="urn:microsoft.com/office/officeart/2005/8/layout/hierarchy2"/>
    <dgm:cxn modelId="{3D79204F-1AC1-4B7E-9ADC-89B9E321E246}" type="presParOf" srcId="{0DD0F091-072D-44E2-BF56-0CD83E74483E}" destId="{6C6773AA-FAFF-44FC-AEA2-39BBBE92E526}" srcOrd="1" destOrd="0" presId="urn:microsoft.com/office/officeart/2005/8/layout/hierarchy2"/>
    <dgm:cxn modelId="{A6A15E75-774A-4F78-BCA1-FE8FE9691754}" type="presParOf" srcId="{6C6773AA-FAFF-44FC-AEA2-39BBBE92E526}" destId="{6DBDA317-C8F7-4A2B-A63B-F19F7CE6E237}" srcOrd="0" destOrd="0" presId="urn:microsoft.com/office/officeart/2005/8/layout/hierarchy2"/>
    <dgm:cxn modelId="{E2AF8FC5-0124-4911-84BE-09ECFE72616A}" type="presParOf" srcId="{6DBDA317-C8F7-4A2B-A63B-F19F7CE6E237}" destId="{6FE5E2E3-464F-4117-AF5C-BC0B2DC70E7F}" srcOrd="0" destOrd="0" presId="urn:microsoft.com/office/officeart/2005/8/layout/hierarchy2"/>
    <dgm:cxn modelId="{4DE0F85C-178D-4145-B640-97B628C67136}" type="presParOf" srcId="{6C6773AA-FAFF-44FC-AEA2-39BBBE92E526}" destId="{E3D17083-5AD2-45B3-B62F-5894E61E538F}" srcOrd="1" destOrd="0" presId="urn:microsoft.com/office/officeart/2005/8/layout/hierarchy2"/>
    <dgm:cxn modelId="{F4FDCE92-3CCB-44EF-8A31-EC85C5EBB463}" type="presParOf" srcId="{E3D17083-5AD2-45B3-B62F-5894E61E538F}" destId="{C34458D5-B9DE-46F2-AECA-CA56C8F0EF38}" srcOrd="0" destOrd="0" presId="urn:microsoft.com/office/officeart/2005/8/layout/hierarchy2"/>
    <dgm:cxn modelId="{D4D1AD74-FE26-4EE6-8712-9BF8B2B22845}" type="presParOf" srcId="{E3D17083-5AD2-45B3-B62F-5894E61E538F}" destId="{B4AA770A-7BC3-4FBC-817E-22595331E8CD}" srcOrd="1" destOrd="0" presId="urn:microsoft.com/office/officeart/2005/8/layout/hierarchy2"/>
    <dgm:cxn modelId="{5A3FDE45-6AA3-49EE-8D2D-3C673344D810}" type="presParOf" srcId="{4376FED2-A27B-4B00-8E03-D40E1A1DB575}" destId="{E8DE19CE-6702-4C4A-B9E4-2B45AFB72B7D}" srcOrd="2" destOrd="0" presId="urn:microsoft.com/office/officeart/2005/8/layout/hierarchy2"/>
    <dgm:cxn modelId="{4CBA09C3-69CB-4710-A728-05A10448CCFB}" type="presParOf" srcId="{E8DE19CE-6702-4C4A-B9E4-2B45AFB72B7D}" destId="{BAC24944-B37E-4BE4-A9E8-8C955B4D99E7}" srcOrd="0" destOrd="0" presId="urn:microsoft.com/office/officeart/2005/8/layout/hierarchy2"/>
    <dgm:cxn modelId="{59B81210-FB0F-4863-A7A8-8302D1177D24}" type="presParOf" srcId="{4376FED2-A27B-4B00-8E03-D40E1A1DB575}" destId="{61D24FFF-4C61-4E4A-B0DC-C5FB49FD12A9}" srcOrd="3" destOrd="0" presId="urn:microsoft.com/office/officeart/2005/8/layout/hierarchy2"/>
    <dgm:cxn modelId="{C1EDE283-710A-440B-8513-3ED2B4741498}" type="presParOf" srcId="{61D24FFF-4C61-4E4A-B0DC-C5FB49FD12A9}" destId="{A48B3D17-DA19-4C62-9262-FE43659233D6}" srcOrd="0" destOrd="0" presId="urn:microsoft.com/office/officeart/2005/8/layout/hierarchy2"/>
    <dgm:cxn modelId="{2DC6DA96-C297-434E-AF03-D68CC1C79CF3}" type="presParOf" srcId="{61D24FFF-4C61-4E4A-B0DC-C5FB49FD12A9}" destId="{0F91037C-FF70-4505-8611-AFCD23C171D8}" srcOrd="1" destOrd="0" presId="urn:microsoft.com/office/officeart/2005/8/layout/hierarchy2"/>
    <dgm:cxn modelId="{75006659-5FC2-4D62-AE62-549CB33C671E}" type="presParOf" srcId="{0F91037C-FF70-4505-8611-AFCD23C171D8}" destId="{D51FFFED-3BFB-40D6-B22E-BDE2BDDB23E1}" srcOrd="0" destOrd="0" presId="urn:microsoft.com/office/officeart/2005/8/layout/hierarchy2"/>
    <dgm:cxn modelId="{F541BBD8-A9C7-4239-AEF8-40CE99BB499B}" type="presParOf" srcId="{D51FFFED-3BFB-40D6-B22E-BDE2BDDB23E1}" destId="{285AFC0F-7879-4DEA-AB5F-7CCF29FA72A9}" srcOrd="0" destOrd="0" presId="urn:microsoft.com/office/officeart/2005/8/layout/hierarchy2"/>
    <dgm:cxn modelId="{3772F77C-2AA0-456F-8B98-9B9AC26CAEB2}" type="presParOf" srcId="{0F91037C-FF70-4505-8611-AFCD23C171D8}" destId="{9497B182-9489-495B-A66E-83E8F6FBD90A}" srcOrd="1" destOrd="0" presId="urn:microsoft.com/office/officeart/2005/8/layout/hierarchy2"/>
    <dgm:cxn modelId="{F930B10D-6027-41D0-A092-36089431FAD5}" type="presParOf" srcId="{9497B182-9489-495B-A66E-83E8F6FBD90A}" destId="{BBC6D00D-F3C5-466F-ABFF-EBA4360089B7}" srcOrd="0" destOrd="0" presId="urn:microsoft.com/office/officeart/2005/8/layout/hierarchy2"/>
    <dgm:cxn modelId="{33C11426-0008-44C5-B109-50B8F79D24C8}" type="presParOf" srcId="{9497B182-9489-495B-A66E-83E8F6FBD90A}" destId="{DEF4EBB5-FA52-4ED4-8E68-8137BC085DD7}" srcOrd="1" destOrd="0" presId="urn:microsoft.com/office/officeart/2005/8/layout/hierarchy2"/>
    <dgm:cxn modelId="{00CE920C-998C-4CEC-8BD7-D542787FB53A}" type="presParOf" srcId="{DEF4EBB5-FA52-4ED4-8E68-8137BC085DD7}" destId="{E339A92B-8C10-4D62-8219-CC5CCA5DEB78}" srcOrd="0" destOrd="0" presId="urn:microsoft.com/office/officeart/2005/8/layout/hierarchy2"/>
    <dgm:cxn modelId="{12D434D0-3FAD-4C6C-BCCF-978B6FA3EBFB}" type="presParOf" srcId="{E339A92B-8C10-4D62-8219-CC5CCA5DEB78}" destId="{F3F671A8-9871-4812-AD17-EDC0D9A878B6}" srcOrd="0" destOrd="0" presId="urn:microsoft.com/office/officeart/2005/8/layout/hierarchy2"/>
    <dgm:cxn modelId="{989ED0C7-6C4F-40E9-8FD7-8EF5DF87DC88}" type="presParOf" srcId="{DEF4EBB5-FA52-4ED4-8E68-8137BC085DD7}" destId="{E82AA139-36F2-43B2-812C-255A31430157}" srcOrd="1" destOrd="0" presId="urn:microsoft.com/office/officeart/2005/8/layout/hierarchy2"/>
    <dgm:cxn modelId="{CC41AF79-6795-42A3-B4F3-A3C265AC8FCC}" type="presParOf" srcId="{E82AA139-36F2-43B2-812C-255A31430157}" destId="{11A2D601-32AA-4493-A4C0-509E37B82E3F}" srcOrd="0" destOrd="0" presId="urn:microsoft.com/office/officeart/2005/8/layout/hierarchy2"/>
    <dgm:cxn modelId="{69A1AB50-519E-4166-8ABA-469F04F023BB}" type="presParOf" srcId="{E82AA139-36F2-43B2-812C-255A31430157}" destId="{8CF50424-C91C-4F12-9E38-04B8CCA4F1D6}" srcOrd="1" destOrd="0" presId="urn:microsoft.com/office/officeart/2005/8/layout/hierarchy2"/>
    <dgm:cxn modelId="{6DC94BCD-745D-475F-B3A3-D6E2CF4AFD70}" type="presParOf" srcId="{0F91037C-FF70-4505-8611-AFCD23C171D8}" destId="{EC249751-0043-41E9-804C-D66D9737DE6D}" srcOrd="2" destOrd="0" presId="urn:microsoft.com/office/officeart/2005/8/layout/hierarchy2"/>
    <dgm:cxn modelId="{BF345818-FDF2-4AF3-AD59-2474E9A45D6E}" type="presParOf" srcId="{EC249751-0043-41E9-804C-D66D9737DE6D}" destId="{A774DFFE-2024-48EB-B893-3BB76EDF13B0}" srcOrd="0" destOrd="0" presId="urn:microsoft.com/office/officeart/2005/8/layout/hierarchy2"/>
    <dgm:cxn modelId="{56485863-0B86-4ADF-8431-CFD205FEB780}" type="presParOf" srcId="{0F91037C-FF70-4505-8611-AFCD23C171D8}" destId="{48FEE6AA-5959-4513-8F03-96A048B96273}" srcOrd="3" destOrd="0" presId="urn:microsoft.com/office/officeart/2005/8/layout/hierarchy2"/>
    <dgm:cxn modelId="{6E4B8EC5-7774-469B-A343-FF408393C83B}" type="presParOf" srcId="{48FEE6AA-5959-4513-8F03-96A048B96273}" destId="{165FED2B-BCBA-42F6-BCC2-507D9975102F}" srcOrd="0" destOrd="0" presId="urn:microsoft.com/office/officeart/2005/8/layout/hierarchy2"/>
    <dgm:cxn modelId="{4E167B21-C09C-45C5-B3A9-27D4C72A8E85}" type="presParOf" srcId="{48FEE6AA-5959-4513-8F03-96A048B96273}" destId="{E35FD24B-0FDF-4DC9-801A-AA73E58D9FB4}" srcOrd="1" destOrd="0" presId="urn:microsoft.com/office/officeart/2005/8/layout/hierarchy2"/>
    <dgm:cxn modelId="{29236F85-5BA6-460D-BE5B-D572D406B014}" type="presParOf" srcId="{E35FD24B-0FDF-4DC9-801A-AA73E58D9FB4}" destId="{AA920AE7-B83D-44E1-A909-B18515C6D8B2}" srcOrd="0" destOrd="0" presId="urn:microsoft.com/office/officeart/2005/8/layout/hierarchy2"/>
    <dgm:cxn modelId="{6D1A3FC1-FE5F-4587-94E9-706E3AAD74E4}" type="presParOf" srcId="{AA920AE7-B83D-44E1-A909-B18515C6D8B2}" destId="{02F310F2-4C74-4768-AEA9-61B41F8FA92B}" srcOrd="0" destOrd="0" presId="urn:microsoft.com/office/officeart/2005/8/layout/hierarchy2"/>
    <dgm:cxn modelId="{E48EE5D4-9B05-49FD-B59D-914B52BC0AC3}" type="presParOf" srcId="{E35FD24B-0FDF-4DC9-801A-AA73E58D9FB4}" destId="{C482B140-873D-4C43-AA18-D5C6511BC469}" srcOrd="1" destOrd="0" presId="urn:microsoft.com/office/officeart/2005/8/layout/hierarchy2"/>
    <dgm:cxn modelId="{F85AEC23-FF0E-4627-9A78-49E7192FEEF2}" type="presParOf" srcId="{C482B140-873D-4C43-AA18-D5C6511BC469}" destId="{BDB1204E-3F1B-45C5-A9D3-B96CF4396D01}" srcOrd="0" destOrd="0" presId="urn:microsoft.com/office/officeart/2005/8/layout/hierarchy2"/>
    <dgm:cxn modelId="{89FEB951-2778-4B6F-B2FB-6B9380D8A780}" type="presParOf" srcId="{C482B140-873D-4C43-AA18-D5C6511BC469}" destId="{FECD92F3-F56F-49B3-AB08-691177D999F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C89B2-0B69-4179-9444-31719F45686D}">
      <dsp:nvSpPr>
        <dsp:cNvPr id="0" name=""/>
        <dsp:cNvSpPr/>
      </dsp:nvSpPr>
      <dsp:spPr>
        <a:xfrm>
          <a:off x="8274" y="2429121"/>
          <a:ext cx="1628254" cy="1188723"/>
        </a:xfrm>
        <a:prstGeom prst="roundRect">
          <a:avLst>
            <a:gd name="adj" fmla="val 10000"/>
          </a:avLst>
        </a:prstGeom>
        <a:solidFill>
          <a:srgbClr val="0000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Degree of investigator control over “intervention” assignment</a:t>
          </a:r>
        </a:p>
      </dsp:txBody>
      <dsp:txXfrm>
        <a:off x="43091" y="2463938"/>
        <a:ext cx="1558620" cy="1119089"/>
      </dsp:txXfrm>
    </dsp:sp>
    <dsp:sp modelId="{348B6A90-6FB0-46F3-8B68-5EE4CB0294DF}">
      <dsp:nvSpPr>
        <dsp:cNvPr id="0" name=""/>
        <dsp:cNvSpPr/>
      </dsp:nvSpPr>
      <dsp:spPr>
        <a:xfrm rot="18130023">
          <a:off x="1350502" y="2493581"/>
          <a:ext cx="1223355" cy="24234"/>
        </a:xfrm>
        <a:custGeom>
          <a:avLst/>
          <a:gdLst/>
          <a:ahLst/>
          <a:cxnLst/>
          <a:rect l="0" t="0" r="0" b="0"/>
          <a:pathLst>
            <a:path>
              <a:moveTo>
                <a:pt x="0" y="12117"/>
              </a:moveTo>
              <a:lnTo>
                <a:pt x="1223355" y="121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>
        <a:off x="1931596" y="2475114"/>
        <a:ext cx="61167" cy="61167"/>
      </dsp:txXfrm>
    </dsp:sp>
    <dsp:sp modelId="{E3F822D1-D3F6-45E2-8228-79041926255B}">
      <dsp:nvSpPr>
        <dsp:cNvPr id="0" name=""/>
        <dsp:cNvSpPr/>
      </dsp:nvSpPr>
      <dsp:spPr>
        <a:xfrm>
          <a:off x="2287831" y="1531187"/>
          <a:ext cx="1628254" cy="913451"/>
        </a:xfrm>
        <a:prstGeom prst="roundRect">
          <a:avLst>
            <a:gd name="adj" fmla="val 10000"/>
          </a:avLst>
        </a:prstGeom>
        <a:solidFill>
          <a:srgbClr val="0000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Assigned by investigators</a:t>
          </a:r>
        </a:p>
      </dsp:txBody>
      <dsp:txXfrm>
        <a:off x="2314585" y="1557941"/>
        <a:ext cx="1574746" cy="859943"/>
      </dsp:txXfrm>
    </dsp:sp>
    <dsp:sp modelId="{998AF839-F204-4ED7-95E9-932BCE73A9B7}">
      <dsp:nvSpPr>
        <dsp:cNvPr id="0" name=""/>
        <dsp:cNvSpPr/>
      </dsp:nvSpPr>
      <dsp:spPr>
        <a:xfrm rot="19290918">
          <a:off x="3825715" y="1716903"/>
          <a:ext cx="832043" cy="24234"/>
        </a:xfrm>
        <a:custGeom>
          <a:avLst/>
          <a:gdLst/>
          <a:ahLst/>
          <a:cxnLst/>
          <a:rect l="0" t="0" r="0" b="0"/>
          <a:pathLst>
            <a:path>
              <a:moveTo>
                <a:pt x="0" y="12117"/>
              </a:moveTo>
              <a:lnTo>
                <a:pt x="832043" y="121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>
        <a:off x="4220935" y="1708219"/>
        <a:ext cx="41602" cy="41602"/>
      </dsp:txXfrm>
    </dsp:sp>
    <dsp:sp modelId="{CDACC623-32BF-47D9-AF33-9089CECB0B62}">
      <dsp:nvSpPr>
        <dsp:cNvPr id="0" name=""/>
        <dsp:cNvSpPr/>
      </dsp:nvSpPr>
      <dsp:spPr>
        <a:xfrm>
          <a:off x="4567387" y="1013402"/>
          <a:ext cx="1628254" cy="913451"/>
        </a:xfrm>
        <a:prstGeom prst="roundRect">
          <a:avLst>
            <a:gd name="adj" fmla="val 10000"/>
          </a:avLst>
        </a:prstGeom>
        <a:solidFill>
          <a:srgbClr val="0000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Intervention is randomized</a:t>
          </a:r>
        </a:p>
      </dsp:txBody>
      <dsp:txXfrm>
        <a:off x="4594141" y="1040156"/>
        <a:ext cx="1574746" cy="859943"/>
      </dsp:txXfrm>
    </dsp:sp>
    <dsp:sp modelId="{34F79851-64A5-40CD-A02C-0CF16037C2F7}">
      <dsp:nvSpPr>
        <dsp:cNvPr id="0" name=""/>
        <dsp:cNvSpPr/>
      </dsp:nvSpPr>
      <dsp:spPr>
        <a:xfrm>
          <a:off x="6195642" y="1458011"/>
          <a:ext cx="651301" cy="24234"/>
        </a:xfrm>
        <a:custGeom>
          <a:avLst/>
          <a:gdLst/>
          <a:ahLst/>
          <a:cxnLst/>
          <a:rect l="0" t="0" r="0" b="0"/>
          <a:pathLst>
            <a:path>
              <a:moveTo>
                <a:pt x="0" y="12117"/>
              </a:moveTo>
              <a:lnTo>
                <a:pt x="651301" y="121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>
        <a:off x="6505011" y="1453845"/>
        <a:ext cx="32565" cy="32565"/>
      </dsp:txXfrm>
    </dsp:sp>
    <dsp:sp modelId="{094CDB18-E73B-4E27-B048-A28BF63907F2}">
      <dsp:nvSpPr>
        <dsp:cNvPr id="0" name=""/>
        <dsp:cNvSpPr/>
      </dsp:nvSpPr>
      <dsp:spPr>
        <a:xfrm>
          <a:off x="6846944" y="1013402"/>
          <a:ext cx="1628254" cy="913451"/>
        </a:xfrm>
        <a:prstGeom prst="roundRect">
          <a:avLst>
            <a:gd name="adj" fmla="val 10000"/>
          </a:avLst>
        </a:prstGeom>
        <a:solidFill>
          <a:srgbClr val="66FF33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Randomized controlled experiment</a:t>
          </a:r>
        </a:p>
      </dsp:txBody>
      <dsp:txXfrm>
        <a:off x="6873698" y="1040156"/>
        <a:ext cx="1574746" cy="859943"/>
      </dsp:txXfrm>
    </dsp:sp>
    <dsp:sp modelId="{BE172D9C-A460-43F5-B9A4-A3179162BDBE}">
      <dsp:nvSpPr>
        <dsp:cNvPr id="0" name=""/>
        <dsp:cNvSpPr/>
      </dsp:nvSpPr>
      <dsp:spPr>
        <a:xfrm rot="2309082">
          <a:off x="3825715" y="2234688"/>
          <a:ext cx="832043" cy="24234"/>
        </a:xfrm>
        <a:custGeom>
          <a:avLst/>
          <a:gdLst/>
          <a:ahLst/>
          <a:cxnLst/>
          <a:rect l="0" t="0" r="0" b="0"/>
          <a:pathLst>
            <a:path>
              <a:moveTo>
                <a:pt x="0" y="12117"/>
              </a:moveTo>
              <a:lnTo>
                <a:pt x="832043" y="121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>
        <a:off x="4220935" y="2226004"/>
        <a:ext cx="41602" cy="41602"/>
      </dsp:txXfrm>
    </dsp:sp>
    <dsp:sp modelId="{09A8CDF0-7F87-4C7E-AAE0-BE1009E98047}">
      <dsp:nvSpPr>
        <dsp:cNvPr id="0" name=""/>
        <dsp:cNvSpPr/>
      </dsp:nvSpPr>
      <dsp:spPr>
        <a:xfrm>
          <a:off x="4567387" y="2048972"/>
          <a:ext cx="1628254" cy="913451"/>
        </a:xfrm>
        <a:prstGeom prst="roundRect">
          <a:avLst>
            <a:gd name="adj" fmla="val 10000"/>
          </a:avLst>
        </a:prstGeom>
        <a:solidFill>
          <a:srgbClr val="0000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Intervention is exogenous</a:t>
          </a:r>
        </a:p>
      </dsp:txBody>
      <dsp:txXfrm>
        <a:off x="4594141" y="2075726"/>
        <a:ext cx="1574746" cy="859943"/>
      </dsp:txXfrm>
    </dsp:sp>
    <dsp:sp modelId="{6DBDA317-C8F7-4A2B-A63B-F19F7CE6E237}">
      <dsp:nvSpPr>
        <dsp:cNvPr id="0" name=""/>
        <dsp:cNvSpPr/>
      </dsp:nvSpPr>
      <dsp:spPr>
        <a:xfrm>
          <a:off x="6195642" y="2493581"/>
          <a:ext cx="651301" cy="24234"/>
        </a:xfrm>
        <a:custGeom>
          <a:avLst/>
          <a:gdLst/>
          <a:ahLst/>
          <a:cxnLst/>
          <a:rect l="0" t="0" r="0" b="0"/>
          <a:pathLst>
            <a:path>
              <a:moveTo>
                <a:pt x="0" y="12117"/>
              </a:moveTo>
              <a:lnTo>
                <a:pt x="651301" y="121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>
        <a:off x="6505011" y="2489415"/>
        <a:ext cx="32565" cy="32565"/>
      </dsp:txXfrm>
    </dsp:sp>
    <dsp:sp modelId="{C34458D5-B9DE-46F2-AECA-CA56C8F0EF38}">
      <dsp:nvSpPr>
        <dsp:cNvPr id="0" name=""/>
        <dsp:cNvSpPr/>
      </dsp:nvSpPr>
      <dsp:spPr>
        <a:xfrm>
          <a:off x="6846944" y="2048972"/>
          <a:ext cx="1628254" cy="913451"/>
        </a:xfrm>
        <a:prstGeom prst="roundRect">
          <a:avLst>
            <a:gd name="adj" fmla="val 10000"/>
          </a:avLst>
        </a:prstGeom>
        <a:solidFill>
          <a:srgbClr val="66FF33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Quasi-experiment</a:t>
          </a:r>
        </a:p>
      </dsp:txBody>
      <dsp:txXfrm>
        <a:off x="6873698" y="2075726"/>
        <a:ext cx="1574746" cy="859943"/>
      </dsp:txXfrm>
    </dsp:sp>
    <dsp:sp modelId="{E8DE19CE-6702-4C4A-B9E4-2B45AFB72B7D}">
      <dsp:nvSpPr>
        <dsp:cNvPr id="0" name=""/>
        <dsp:cNvSpPr/>
      </dsp:nvSpPr>
      <dsp:spPr>
        <a:xfrm rot="3469977">
          <a:off x="1350502" y="3529151"/>
          <a:ext cx="1223355" cy="24234"/>
        </a:xfrm>
        <a:custGeom>
          <a:avLst/>
          <a:gdLst/>
          <a:ahLst/>
          <a:cxnLst/>
          <a:rect l="0" t="0" r="0" b="0"/>
          <a:pathLst>
            <a:path>
              <a:moveTo>
                <a:pt x="0" y="12117"/>
              </a:moveTo>
              <a:lnTo>
                <a:pt x="1223355" y="121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>
        <a:off x="1931596" y="3510684"/>
        <a:ext cx="61167" cy="61167"/>
      </dsp:txXfrm>
    </dsp:sp>
    <dsp:sp modelId="{A48B3D17-DA19-4C62-9262-FE43659233D6}">
      <dsp:nvSpPr>
        <dsp:cNvPr id="0" name=""/>
        <dsp:cNvSpPr/>
      </dsp:nvSpPr>
      <dsp:spPr>
        <a:xfrm>
          <a:off x="2287831" y="3602328"/>
          <a:ext cx="1628254" cy="913451"/>
        </a:xfrm>
        <a:prstGeom prst="roundRect">
          <a:avLst>
            <a:gd name="adj" fmla="val 10000"/>
          </a:avLst>
        </a:prstGeom>
        <a:solidFill>
          <a:srgbClr val="0000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Occurred naturally or not influenced by investigators</a:t>
          </a:r>
        </a:p>
      </dsp:txBody>
      <dsp:txXfrm>
        <a:off x="2314585" y="3629082"/>
        <a:ext cx="1574746" cy="859943"/>
      </dsp:txXfrm>
    </dsp:sp>
    <dsp:sp modelId="{D51FFFED-3BFB-40D6-B22E-BDE2BDDB23E1}">
      <dsp:nvSpPr>
        <dsp:cNvPr id="0" name=""/>
        <dsp:cNvSpPr/>
      </dsp:nvSpPr>
      <dsp:spPr>
        <a:xfrm rot="19290918">
          <a:off x="3825715" y="3788044"/>
          <a:ext cx="832043" cy="24234"/>
        </a:xfrm>
        <a:custGeom>
          <a:avLst/>
          <a:gdLst/>
          <a:ahLst/>
          <a:cxnLst/>
          <a:rect l="0" t="0" r="0" b="0"/>
          <a:pathLst>
            <a:path>
              <a:moveTo>
                <a:pt x="0" y="12117"/>
              </a:moveTo>
              <a:lnTo>
                <a:pt x="832043" y="121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220935" y="3779360"/>
        <a:ext cx="41602" cy="41602"/>
      </dsp:txXfrm>
    </dsp:sp>
    <dsp:sp modelId="{BBC6D00D-F3C5-466F-ABFF-EBA4360089B7}">
      <dsp:nvSpPr>
        <dsp:cNvPr id="0" name=""/>
        <dsp:cNvSpPr/>
      </dsp:nvSpPr>
      <dsp:spPr>
        <a:xfrm>
          <a:off x="4567387" y="3084543"/>
          <a:ext cx="1628254" cy="913451"/>
        </a:xfrm>
        <a:prstGeom prst="roundRect">
          <a:avLst>
            <a:gd name="adj" fmla="val 10000"/>
          </a:avLst>
        </a:prstGeom>
        <a:solidFill>
          <a:srgbClr val="0000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Intervention is exogenous</a:t>
          </a:r>
        </a:p>
      </dsp:txBody>
      <dsp:txXfrm>
        <a:off x="4594141" y="3111297"/>
        <a:ext cx="1574746" cy="859943"/>
      </dsp:txXfrm>
    </dsp:sp>
    <dsp:sp modelId="{E339A92B-8C10-4D62-8219-CC5CCA5DEB78}">
      <dsp:nvSpPr>
        <dsp:cNvPr id="0" name=""/>
        <dsp:cNvSpPr/>
      </dsp:nvSpPr>
      <dsp:spPr>
        <a:xfrm>
          <a:off x="6195642" y="3529151"/>
          <a:ext cx="651301" cy="24234"/>
        </a:xfrm>
        <a:custGeom>
          <a:avLst/>
          <a:gdLst/>
          <a:ahLst/>
          <a:cxnLst/>
          <a:rect l="0" t="0" r="0" b="0"/>
          <a:pathLst>
            <a:path>
              <a:moveTo>
                <a:pt x="0" y="12117"/>
              </a:moveTo>
              <a:lnTo>
                <a:pt x="651301" y="121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505011" y="3524986"/>
        <a:ext cx="32565" cy="32565"/>
      </dsp:txXfrm>
    </dsp:sp>
    <dsp:sp modelId="{11A2D601-32AA-4493-A4C0-509E37B82E3F}">
      <dsp:nvSpPr>
        <dsp:cNvPr id="0" name=""/>
        <dsp:cNvSpPr/>
      </dsp:nvSpPr>
      <dsp:spPr>
        <a:xfrm>
          <a:off x="6846944" y="3084543"/>
          <a:ext cx="1628254" cy="913451"/>
        </a:xfrm>
        <a:prstGeom prst="roundRect">
          <a:avLst>
            <a:gd name="adj" fmla="val 10000"/>
          </a:avLst>
        </a:prstGeom>
        <a:solidFill>
          <a:srgbClr val="66FF33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Natural experiment</a:t>
          </a:r>
        </a:p>
      </dsp:txBody>
      <dsp:txXfrm>
        <a:off x="6873698" y="3111297"/>
        <a:ext cx="1574746" cy="859943"/>
      </dsp:txXfrm>
    </dsp:sp>
    <dsp:sp modelId="{EC249751-0043-41E9-804C-D66D9737DE6D}">
      <dsp:nvSpPr>
        <dsp:cNvPr id="0" name=""/>
        <dsp:cNvSpPr/>
      </dsp:nvSpPr>
      <dsp:spPr>
        <a:xfrm rot="2309082">
          <a:off x="3825715" y="4305829"/>
          <a:ext cx="832043" cy="24234"/>
        </a:xfrm>
        <a:custGeom>
          <a:avLst/>
          <a:gdLst/>
          <a:ahLst/>
          <a:cxnLst/>
          <a:rect l="0" t="0" r="0" b="0"/>
          <a:pathLst>
            <a:path>
              <a:moveTo>
                <a:pt x="0" y="12117"/>
              </a:moveTo>
              <a:lnTo>
                <a:pt x="832043" y="121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>
        <a:off x="4220935" y="4297145"/>
        <a:ext cx="41602" cy="41602"/>
      </dsp:txXfrm>
    </dsp:sp>
    <dsp:sp modelId="{165FED2B-BCBA-42F6-BCC2-507D9975102F}">
      <dsp:nvSpPr>
        <dsp:cNvPr id="0" name=""/>
        <dsp:cNvSpPr/>
      </dsp:nvSpPr>
      <dsp:spPr>
        <a:xfrm>
          <a:off x="4567387" y="4120113"/>
          <a:ext cx="1628254" cy="913451"/>
        </a:xfrm>
        <a:prstGeom prst="roundRect">
          <a:avLst>
            <a:gd name="adj" fmla="val 10000"/>
          </a:avLst>
        </a:prstGeom>
        <a:solidFill>
          <a:srgbClr val="0000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Intervention is endogenous (self-selected)</a:t>
          </a:r>
        </a:p>
      </dsp:txBody>
      <dsp:txXfrm>
        <a:off x="4594141" y="4146867"/>
        <a:ext cx="1574746" cy="859943"/>
      </dsp:txXfrm>
    </dsp:sp>
    <dsp:sp modelId="{AA920AE7-B83D-44E1-A909-B18515C6D8B2}">
      <dsp:nvSpPr>
        <dsp:cNvPr id="0" name=""/>
        <dsp:cNvSpPr/>
      </dsp:nvSpPr>
      <dsp:spPr>
        <a:xfrm>
          <a:off x="6195642" y="4564721"/>
          <a:ext cx="651301" cy="24234"/>
        </a:xfrm>
        <a:custGeom>
          <a:avLst/>
          <a:gdLst/>
          <a:ahLst/>
          <a:cxnLst/>
          <a:rect l="0" t="0" r="0" b="0"/>
          <a:pathLst>
            <a:path>
              <a:moveTo>
                <a:pt x="0" y="12117"/>
              </a:moveTo>
              <a:lnTo>
                <a:pt x="651301" y="121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>
        <a:off x="6505011" y="4560556"/>
        <a:ext cx="32565" cy="32565"/>
      </dsp:txXfrm>
    </dsp:sp>
    <dsp:sp modelId="{BDB1204E-3F1B-45C5-A9D3-B96CF4396D01}">
      <dsp:nvSpPr>
        <dsp:cNvPr id="0" name=""/>
        <dsp:cNvSpPr/>
      </dsp:nvSpPr>
      <dsp:spPr>
        <a:xfrm>
          <a:off x="6846944" y="4120113"/>
          <a:ext cx="1628254" cy="913451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Observational study</a:t>
          </a:r>
        </a:p>
      </dsp:txBody>
      <dsp:txXfrm>
        <a:off x="6873698" y="4146867"/>
        <a:ext cx="1574746" cy="8599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F6539A-D2F4-4BF3-B3C4-3ECE2AB0195C}">
      <dsp:nvSpPr>
        <dsp:cNvPr id="0" name=""/>
        <dsp:cNvSpPr/>
      </dsp:nvSpPr>
      <dsp:spPr>
        <a:xfrm>
          <a:off x="0" y="789596"/>
          <a:ext cx="2390502" cy="2386270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 </a:t>
          </a:r>
        </a:p>
      </dsp:txBody>
      <dsp:txXfrm>
        <a:off x="318733" y="1207194"/>
        <a:ext cx="1753034" cy="1073821"/>
      </dsp:txXfrm>
    </dsp:sp>
    <dsp:sp modelId="{D4D4C17F-B2E0-44E6-92BC-1D3732BB2350}">
      <dsp:nvSpPr>
        <dsp:cNvPr id="0" name=""/>
        <dsp:cNvSpPr/>
      </dsp:nvSpPr>
      <dsp:spPr>
        <a:xfrm>
          <a:off x="2008604" y="796254"/>
          <a:ext cx="2390502" cy="2390502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</a:t>
          </a:r>
        </a:p>
      </dsp:txBody>
      <dsp:txXfrm>
        <a:off x="2739699" y="1413800"/>
        <a:ext cx="1434301" cy="1314776"/>
      </dsp:txXfrm>
    </dsp:sp>
    <dsp:sp modelId="{ED8E78AD-66AE-405E-902B-476A96AB497C}">
      <dsp:nvSpPr>
        <dsp:cNvPr id="0" name=""/>
        <dsp:cNvSpPr/>
      </dsp:nvSpPr>
      <dsp:spPr>
        <a:xfrm>
          <a:off x="4003041" y="804405"/>
          <a:ext cx="2390502" cy="2390502"/>
        </a:xfrm>
        <a:prstGeom prst="ellipse">
          <a:avLst/>
        </a:prstGeom>
        <a:gradFill rotWithShape="0">
          <a:gsLst>
            <a:gs pos="0">
              <a:schemeClr val="accent6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 </a:t>
          </a:r>
        </a:p>
      </dsp:txBody>
      <dsp:txXfrm>
        <a:off x="4228146" y="1421952"/>
        <a:ext cx="1434301" cy="13147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6EF1B-448D-4B67-8B01-CF36E573784F}">
      <dsp:nvSpPr>
        <dsp:cNvPr id="0" name=""/>
        <dsp:cNvSpPr/>
      </dsp:nvSpPr>
      <dsp:spPr>
        <a:xfrm>
          <a:off x="4319" y="1709865"/>
          <a:ext cx="1644306" cy="1086955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COVID-19</a:t>
          </a:r>
        </a:p>
      </dsp:txBody>
      <dsp:txXfrm>
        <a:off x="36155" y="1741701"/>
        <a:ext cx="1580634" cy="1023283"/>
      </dsp:txXfrm>
    </dsp:sp>
    <dsp:sp modelId="{4F683796-7514-4BBE-8433-9D826780DBB2}">
      <dsp:nvSpPr>
        <dsp:cNvPr id="0" name=""/>
        <dsp:cNvSpPr/>
      </dsp:nvSpPr>
      <dsp:spPr>
        <a:xfrm>
          <a:off x="1780766" y="2089489"/>
          <a:ext cx="280136" cy="327706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1780766" y="2155030"/>
        <a:ext cx="196095" cy="196624"/>
      </dsp:txXfrm>
    </dsp:sp>
    <dsp:sp modelId="{8E9BFA0F-5E26-43A7-BEF0-5D600619CAAB}">
      <dsp:nvSpPr>
        <dsp:cNvPr id="0" name=""/>
        <dsp:cNvSpPr/>
      </dsp:nvSpPr>
      <dsp:spPr>
        <a:xfrm>
          <a:off x="2177185" y="1709865"/>
          <a:ext cx="1644306" cy="1086955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Access to antidiabetic drugs</a:t>
          </a:r>
        </a:p>
      </dsp:txBody>
      <dsp:txXfrm>
        <a:off x="2209021" y="1741701"/>
        <a:ext cx="1580634" cy="1023283"/>
      </dsp:txXfrm>
    </dsp:sp>
    <dsp:sp modelId="{A967935D-61F4-4A04-9C61-72B7BBB0DB45}">
      <dsp:nvSpPr>
        <dsp:cNvPr id="0" name=""/>
        <dsp:cNvSpPr/>
      </dsp:nvSpPr>
      <dsp:spPr>
        <a:xfrm>
          <a:off x="3953631" y="2089489"/>
          <a:ext cx="280136" cy="327706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953631" y="2155030"/>
        <a:ext cx="196095" cy="196624"/>
      </dsp:txXfrm>
    </dsp:sp>
    <dsp:sp modelId="{418DD587-0BB9-45FC-AC94-EABA9C82546A}">
      <dsp:nvSpPr>
        <dsp:cNvPr id="0" name=""/>
        <dsp:cNvSpPr/>
      </dsp:nvSpPr>
      <dsp:spPr>
        <a:xfrm>
          <a:off x="4350050" y="1709865"/>
          <a:ext cx="1644306" cy="1086955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 of antidiabetic drugs</a:t>
          </a:r>
        </a:p>
      </dsp:txBody>
      <dsp:txXfrm>
        <a:off x="4381886" y="1741701"/>
        <a:ext cx="1580634" cy="1023283"/>
      </dsp:txXfrm>
    </dsp:sp>
    <dsp:sp modelId="{6B0102C1-0E30-4DC6-A474-7F9C48F0A2BD}">
      <dsp:nvSpPr>
        <dsp:cNvPr id="0" name=""/>
        <dsp:cNvSpPr/>
      </dsp:nvSpPr>
      <dsp:spPr>
        <a:xfrm>
          <a:off x="6126497" y="2089489"/>
          <a:ext cx="280136" cy="327706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126497" y="2155030"/>
        <a:ext cx="196095" cy="196624"/>
      </dsp:txXfrm>
    </dsp:sp>
    <dsp:sp modelId="{CD959D4F-0232-4411-9934-9905D193A83F}">
      <dsp:nvSpPr>
        <dsp:cNvPr id="0" name=""/>
        <dsp:cNvSpPr/>
      </dsp:nvSpPr>
      <dsp:spPr>
        <a:xfrm>
          <a:off x="6522916" y="1709865"/>
          <a:ext cx="1644306" cy="1086955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Acute complications</a:t>
          </a:r>
        </a:p>
      </dsp:txBody>
      <dsp:txXfrm>
        <a:off x="6554752" y="1741701"/>
        <a:ext cx="1580634" cy="102328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4FFAD-8BED-4720-B8B0-6D0B828DBB25}">
      <dsp:nvSpPr>
        <dsp:cNvPr id="0" name=""/>
        <dsp:cNvSpPr/>
      </dsp:nvSpPr>
      <dsp:spPr>
        <a:xfrm>
          <a:off x="334548" y="-292661"/>
          <a:ext cx="8474903" cy="6096000"/>
        </a:xfrm>
        <a:prstGeom prst="ellipse">
          <a:avLst/>
        </a:prstGeom>
        <a:solidFill>
          <a:srgbClr val="00A800">
            <a:alpha val="27451"/>
          </a:srgbClr>
        </a:solidFill>
        <a:ln w="12700" cap="flat" cmpd="sng" algn="ctr">
          <a:solidFill>
            <a:schemeClr val="tx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prstTxWarp prst="textArchUp">
            <a:avLst/>
          </a:prstTxWarp>
          <a:noAutofit/>
        </a:bodyPr>
        <a:lstStyle/>
        <a:p>
          <a:pPr marL="0" lvl="0" indent="0" algn="ctr" defTabSz="27432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cap="all" baseline="0" dirty="0">
              <a:solidFill>
                <a:srgbClr val="0000FF"/>
              </a:solidFill>
              <a:effectLst/>
            </a:rPr>
            <a:t>Public Policy</a:t>
          </a:r>
        </a:p>
      </dsp:txBody>
      <dsp:txXfrm>
        <a:off x="3091010" y="12138"/>
        <a:ext cx="2961978" cy="914400"/>
      </dsp:txXfrm>
    </dsp:sp>
    <dsp:sp modelId="{62F67E7F-3171-4CE1-B9F5-9A4F22026F87}">
      <dsp:nvSpPr>
        <dsp:cNvPr id="0" name=""/>
        <dsp:cNvSpPr/>
      </dsp:nvSpPr>
      <dsp:spPr>
        <a:xfrm>
          <a:off x="769056" y="328734"/>
          <a:ext cx="7594366" cy="5400263"/>
        </a:xfrm>
        <a:prstGeom prst="ellipse">
          <a:avLst/>
        </a:prstGeom>
        <a:solidFill>
          <a:srgbClr val="E8E7AA">
            <a:alpha val="85098"/>
          </a:srgbClr>
        </a:solidFill>
        <a:ln w="12700" cap="flat" cmpd="sng" algn="ctr">
          <a:solidFill>
            <a:srgbClr val="00660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prstTxWarp prst="textArchUp">
            <a:avLst/>
          </a:prstTxWarp>
          <a:noAutofit/>
        </a:bodyPr>
        <a:lstStyle/>
        <a:p>
          <a:pPr marL="0" lvl="0" indent="0" algn="ctr" defTabSz="27432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cap="all" baseline="0" dirty="0">
              <a:solidFill>
                <a:srgbClr val="0000FF"/>
              </a:solidFill>
              <a:effectLst/>
            </a:rPr>
            <a:t>Community Resources</a:t>
          </a:r>
        </a:p>
      </dsp:txBody>
      <dsp:txXfrm>
        <a:off x="2796751" y="666250"/>
        <a:ext cx="3538974" cy="1012549"/>
      </dsp:txXfrm>
    </dsp:sp>
    <dsp:sp modelId="{49F016E9-8BC7-474D-8DB8-5E03443A3668}">
      <dsp:nvSpPr>
        <dsp:cNvPr id="0" name=""/>
        <dsp:cNvSpPr/>
      </dsp:nvSpPr>
      <dsp:spPr>
        <a:xfrm>
          <a:off x="1375318" y="947950"/>
          <a:ext cx="6334963" cy="4850678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en-US" sz="2400" kern="1200" cap="all" baseline="0" dirty="0">
            <a:solidFill>
              <a:srgbClr val="0000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3052" y="2160620"/>
        <a:ext cx="4479495" cy="24253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C89B2-0B69-4179-9444-31719F45686D}">
      <dsp:nvSpPr>
        <dsp:cNvPr id="0" name=""/>
        <dsp:cNvSpPr/>
      </dsp:nvSpPr>
      <dsp:spPr>
        <a:xfrm>
          <a:off x="8274" y="2429121"/>
          <a:ext cx="1628254" cy="1188723"/>
        </a:xfrm>
        <a:prstGeom prst="roundRect">
          <a:avLst>
            <a:gd name="adj" fmla="val 10000"/>
          </a:avLst>
        </a:prstGeom>
        <a:solidFill>
          <a:srgbClr val="0000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Degree of investigator control over “intervention” assignment</a:t>
          </a:r>
        </a:p>
      </dsp:txBody>
      <dsp:txXfrm>
        <a:off x="43091" y="2463938"/>
        <a:ext cx="1558620" cy="1119089"/>
      </dsp:txXfrm>
    </dsp:sp>
    <dsp:sp modelId="{348B6A90-6FB0-46F3-8B68-5EE4CB0294DF}">
      <dsp:nvSpPr>
        <dsp:cNvPr id="0" name=""/>
        <dsp:cNvSpPr/>
      </dsp:nvSpPr>
      <dsp:spPr>
        <a:xfrm rot="18130023">
          <a:off x="1350502" y="2493581"/>
          <a:ext cx="1223355" cy="24234"/>
        </a:xfrm>
        <a:custGeom>
          <a:avLst/>
          <a:gdLst/>
          <a:ahLst/>
          <a:cxnLst/>
          <a:rect l="0" t="0" r="0" b="0"/>
          <a:pathLst>
            <a:path>
              <a:moveTo>
                <a:pt x="0" y="12117"/>
              </a:moveTo>
              <a:lnTo>
                <a:pt x="1223355" y="121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>
        <a:off x="1931596" y="2475114"/>
        <a:ext cx="61167" cy="61167"/>
      </dsp:txXfrm>
    </dsp:sp>
    <dsp:sp modelId="{E3F822D1-D3F6-45E2-8228-79041926255B}">
      <dsp:nvSpPr>
        <dsp:cNvPr id="0" name=""/>
        <dsp:cNvSpPr/>
      </dsp:nvSpPr>
      <dsp:spPr>
        <a:xfrm>
          <a:off x="2287831" y="1531187"/>
          <a:ext cx="1628254" cy="913451"/>
        </a:xfrm>
        <a:prstGeom prst="roundRect">
          <a:avLst>
            <a:gd name="adj" fmla="val 10000"/>
          </a:avLst>
        </a:prstGeom>
        <a:solidFill>
          <a:srgbClr val="0000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Assigned by investigators</a:t>
          </a:r>
        </a:p>
      </dsp:txBody>
      <dsp:txXfrm>
        <a:off x="2314585" y="1557941"/>
        <a:ext cx="1574746" cy="859943"/>
      </dsp:txXfrm>
    </dsp:sp>
    <dsp:sp modelId="{998AF839-F204-4ED7-95E9-932BCE73A9B7}">
      <dsp:nvSpPr>
        <dsp:cNvPr id="0" name=""/>
        <dsp:cNvSpPr/>
      </dsp:nvSpPr>
      <dsp:spPr>
        <a:xfrm rot="19290918">
          <a:off x="3825715" y="1716903"/>
          <a:ext cx="832043" cy="24234"/>
        </a:xfrm>
        <a:custGeom>
          <a:avLst/>
          <a:gdLst/>
          <a:ahLst/>
          <a:cxnLst/>
          <a:rect l="0" t="0" r="0" b="0"/>
          <a:pathLst>
            <a:path>
              <a:moveTo>
                <a:pt x="0" y="12117"/>
              </a:moveTo>
              <a:lnTo>
                <a:pt x="832043" y="121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>
        <a:off x="4220935" y="1708219"/>
        <a:ext cx="41602" cy="41602"/>
      </dsp:txXfrm>
    </dsp:sp>
    <dsp:sp modelId="{CDACC623-32BF-47D9-AF33-9089CECB0B62}">
      <dsp:nvSpPr>
        <dsp:cNvPr id="0" name=""/>
        <dsp:cNvSpPr/>
      </dsp:nvSpPr>
      <dsp:spPr>
        <a:xfrm>
          <a:off x="4567387" y="1013402"/>
          <a:ext cx="1628254" cy="913451"/>
        </a:xfrm>
        <a:prstGeom prst="roundRect">
          <a:avLst>
            <a:gd name="adj" fmla="val 10000"/>
          </a:avLst>
        </a:prstGeom>
        <a:solidFill>
          <a:srgbClr val="0000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Intervention is randomized</a:t>
          </a:r>
        </a:p>
      </dsp:txBody>
      <dsp:txXfrm>
        <a:off x="4594141" y="1040156"/>
        <a:ext cx="1574746" cy="859943"/>
      </dsp:txXfrm>
    </dsp:sp>
    <dsp:sp modelId="{34F79851-64A5-40CD-A02C-0CF16037C2F7}">
      <dsp:nvSpPr>
        <dsp:cNvPr id="0" name=""/>
        <dsp:cNvSpPr/>
      </dsp:nvSpPr>
      <dsp:spPr>
        <a:xfrm>
          <a:off x="6195642" y="1458011"/>
          <a:ext cx="651301" cy="24234"/>
        </a:xfrm>
        <a:custGeom>
          <a:avLst/>
          <a:gdLst/>
          <a:ahLst/>
          <a:cxnLst/>
          <a:rect l="0" t="0" r="0" b="0"/>
          <a:pathLst>
            <a:path>
              <a:moveTo>
                <a:pt x="0" y="12117"/>
              </a:moveTo>
              <a:lnTo>
                <a:pt x="651301" y="121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>
        <a:off x="6505011" y="1453845"/>
        <a:ext cx="32565" cy="32565"/>
      </dsp:txXfrm>
    </dsp:sp>
    <dsp:sp modelId="{094CDB18-E73B-4E27-B048-A28BF63907F2}">
      <dsp:nvSpPr>
        <dsp:cNvPr id="0" name=""/>
        <dsp:cNvSpPr/>
      </dsp:nvSpPr>
      <dsp:spPr>
        <a:xfrm>
          <a:off x="6846944" y="1013402"/>
          <a:ext cx="1628254" cy="913451"/>
        </a:xfrm>
        <a:prstGeom prst="roundRect">
          <a:avLst>
            <a:gd name="adj" fmla="val 10000"/>
          </a:avLst>
        </a:prstGeom>
        <a:solidFill>
          <a:srgbClr val="66FF33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1"/>
              </a:solidFill>
            </a:rPr>
            <a:t>Randomized controlled experiment</a:t>
          </a:r>
        </a:p>
      </dsp:txBody>
      <dsp:txXfrm>
        <a:off x="6873698" y="1040156"/>
        <a:ext cx="1574746" cy="859943"/>
      </dsp:txXfrm>
    </dsp:sp>
    <dsp:sp modelId="{BE172D9C-A460-43F5-B9A4-A3179162BDBE}">
      <dsp:nvSpPr>
        <dsp:cNvPr id="0" name=""/>
        <dsp:cNvSpPr/>
      </dsp:nvSpPr>
      <dsp:spPr>
        <a:xfrm rot="2309082">
          <a:off x="3825715" y="2234688"/>
          <a:ext cx="832043" cy="24234"/>
        </a:xfrm>
        <a:custGeom>
          <a:avLst/>
          <a:gdLst/>
          <a:ahLst/>
          <a:cxnLst/>
          <a:rect l="0" t="0" r="0" b="0"/>
          <a:pathLst>
            <a:path>
              <a:moveTo>
                <a:pt x="0" y="12117"/>
              </a:moveTo>
              <a:lnTo>
                <a:pt x="832043" y="121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>
        <a:off x="4220935" y="2226004"/>
        <a:ext cx="41602" cy="41602"/>
      </dsp:txXfrm>
    </dsp:sp>
    <dsp:sp modelId="{09A8CDF0-7F87-4C7E-AAE0-BE1009E98047}">
      <dsp:nvSpPr>
        <dsp:cNvPr id="0" name=""/>
        <dsp:cNvSpPr/>
      </dsp:nvSpPr>
      <dsp:spPr>
        <a:xfrm>
          <a:off x="4567387" y="2048972"/>
          <a:ext cx="1628254" cy="913451"/>
        </a:xfrm>
        <a:prstGeom prst="roundRect">
          <a:avLst>
            <a:gd name="adj" fmla="val 10000"/>
          </a:avLst>
        </a:prstGeom>
        <a:solidFill>
          <a:srgbClr val="0000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Intervention is exogenous</a:t>
          </a:r>
        </a:p>
      </dsp:txBody>
      <dsp:txXfrm>
        <a:off x="4594141" y="2075726"/>
        <a:ext cx="1574746" cy="859943"/>
      </dsp:txXfrm>
    </dsp:sp>
    <dsp:sp modelId="{6DBDA317-C8F7-4A2B-A63B-F19F7CE6E237}">
      <dsp:nvSpPr>
        <dsp:cNvPr id="0" name=""/>
        <dsp:cNvSpPr/>
      </dsp:nvSpPr>
      <dsp:spPr>
        <a:xfrm>
          <a:off x="6195642" y="2493581"/>
          <a:ext cx="651301" cy="24234"/>
        </a:xfrm>
        <a:custGeom>
          <a:avLst/>
          <a:gdLst/>
          <a:ahLst/>
          <a:cxnLst/>
          <a:rect l="0" t="0" r="0" b="0"/>
          <a:pathLst>
            <a:path>
              <a:moveTo>
                <a:pt x="0" y="12117"/>
              </a:moveTo>
              <a:lnTo>
                <a:pt x="651301" y="121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>
        <a:off x="6505011" y="2489415"/>
        <a:ext cx="32565" cy="32565"/>
      </dsp:txXfrm>
    </dsp:sp>
    <dsp:sp modelId="{C34458D5-B9DE-46F2-AECA-CA56C8F0EF38}">
      <dsp:nvSpPr>
        <dsp:cNvPr id="0" name=""/>
        <dsp:cNvSpPr/>
      </dsp:nvSpPr>
      <dsp:spPr>
        <a:xfrm>
          <a:off x="6846944" y="2048972"/>
          <a:ext cx="1628254" cy="913451"/>
        </a:xfrm>
        <a:prstGeom prst="roundRect">
          <a:avLst>
            <a:gd name="adj" fmla="val 10000"/>
          </a:avLst>
        </a:prstGeom>
        <a:solidFill>
          <a:srgbClr val="66FF33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Strong quasi-experiment</a:t>
          </a:r>
        </a:p>
      </dsp:txBody>
      <dsp:txXfrm>
        <a:off x="6873698" y="2075726"/>
        <a:ext cx="1574746" cy="859943"/>
      </dsp:txXfrm>
    </dsp:sp>
    <dsp:sp modelId="{E8DE19CE-6702-4C4A-B9E4-2B45AFB72B7D}">
      <dsp:nvSpPr>
        <dsp:cNvPr id="0" name=""/>
        <dsp:cNvSpPr/>
      </dsp:nvSpPr>
      <dsp:spPr>
        <a:xfrm rot="3469977">
          <a:off x="1350502" y="3529151"/>
          <a:ext cx="1223355" cy="24234"/>
        </a:xfrm>
        <a:custGeom>
          <a:avLst/>
          <a:gdLst/>
          <a:ahLst/>
          <a:cxnLst/>
          <a:rect l="0" t="0" r="0" b="0"/>
          <a:pathLst>
            <a:path>
              <a:moveTo>
                <a:pt x="0" y="12117"/>
              </a:moveTo>
              <a:lnTo>
                <a:pt x="1223355" y="121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>
        <a:off x="1931596" y="3510684"/>
        <a:ext cx="61167" cy="61167"/>
      </dsp:txXfrm>
    </dsp:sp>
    <dsp:sp modelId="{A48B3D17-DA19-4C62-9262-FE43659233D6}">
      <dsp:nvSpPr>
        <dsp:cNvPr id="0" name=""/>
        <dsp:cNvSpPr/>
      </dsp:nvSpPr>
      <dsp:spPr>
        <a:xfrm>
          <a:off x="2287831" y="3602328"/>
          <a:ext cx="1628254" cy="913451"/>
        </a:xfrm>
        <a:prstGeom prst="roundRect">
          <a:avLst>
            <a:gd name="adj" fmla="val 10000"/>
          </a:avLst>
        </a:prstGeom>
        <a:solidFill>
          <a:srgbClr val="0000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Occurred naturally or not influenced by investigators</a:t>
          </a:r>
        </a:p>
      </dsp:txBody>
      <dsp:txXfrm>
        <a:off x="2314585" y="3629082"/>
        <a:ext cx="1574746" cy="859943"/>
      </dsp:txXfrm>
    </dsp:sp>
    <dsp:sp modelId="{D51FFFED-3BFB-40D6-B22E-BDE2BDDB23E1}">
      <dsp:nvSpPr>
        <dsp:cNvPr id="0" name=""/>
        <dsp:cNvSpPr/>
      </dsp:nvSpPr>
      <dsp:spPr>
        <a:xfrm rot="19290918">
          <a:off x="3825715" y="3788044"/>
          <a:ext cx="832043" cy="24234"/>
        </a:xfrm>
        <a:custGeom>
          <a:avLst/>
          <a:gdLst/>
          <a:ahLst/>
          <a:cxnLst/>
          <a:rect l="0" t="0" r="0" b="0"/>
          <a:pathLst>
            <a:path>
              <a:moveTo>
                <a:pt x="0" y="12117"/>
              </a:moveTo>
              <a:lnTo>
                <a:pt x="832043" y="121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220935" y="3779360"/>
        <a:ext cx="41602" cy="41602"/>
      </dsp:txXfrm>
    </dsp:sp>
    <dsp:sp modelId="{BBC6D00D-F3C5-466F-ABFF-EBA4360089B7}">
      <dsp:nvSpPr>
        <dsp:cNvPr id="0" name=""/>
        <dsp:cNvSpPr/>
      </dsp:nvSpPr>
      <dsp:spPr>
        <a:xfrm>
          <a:off x="4567387" y="3084543"/>
          <a:ext cx="1628254" cy="913451"/>
        </a:xfrm>
        <a:prstGeom prst="roundRect">
          <a:avLst>
            <a:gd name="adj" fmla="val 10000"/>
          </a:avLst>
        </a:prstGeom>
        <a:solidFill>
          <a:srgbClr val="0000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Intervention is exogenous</a:t>
          </a:r>
        </a:p>
      </dsp:txBody>
      <dsp:txXfrm>
        <a:off x="4594141" y="3111297"/>
        <a:ext cx="1574746" cy="859943"/>
      </dsp:txXfrm>
    </dsp:sp>
    <dsp:sp modelId="{E339A92B-8C10-4D62-8219-CC5CCA5DEB78}">
      <dsp:nvSpPr>
        <dsp:cNvPr id="0" name=""/>
        <dsp:cNvSpPr/>
      </dsp:nvSpPr>
      <dsp:spPr>
        <a:xfrm>
          <a:off x="6195642" y="3529151"/>
          <a:ext cx="651301" cy="24234"/>
        </a:xfrm>
        <a:custGeom>
          <a:avLst/>
          <a:gdLst/>
          <a:ahLst/>
          <a:cxnLst/>
          <a:rect l="0" t="0" r="0" b="0"/>
          <a:pathLst>
            <a:path>
              <a:moveTo>
                <a:pt x="0" y="12117"/>
              </a:moveTo>
              <a:lnTo>
                <a:pt x="651301" y="121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6505011" y="3524986"/>
        <a:ext cx="32565" cy="32565"/>
      </dsp:txXfrm>
    </dsp:sp>
    <dsp:sp modelId="{11A2D601-32AA-4493-A4C0-509E37B82E3F}">
      <dsp:nvSpPr>
        <dsp:cNvPr id="0" name=""/>
        <dsp:cNvSpPr/>
      </dsp:nvSpPr>
      <dsp:spPr>
        <a:xfrm>
          <a:off x="6846944" y="3084543"/>
          <a:ext cx="1628254" cy="913451"/>
        </a:xfrm>
        <a:prstGeom prst="roundRect">
          <a:avLst>
            <a:gd name="adj" fmla="val 10000"/>
          </a:avLst>
        </a:prstGeom>
        <a:solidFill>
          <a:srgbClr val="66FF33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Strong natural experiment</a:t>
          </a:r>
        </a:p>
      </dsp:txBody>
      <dsp:txXfrm>
        <a:off x="6873698" y="3111297"/>
        <a:ext cx="1574746" cy="859943"/>
      </dsp:txXfrm>
    </dsp:sp>
    <dsp:sp modelId="{EC249751-0043-41E9-804C-D66D9737DE6D}">
      <dsp:nvSpPr>
        <dsp:cNvPr id="0" name=""/>
        <dsp:cNvSpPr/>
      </dsp:nvSpPr>
      <dsp:spPr>
        <a:xfrm rot="2309082">
          <a:off x="3825715" y="4305829"/>
          <a:ext cx="832043" cy="24234"/>
        </a:xfrm>
        <a:custGeom>
          <a:avLst/>
          <a:gdLst/>
          <a:ahLst/>
          <a:cxnLst/>
          <a:rect l="0" t="0" r="0" b="0"/>
          <a:pathLst>
            <a:path>
              <a:moveTo>
                <a:pt x="0" y="12117"/>
              </a:moveTo>
              <a:lnTo>
                <a:pt x="832043" y="121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>
        <a:off x="4220935" y="4297145"/>
        <a:ext cx="41602" cy="41602"/>
      </dsp:txXfrm>
    </dsp:sp>
    <dsp:sp modelId="{165FED2B-BCBA-42F6-BCC2-507D9975102F}">
      <dsp:nvSpPr>
        <dsp:cNvPr id="0" name=""/>
        <dsp:cNvSpPr/>
      </dsp:nvSpPr>
      <dsp:spPr>
        <a:xfrm>
          <a:off x="4567387" y="4120113"/>
          <a:ext cx="1628254" cy="913451"/>
        </a:xfrm>
        <a:prstGeom prst="roundRect">
          <a:avLst>
            <a:gd name="adj" fmla="val 10000"/>
          </a:avLst>
        </a:prstGeom>
        <a:solidFill>
          <a:srgbClr val="0000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Intervention is endogenous (self-selected)</a:t>
          </a:r>
        </a:p>
      </dsp:txBody>
      <dsp:txXfrm>
        <a:off x="4594141" y="4146867"/>
        <a:ext cx="1574746" cy="859943"/>
      </dsp:txXfrm>
    </dsp:sp>
    <dsp:sp modelId="{AA920AE7-B83D-44E1-A909-B18515C6D8B2}">
      <dsp:nvSpPr>
        <dsp:cNvPr id="0" name=""/>
        <dsp:cNvSpPr/>
      </dsp:nvSpPr>
      <dsp:spPr>
        <a:xfrm>
          <a:off x="6195642" y="4564721"/>
          <a:ext cx="651301" cy="24234"/>
        </a:xfrm>
        <a:custGeom>
          <a:avLst/>
          <a:gdLst/>
          <a:ahLst/>
          <a:cxnLst/>
          <a:rect l="0" t="0" r="0" b="0"/>
          <a:pathLst>
            <a:path>
              <a:moveTo>
                <a:pt x="0" y="12117"/>
              </a:moveTo>
              <a:lnTo>
                <a:pt x="651301" y="121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>
            <a:solidFill>
              <a:schemeClr val="bg1"/>
            </a:solidFill>
          </a:endParaRPr>
        </a:p>
      </dsp:txBody>
      <dsp:txXfrm>
        <a:off x="6505011" y="4560556"/>
        <a:ext cx="32565" cy="32565"/>
      </dsp:txXfrm>
    </dsp:sp>
    <dsp:sp modelId="{BDB1204E-3F1B-45C5-A9D3-B96CF4396D01}">
      <dsp:nvSpPr>
        <dsp:cNvPr id="0" name=""/>
        <dsp:cNvSpPr/>
      </dsp:nvSpPr>
      <dsp:spPr>
        <a:xfrm>
          <a:off x="6846944" y="4120113"/>
          <a:ext cx="1628254" cy="913451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Observational study</a:t>
          </a:r>
        </a:p>
      </dsp:txBody>
      <dsp:txXfrm>
        <a:off x="6873698" y="4146867"/>
        <a:ext cx="1574746" cy="859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2EDD0C7-772F-4466-B785-DD9B036101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1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1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1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CA29A740-1649-4353-960F-85D186E85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AF647F-DAE9-49AD-9A08-2AC3968F3C51}" type="slidenum">
              <a:rPr lang="en-US" smtClean="0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Calibri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EC4795-24E7-AE4D-92AC-C6B650FC22A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63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87CF86-BC0F-4294-81EF-9C99B4570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78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20D889-B5EE-4F40-AACD-207C429E372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40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7DE5F8-9C36-48DA-92E6-AA5744522B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56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3568-BAE5-4D89-8F37-6B4373983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EA28AF-F606-4DC0-97C6-6EA0D30A8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0ED6D3-D2AC-4BF4-99AD-20B9705AD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D45CC9-E531-4E91-BE17-A80614DFE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6F73D6-A7E2-478B-9B3D-883A28BB88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560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43" y="137916"/>
            <a:ext cx="7963807" cy="1335284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71450" indent="-171450"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defRPr sz="2800">
                <a:latin typeface="+mj-lt"/>
              </a:defRPr>
            </a:lvl1pPr>
            <a:lvl2pPr marL="514350" indent="-171450"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defRPr sz="2400">
                <a:latin typeface="+mj-lt"/>
              </a:defRPr>
            </a:lvl2pPr>
            <a:lvl3pPr marL="857250" indent="-171450"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defRPr sz="1800">
                <a:latin typeface="+mj-lt"/>
              </a:defRPr>
            </a:lvl3pPr>
            <a:lvl4pPr marL="1200150" indent="-171450"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defRPr sz="1600">
                <a:latin typeface="+mj-lt"/>
              </a:defRPr>
            </a:lvl4pPr>
            <a:lvl5pPr marL="1543050" indent="-171450">
              <a:buClr>
                <a:srgbClr val="00B050"/>
              </a:buClr>
              <a:buSzPct val="100000"/>
              <a:buFont typeface="Arial" panose="020B0604020202020204" pitchFamily="34" charset="0"/>
              <a:buChar char="•"/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C96BD1-3629-48BC-AD6F-4001E2B0F8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2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87C8B0-1520-4667-ABAE-B2CDA9E77FC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74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8128"/>
            <a:ext cx="78867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FF5F1-F03C-4C10-97CE-A8DBB50E57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43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BBB0D0-758E-42FC-BEC8-710482A4BB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55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28842"/>
            <a:ext cx="78867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E5799-38FB-4593-8E0E-1DC95B1325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7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EC292-5829-42BF-936B-6A48BA2FA7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2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9600B5-6E0C-4329-9E0A-F8874E0286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4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74A03D-7262-461D-BE90-1567774228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0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857250" marR="0" lvl="2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200150" marR="0" lvl="3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543050" marR="0" lvl="4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D6F73D6-A7E2-478B-9B3D-883A28BB88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3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  <p:sldLayoutId id="214748391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90000"/>
        </a:lnSpc>
        <a:spcBef>
          <a:spcPts val="75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5143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8572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2001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15430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datahaven.org/blog/datahaven-analysis-despite-statewide-improvements-covid-19-cases-remain-high-five-largest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jwharam@post.harvard.ed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93CC05CB-5A68-4807-A34B-7CA136505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36185"/>
          <a:stretch/>
        </p:blipFill>
        <p:spPr>
          <a:xfrm>
            <a:off x="944218" y="2546520"/>
            <a:ext cx="7341042" cy="203380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EED86C5-9D52-4DD7-835F-CFF1FAC800BA}"/>
              </a:ext>
            </a:extLst>
          </p:cNvPr>
          <p:cNvSpPr/>
          <p:nvPr/>
        </p:nvSpPr>
        <p:spPr>
          <a:xfrm>
            <a:off x="901035" y="2401296"/>
            <a:ext cx="7479641" cy="2274073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573687" y="5337431"/>
            <a:ext cx="603405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000" b="0" dirty="0">
                <a:solidFill>
                  <a:schemeClr val="tx1"/>
                </a:solidFill>
                <a:latin typeface="+mj-lt"/>
              </a:rPr>
              <a:t>Division of Health Policy and Insurance Research (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HPI</a:t>
            </a:r>
            <a:r>
              <a:rPr lang="en-US" sz="2000" b="0" dirty="0">
                <a:solidFill>
                  <a:schemeClr val="tx1"/>
                </a:solidFill>
                <a:latin typeface="+mj-lt"/>
              </a:rPr>
              <a:t>), Harvard Medical School &amp; Harvard Pilgrim Health Care Institute</a:t>
            </a:r>
          </a:p>
          <a:p>
            <a:pPr algn="ctr">
              <a:spcBef>
                <a:spcPct val="20000"/>
              </a:spcBef>
            </a:pPr>
            <a:r>
              <a:rPr lang="en-US" sz="2000" b="0" dirty="0">
                <a:solidFill>
                  <a:schemeClr val="tx1"/>
                </a:solidFill>
                <a:latin typeface="+mj-lt"/>
              </a:rPr>
              <a:t>Boston, Massachusetts</a:t>
            </a:r>
          </a:p>
        </p:txBody>
      </p:sp>
      <p:pic>
        <p:nvPicPr>
          <p:cNvPr id="7" name="Picture 4" descr="C:\Users\Matt\Documents\Health Policy\a Current - classes\DPM\Academy Health 2012\hms logo tr2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2" y="5456640"/>
            <a:ext cx="664447" cy="77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J:\DACP\LOGOS\HPHCI and DPM\HPHC_Institute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32"/>
          <a:stretch/>
        </p:blipFill>
        <p:spPr bwMode="auto">
          <a:xfrm>
            <a:off x="8062365" y="5479500"/>
            <a:ext cx="627016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638629" y="356626"/>
            <a:ext cx="7917018" cy="211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4400" b="0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What are Natural Experiments and Why Should we Study Them?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400300" y="4824250"/>
            <a:ext cx="4343400" cy="69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algn="ctr">
              <a:spcBef>
                <a:spcPts val="575"/>
              </a:spcBef>
              <a:buClr>
                <a:schemeClr val="accent1"/>
              </a:buClr>
              <a:buSzPct val="85000"/>
              <a:defRPr/>
            </a:pPr>
            <a:r>
              <a:rPr lang="en-US" sz="2400" dirty="0">
                <a:solidFill>
                  <a:schemeClr val="tx1"/>
                </a:solidFill>
                <a:latin typeface="+mj-lt"/>
              </a:rPr>
              <a:t>Frank Wharam MD MPH</a:t>
            </a:r>
            <a:endParaRPr lang="en-US" sz="30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Experiment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28650" y="2573035"/>
          <a:ext cx="7886700" cy="3835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644650" y="3033409"/>
            <a:ext cx="6680200" cy="219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9C9E55-308D-4EF0-AA36-7622606D2C4C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" t="44724" r="-2639"/>
          <a:stretch/>
        </p:blipFill>
        <p:spPr>
          <a:xfrm flipV="1">
            <a:off x="1664208" y="2514977"/>
            <a:ext cx="6851142" cy="15163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D58E06-51DB-44CD-BC14-FCE4B64B1C0E}"/>
              </a:ext>
            </a:extLst>
          </p:cNvPr>
          <p:cNvSpPr txBox="1"/>
          <p:nvPr/>
        </p:nvSpPr>
        <p:spPr>
          <a:xfrm>
            <a:off x="1664208" y="1951290"/>
            <a:ext cx="1536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Before intervention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7D0C88-09A8-4A9A-8BC6-01D47DC7582E}"/>
              </a:ext>
            </a:extLst>
          </p:cNvPr>
          <p:cNvSpPr txBox="1"/>
          <p:nvPr/>
        </p:nvSpPr>
        <p:spPr>
          <a:xfrm>
            <a:off x="4861957" y="1951290"/>
            <a:ext cx="1536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After intervention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A4B26C-605A-4D66-AA55-49A3D0D997DD}"/>
              </a:ext>
            </a:extLst>
          </p:cNvPr>
          <p:cNvSpPr/>
          <p:nvPr/>
        </p:nvSpPr>
        <p:spPr>
          <a:xfrm>
            <a:off x="3200401" y="2832023"/>
            <a:ext cx="119743" cy="11704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D4556C-8A83-4E3F-B25A-128684C01581}"/>
              </a:ext>
            </a:extLst>
          </p:cNvPr>
          <p:cNvSpPr/>
          <p:nvPr/>
        </p:nvSpPr>
        <p:spPr>
          <a:xfrm>
            <a:off x="3200401" y="2824301"/>
            <a:ext cx="119743" cy="11704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1B1F56-3B97-4688-B0C8-7C677A550C89}"/>
              </a:ext>
            </a:extLst>
          </p:cNvPr>
          <p:cNvSpPr txBox="1"/>
          <p:nvPr/>
        </p:nvSpPr>
        <p:spPr>
          <a:xfrm>
            <a:off x="2548392" y="3164610"/>
            <a:ext cx="3343524" cy="47672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+mj-lt"/>
              </a:rPr>
              <a:t>Intervention Group</a:t>
            </a:r>
          </a:p>
        </p:txBody>
      </p:sp>
      <p:sp>
        <p:nvSpPr>
          <p:cNvPr id="17" name="Lightning Bolt 16">
            <a:extLst>
              <a:ext uri="{FF2B5EF4-FFF2-40B4-BE49-F238E27FC236}">
                <a16:creationId xmlns:a16="http://schemas.microsoft.com/office/drawing/2014/main" id="{C907E764-EBF1-44AE-B3A7-08F5415CE06D}"/>
              </a:ext>
            </a:extLst>
          </p:cNvPr>
          <p:cNvSpPr/>
          <p:nvPr/>
        </p:nvSpPr>
        <p:spPr>
          <a:xfrm rot="1242772">
            <a:off x="3076625" y="1659184"/>
            <a:ext cx="393591" cy="1137316"/>
          </a:xfrm>
          <a:prstGeom prst="lightningBol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36A398-A05D-4EF8-A685-90DEB2AE3812}"/>
              </a:ext>
            </a:extLst>
          </p:cNvPr>
          <p:cNvSpPr txBox="1"/>
          <p:nvPr/>
        </p:nvSpPr>
        <p:spPr>
          <a:xfrm>
            <a:off x="2459412" y="1356363"/>
            <a:ext cx="1601716" cy="476726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+mj-lt"/>
              </a:rPr>
              <a:t>COVID-19</a:t>
            </a:r>
          </a:p>
        </p:txBody>
      </p:sp>
      <p:sp>
        <p:nvSpPr>
          <p:cNvPr id="19" name="Flowchart: Manual Operation 18">
            <a:extLst>
              <a:ext uri="{FF2B5EF4-FFF2-40B4-BE49-F238E27FC236}">
                <a16:creationId xmlns:a16="http://schemas.microsoft.com/office/drawing/2014/main" id="{666D4DF6-9347-4967-9ED5-9B9A23F7A927}"/>
              </a:ext>
            </a:extLst>
          </p:cNvPr>
          <p:cNvSpPr/>
          <p:nvPr/>
        </p:nvSpPr>
        <p:spPr>
          <a:xfrm>
            <a:off x="3198811" y="1754447"/>
            <a:ext cx="239714" cy="127175"/>
          </a:xfrm>
          <a:prstGeom prst="flowChartManualOperation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73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1A478-F48C-4871-9C01-077B2AF8B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62271"/>
            <a:ext cx="7886700" cy="112841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dirty="0"/>
              <a:t>Impact of the COVID-19 Pandemic on Outpatient Visits</a:t>
            </a:r>
            <a:endParaRPr lang="en-US" sz="45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BFC372A-8AFF-4C9C-850C-606D36854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261"/>
          <a:stretch/>
        </p:blipFill>
        <p:spPr>
          <a:xfrm>
            <a:off x="628650" y="1845426"/>
            <a:ext cx="7884410" cy="44503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03DA0A-2325-4154-A973-EF2173D505E0}"/>
              </a:ext>
            </a:extLst>
          </p:cNvPr>
          <p:cNvSpPr/>
          <p:nvPr/>
        </p:nvSpPr>
        <p:spPr>
          <a:xfrm>
            <a:off x="2197513" y="2182749"/>
            <a:ext cx="597306" cy="329184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7299CC-A5AF-47D1-AA4F-7E943F718A74}"/>
              </a:ext>
            </a:extLst>
          </p:cNvPr>
          <p:cNvSpPr txBox="1"/>
          <p:nvPr/>
        </p:nvSpPr>
        <p:spPr>
          <a:xfrm>
            <a:off x="6030861" y="2433484"/>
            <a:ext cx="2168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45BBBA"/>
                </a:solidFill>
                <a:latin typeface="+mj-lt"/>
              </a:rPr>
              <a:t>All types of visits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99155D-A6C7-43E9-93C7-AB24FEA0FD26}"/>
              </a:ext>
            </a:extLst>
          </p:cNvPr>
          <p:cNvSpPr txBox="1"/>
          <p:nvPr/>
        </p:nvSpPr>
        <p:spPr>
          <a:xfrm>
            <a:off x="6030861" y="3496207"/>
            <a:ext cx="2168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58533"/>
                </a:solidFill>
                <a:latin typeface="+mj-lt"/>
              </a:rPr>
              <a:t>In-person visits only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775504-8C86-4CC5-9ED4-DF4C1A28590E}"/>
              </a:ext>
            </a:extLst>
          </p:cNvPr>
          <p:cNvSpPr txBox="1"/>
          <p:nvPr/>
        </p:nvSpPr>
        <p:spPr>
          <a:xfrm>
            <a:off x="2632589" y="2802816"/>
            <a:ext cx="2168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 </a:t>
            </a:r>
            <a:r>
              <a:rPr lang="en-US" sz="1800" b="0" dirty="0">
                <a:solidFill>
                  <a:schemeClr val="tx1"/>
                </a:solidFill>
                <a:latin typeface="+mj-lt"/>
              </a:rPr>
              <a:t>Mid-March 2020 COVID onset</a:t>
            </a:r>
          </a:p>
        </p:txBody>
      </p:sp>
      <p:sp>
        <p:nvSpPr>
          <p:cNvPr id="11" name="Rectangle 20">
            <a:extLst>
              <a:ext uri="{FF2B5EF4-FFF2-40B4-BE49-F238E27FC236}">
                <a16:creationId xmlns:a16="http://schemas.microsoft.com/office/drawing/2014/main" id="{8F7DA7DF-6607-4976-B631-C09029624A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8" y="6396335"/>
            <a:ext cx="91357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200" b="0" dirty="0">
                <a:solidFill>
                  <a:schemeClr val="tx1"/>
                </a:solidFill>
                <a:latin typeface="+mj-lt"/>
              </a:rPr>
              <a:t>Mehrotra A </a:t>
            </a:r>
            <a:r>
              <a:rPr lang="en-US" sz="1200" b="0" i="1" dirty="0">
                <a:solidFill>
                  <a:schemeClr val="tx1"/>
                </a:solidFill>
                <a:latin typeface="+mj-lt"/>
              </a:rPr>
              <a:t>et al.</a:t>
            </a:r>
            <a:r>
              <a:rPr lang="en-US" sz="1200" b="0" dirty="0">
                <a:solidFill>
                  <a:schemeClr val="tx1"/>
                </a:solidFill>
                <a:latin typeface="+mj-lt"/>
              </a:rPr>
              <a:t> https://www.commonwealthfund.org/publications/2020/aug/impact-covid-19-pandemic-outpatient-visits-changing-patterns-care-newest   </a:t>
            </a:r>
          </a:p>
        </p:txBody>
      </p:sp>
    </p:spTree>
    <p:extLst>
      <p:ext uri="{BB962C8B-B14F-4D97-AF65-F5344CB8AC3E}">
        <p14:creationId xmlns:p14="http://schemas.microsoft.com/office/powerpoint/2010/main" val="24478173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7139858"/>
              </p:ext>
            </p:extLst>
          </p:nvPr>
        </p:nvGraphicFramePr>
        <p:xfrm>
          <a:off x="628650" y="2573035"/>
          <a:ext cx="7886700" cy="3835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Experiment with Control Group</a:t>
            </a:r>
          </a:p>
        </p:txBody>
      </p:sp>
      <p:sp>
        <p:nvSpPr>
          <p:cNvPr id="3" name="Rectangle 2"/>
          <p:cNvSpPr/>
          <p:nvPr/>
        </p:nvSpPr>
        <p:spPr>
          <a:xfrm>
            <a:off x="1644650" y="3033409"/>
            <a:ext cx="6680200" cy="219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D58E06-51DB-44CD-BC14-FCE4B64B1C0E}"/>
              </a:ext>
            </a:extLst>
          </p:cNvPr>
          <p:cNvSpPr txBox="1"/>
          <p:nvPr/>
        </p:nvSpPr>
        <p:spPr>
          <a:xfrm>
            <a:off x="1664208" y="1951290"/>
            <a:ext cx="1536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Before intervention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7D0C88-09A8-4A9A-8BC6-01D47DC7582E}"/>
              </a:ext>
            </a:extLst>
          </p:cNvPr>
          <p:cNvSpPr txBox="1"/>
          <p:nvPr/>
        </p:nvSpPr>
        <p:spPr>
          <a:xfrm>
            <a:off x="4861957" y="1951290"/>
            <a:ext cx="1536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After intervention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9C9E55-308D-4EF0-AA36-7622606D2C4C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" t="-3683" r="-2639" b="2"/>
          <a:stretch/>
        </p:blipFill>
        <p:spPr>
          <a:xfrm flipV="1">
            <a:off x="1664208" y="2514974"/>
            <a:ext cx="6851142" cy="284420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7B087A3-5FB1-4F36-A1AE-87C3CF03FB12}"/>
              </a:ext>
            </a:extLst>
          </p:cNvPr>
          <p:cNvSpPr/>
          <p:nvPr/>
        </p:nvSpPr>
        <p:spPr>
          <a:xfrm>
            <a:off x="3200401" y="2824301"/>
            <a:ext cx="119743" cy="11704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1B1F56-3B97-4688-B0C8-7C677A550C89}"/>
              </a:ext>
            </a:extLst>
          </p:cNvPr>
          <p:cNvSpPr txBox="1"/>
          <p:nvPr/>
        </p:nvSpPr>
        <p:spPr>
          <a:xfrm>
            <a:off x="2548392" y="3164610"/>
            <a:ext cx="3343524" cy="47672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+mj-lt"/>
              </a:rPr>
              <a:t>Intervention Group</a:t>
            </a:r>
          </a:p>
        </p:txBody>
      </p:sp>
      <p:sp>
        <p:nvSpPr>
          <p:cNvPr id="17" name="Lightning Bolt 16">
            <a:extLst>
              <a:ext uri="{FF2B5EF4-FFF2-40B4-BE49-F238E27FC236}">
                <a16:creationId xmlns:a16="http://schemas.microsoft.com/office/drawing/2014/main" id="{1E02421B-99EA-41F4-B3ED-499F17CFD0B6}"/>
              </a:ext>
            </a:extLst>
          </p:cNvPr>
          <p:cNvSpPr/>
          <p:nvPr/>
        </p:nvSpPr>
        <p:spPr>
          <a:xfrm rot="1242772">
            <a:off x="3076625" y="1659184"/>
            <a:ext cx="393591" cy="1137316"/>
          </a:xfrm>
          <a:prstGeom prst="lightningBol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60CDF0-1594-4AC8-B3B8-B5E5A7F3B004}"/>
              </a:ext>
            </a:extLst>
          </p:cNvPr>
          <p:cNvSpPr txBox="1"/>
          <p:nvPr/>
        </p:nvSpPr>
        <p:spPr>
          <a:xfrm>
            <a:off x="2459412" y="1356363"/>
            <a:ext cx="1601716" cy="476726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+mj-lt"/>
              </a:rPr>
              <a:t>Free Meds</a:t>
            </a:r>
          </a:p>
        </p:txBody>
      </p:sp>
      <p:sp>
        <p:nvSpPr>
          <p:cNvPr id="19" name="Flowchart: Manual Operation 18">
            <a:extLst>
              <a:ext uri="{FF2B5EF4-FFF2-40B4-BE49-F238E27FC236}">
                <a16:creationId xmlns:a16="http://schemas.microsoft.com/office/drawing/2014/main" id="{950F0F49-346C-4E03-AE4A-03928FF12638}"/>
              </a:ext>
            </a:extLst>
          </p:cNvPr>
          <p:cNvSpPr/>
          <p:nvPr/>
        </p:nvSpPr>
        <p:spPr>
          <a:xfrm>
            <a:off x="3198811" y="1754447"/>
            <a:ext cx="239714" cy="127175"/>
          </a:xfrm>
          <a:prstGeom prst="flowChartManualOperation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76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Experiment with Control Group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28650" y="2573035"/>
          <a:ext cx="7886700" cy="3835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644650" y="3033409"/>
            <a:ext cx="6680200" cy="219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flipV="1">
            <a:off x="1664208" y="2514976"/>
            <a:ext cx="6675120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70F023-5F30-4ADE-96D0-C636168740C9}"/>
              </a:ext>
            </a:extLst>
          </p:cNvPr>
          <p:cNvSpPr txBox="1"/>
          <p:nvPr/>
        </p:nvSpPr>
        <p:spPr>
          <a:xfrm>
            <a:off x="1664208" y="1951290"/>
            <a:ext cx="1536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Before intervention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6A05DB-5A59-474D-8896-37EABF408729}"/>
              </a:ext>
            </a:extLst>
          </p:cNvPr>
          <p:cNvSpPr txBox="1"/>
          <p:nvPr/>
        </p:nvSpPr>
        <p:spPr>
          <a:xfrm>
            <a:off x="4861957" y="1951290"/>
            <a:ext cx="1536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After intervention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F0B4A0-C355-479D-A8B0-09FE4DB92AA8}"/>
              </a:ext>
            </a:extLst>
          </p:cNvPr>
          <p:cNvSpPr txBox="1"/>
          <p:nvPr/>
        </p:nvSpPr>
        <p:spPr>
          <a:xfrm>
            <a:off x="2548392" y="4389118"/>
            <a:ext cx="3343524" cy="47672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+mj-lt"/>
              </a:rPr>
              <a:t>Control Group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3FEA4E6-6102-442D-8EB8-CED9882D5502}"/>
              </a:ext>
            </a:extLst>
          </p:cNvPr>
          <p:cNvSpPr/>
          <p:nvPr/>
        </p:nvSpPr>
        <p:spPr>
          <a:xfrm>
            <a:off x="3200401" y="2824301"/>
            <a:ext cx="119743" cy="11704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D0AA9-DF36-4AA1-A433-8F02D68CCED1}"/>
              </a:ext>
            </a:extLst>
          </p:cNvPr>
          <p:cNvSpPr txBox="1"/>
          <p:nvPr/>
        </p:nvSpPr>
        <p:spPr>
          <a:xfrm>
            <a:off x="2548392" y="3164610"/>
            <a:ext cx="3343524" cy="47672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+mj-lt"/>
              </a:rPr>
              <a:t>Intervention Group</a:t>
            </a:r>
          </a:p>
        </p:txBody>
      </p:sp>
      <p:sp>
        <p:nvSpPr>
          <p:cNvPr id="16" name="Lightning Bolt 15">
            <a:extLst>
              <a:ext uri="{FF2B5EF4-FFF2-40B4-BE49-F238E27FC236}">
                <a16:creationId xmlns:a16="http://schemas.microsoft.com/office/drawing/2014/main" id="{C09E2141-73AE-4A21-B29C-8F62072F94FC}"/>
              </a:ext>
            </a:extLst>
          </p:cNvPr>
          <p:cNvSpPr/>
          <p:nvPr/>
        </p:nvSpPr>
        <p:spPr>
          <a:xfrm rot="1242772">
            <a:off x="3076625" y="1659184"/>
            <a:ext cx="393591" cy="1137316"/>
          </a:xfrm>
          <a:prstGeom prst="lightningBol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106E69-8361-4713-A237-8539B4FD46A2}"/>
              </a:ext>
            </a:extLst>
          </p:cNvPr>
          <p:cNvSpPr txBox="1"/>
          <p:nvPr/>
        </p:nvSpPr>
        <p:spPr>
          <a:xfrm>
            <a:off x="2459412" y="1356363"/>
            <a:ext cx="1601716" cy="476726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+mj-lt"/>
              </a:rPr>
              <a:t>Free Meds</a:t>
            </a:r>
          </a:p>
        </p:txBody>
      </p:sp>
      <p:sp>
        <p:nvSpPr>
          <p:cNvPr id="18" name="Flowchart: Manual Operation 17">
            <a:extLst>
              <a:ext uri="{FF2B5EF4-FFF2-40B4-BE49-F238E27FC236}">
                <a16:creationId xmlns:a16="http://schemas.microsoft.com/office/drawing/2014/main" id="{13030299-4C29-4937-8874-8B46EEC52B11}"/>
              </a:ext>
            </a:extLst>
          </p:cNvPr>
          <p:cNvSpPr/>
          <p:nvPr/>
        </p:nvSpPr>
        <p:spPr>
          <a:xfrm>
            <a:off x="3198811" y="1754447"/>
            <a:ext cx="239714" cy="127175"/>
          </a:xfrm>
          <a:prstGeom prst="flowChartManualOperation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2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Oral Antidiabetic Medication Use after Removing Out-of-pocket Costs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6847" y="5738646"/>
            <a:ext cx="167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+mj-lt"/>
              </a:rPr>
              <a:t>Baseline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37533" y="5738646"/>
            <a:ext cx="167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+mj-lt"/>
              </a:rPr>
              <a:t>Year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0478" y="5738646"/>
            <a:ext cx="1671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0" dirty="0">
                <a:solidFill>
                  <a:schemeClr val="tx1"/>
                </a:solidFill>
                <a:latin typeface="+mj-lt"/>
              </a:rPr>
              <a:t>Year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DBFEB9-7C17-4F8E-9253-E4DDCCF20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65" y="1679304"/>
            <a:ext cx="6766560" cy="47427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D10E3E-6BAA-4018-80B0-F5409B51B70D}"/>
              </a:ext>
            </a:extLst>
          </p:cNvPr>
          <p:cNvSpPr txBox="1"/>
          <p:nvPr/>
        </p:nvSpPr>
        <p:spPr>
          <a:xfrm>
            <a:off x="4579377" y="4410390"/>
            <a:ext cx="2917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 O</a:t>
            </a:r>
            <a:r>
              <a:rPr lang="en-US" sz="1800" b="0" dirty="0">
                <a:solidFill>
                  <a:schemeClr val="tx1"/>
                </a:solidFill>
                <a:latin typeface="+mj-lt"/>
              </a:rPr>
              <a:t>ut-of-pocket $ for meds removed for intervention group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B0A873-7C6F-44AA-9131-4CB4DD5B8170}"/>
              </a:ext>
            </a:extLst>
          </p:cNvPr>
          <p:cNvSpPr txBox="1"/>
          <p:nvPr/>
        </p:nvSpPr>
        <p:spPr>
          <a:xfrm>
            <a:off x="4756357" y="1754574"/>
            <a:ext cx="3229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00B050"/>
                </a:solidFill>
                <a:latin typeface="+mj-lt"/>
              </a:rPr>
              <a:t>Intervention group (out-of-pocket $ for meds removed)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E289D9-928B-498B-A107-4047E5FEC5B4}"/>
              </a:ext>
            </a:extLst>
          </p:cNvPr>
          <p:cNvSpPr txBox="1"/>
          <p:nvPr/>
        </p:nvSpPr>
        <p:spPr>
          <a:xfrm>
            <a:off x="4855908" y="3280728"/>
            <a:ext cx="3030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FF0000"/>
                </a:solidFill>
                <a:latin typeface="+mj-lt"/>
              </a:rPr>
              <a:t>Control group (continued expensive meds)</a:t>
            </a:r>
          </a:p>
        </p:txBody>
      </p:sp>
    </p:spTree>
    <p:extLst>
      <p:ext uri="{BB962C8B-B14F-4D97-AF65-F5344CB8AC3E}">
        <p14:creationId xmlns:p14="http://schemas.microsoft.com/office/powerpoint/2010/main" val="498527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E652E-AE35-4176-8A88-28A8725E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Features of Natural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E2858-49A1-4C1B-A255-A113CC653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Manner in which “intervention” carried out allows understanding about whether intervention </a:t>
            </a:r>
            <a:r>
              <a:rPr lang="en-US" u="sng" dirty="0"/>
              <a:t>caused</a:t>
            </a:r>
            <a:r>
              <a:rPr lang="en-US" dirty="0"/>
              <a:t> an outcome (i.e., “causal inference”)</a:t>
            </a:r>
          </a:p>
          <a:p>
            <a:r>
              <a:rPr lang="en-US" dirty="0"/>
              <a:t>External validity (real-world generalizability) typically better than RCTs, but causal inference usually not better</a:t>
            </a:r>
          </a:p>
          <a:p>
            <a:r>
              <a:rPr lang="en-US" dirty="0"/>
              <a:t>Researchers can use a variety of </a:t>
            </a:r>
            <a:r>
              <a:rPr lang="en-US" b="1" dirty="0"/>
              <a:t>study designs </a:t>
            </a:r>
            <a:r>
              <a:rPr lang="en-US" dirty="0"/>
              <a:t>to study effects of intervention on outcome measures</a:t>
            </a:r>
          </a:p>
          <a:p>
            <a:pPr lvl="1"/>
            <a:r>
              <a:rPr lang="en-US" dirty="0"/>
              <a:t>Cross-sectional</a:t>
            </a:r>
          </a:p>
          <a:p>
            <a:pPr lvl="1"/>
            <a:r>
              <a:rPr lang="en-US" dirty="0"/>
              <a:t>Pre-post with comparison group</a:t>
            </a:r>
          </a:p>
          <a:p>
            <a:pPr lvl="1"/>
            <a:r>
              <a:rPr lang="en-US" dirty="0"/>
              <a:t>Interrupted time series with control series</a:t>
            </a:r>
          </a:p>
        </p:txBody>
      </p:sp>
      <p:sp>
        <p:nvSpPr>
          <p:cNvPr id="4" name="Rectangle 20">
            <a:extLst>
              <a:ext uri="{FF2B5EF4-FFF2-40B4-BE49-F238E27FC236}">
                <a16:creationId xmlns:a16="http://schemas.microsoft.com/office/drawing/2014/main" id="{8111F41B-1D47-478C-B164-D67365978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9" y="6577781"/>
            <a:ext cx="7633706" cy="277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200" b="0" dirty="0" err="1">
                <a:solidFill>
                  <a:schemeClr val="tx1"/>
                </a:solidFill>
                <a:latin typeface="+mj-lt"/>
              </a:rPr>
              <a:t>Shadish</a:t>
            </a:r>
            <a:r>
              <a:rPr lang="en-US" sz="1200" b="0" dirty="0">
                <a:solidFill>
                  <a:schemeClr val="tx1"/>
                </a:solidFill>
                <a:latin typeface="+mj-lt"/>
              </a:rPr>
              <a:t> WR, Cook TD, Campbell DT. Experimental and quasi-experimental designs for generalized causal inference. 2001.   </a:t>
            </a:r>
          </a:p>
        </p:txBody>
      </p:sp>
    </p:spTree>
    <p:extLst>
      <p:ext uri="{BB962C8B-B14F-4D97-AF65-F5344CB8AC3E}">
        <p14:creationId xmlns:p14="http://schemas.microsoft.com/office/powerpoint/2010/main" val="2659126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CB961-EDE7-4B1B-A20B-8E7A6971C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Healthcare Natural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6BA6D-5D16-4D03-844C-531763675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COVID-19</a:t>
            </a:r>
          </a:p>
          <a:p>
            <a:r>
              <a:rPr lang="en-US" dirty="0"/>
              <a:t>A state changes legislation affecting price of insulin</a:t>
            </a:r>
          </a:p>
          <a:p>
            <a:r>
              <a:rPr lang="en-US" dirty="0"/>
              <a:t>A leading expert organization changes guidelines for cancer screening</a:t>
            </a:r>
          </a:p>
          <a:p>
            <a:r>
              <a:rPr lang="en-US" dirty="0"/>
              <a:t>A health system changes from a paper to electronic health records</a:t>
            </a:r>
          </a:p>
          <a:p>
            <a:r>
              <a:rPr lang="en-US" dirty="0"/>
              <a:t>An employer switches workers to a new health insurance benefit</a:t>
            </a:r>
          </a:p>
        </p:txBody>
      </p:sp>
    </p:spTree>
    <p:extLst>
      <p:ext uri="{BB962C8B-B14F-4D97-AF65-F5344CB8AC3E}">
        <p14:creationId xmlns:p14="http://schemas.microsoft.com/office/powerpoint/2010/main" val="4162457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Definition of natural experiments and quasi-experiments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How to find natural experiments that affect people with diabetes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 marL="571500" indent="-571500">
              <a:buFont typeface="+mj-lt"/>
              <a:buAutoNum type="romanU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Reasons for analyzing health reform natural experiments</a:t>
            </a:r>
          </a:p>
          <a:p>
            <a:pPr marL="857250" lvl="1" indent="-514350">
              <a:buFont typeface="+mj-lt"/>
              <a:buAutoNum type="romanUcPeriod"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860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FEFEE-83BE-4B70-A8BB-69D9E1BB0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Natural Experiments that Affect People with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A871A-0E7C-4CC5-A17C-C5F79CA71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Preliminary questions to ask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What are the hypothesized intended and unintended effects of a population-level intervention or disruption?</a:t>
            </a:r>
          </a:p>
          <a:p>
            <a:pPr lvl="1"/>
            <a:r>
              <a:rPr lang="en-US" dirty="0"/>
              <a:t>Do those effects change mediators of diabetes health outcomes?</a:t>
            </a:r>
          </a:p>
          <a:p>
            <a:pPr lvl="1"/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6FEA1EA-D9BD-43D8-9C92-739CDD1376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8553169"/>
              </p:ext>
            </p:extLst>
          </p:nvPr>
        </p:nvGraphicFramePr>
        <p:xfrm>
          <a:off x="1375231" y="3141437"/>
          <a:ext cx="6393543" cy="3984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208DA58B-2198-47CE-9A56-D55D89EC9501}"/>
              </a:ext>
            </a:extLst>
          </p:cNvPr>
          <p:cNvSpPr/>
          <p:nvPr/>
        </p:nvSpPr>
        <p:spPr>
          <a:xfrm>
            <a:off x="3456209" y="5000756"/>
            <a:ext cx="268514" cy="23948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1871D99-CD06-46D1-825B-4E948F474247}"/>
              </a:ext>
            </a:extLst>
          </p:cNvPr>
          <p:cNvSpPr/>
          <p:nvPr/>
        </p:nvSpPr>
        <p:spPr>
          <a:xfrm>
            <a:off x="5455555" y="5000756"/>
            <a:ext cx="268514" cy="23948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673C5-98B9-4622-A879-C1215E36B32D}"/>
              </a:ext>
            </a:extLst>
          </p:cNvPr>
          <p:cNvSpPr txBox="1"/>
          <p:nvPr/>
        </p:nvSpPr>
        <p:spPr>
          <a:xfrm>
            <a:off x="1709053" y="4612670"/>
            <a:ext cx="1705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Population-level disruptions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34E1AF-C708-43E9-AAF5-DBF7C162590F}"/>
              </a:ext>
            </a:extLst>
          </p:cNvPr>
          <p:cNvSpPr/>
          <p:nvPr/>
        </p:nvSpPr>
        <p:spPr>
          <a:xfrm>
            <a:off x="3708396" y="4458782"/>
            <a:ext cx="17344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solidFill>
                  <a:schemeClr val="tx1"/>
                </a:solidFill>
                <a:latin typeface="+mj-lt"/>
              </a:rPr>
              <a:t>Factors affecting people with diabetes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29C10B-9CCD-4D31-A633-E0967D37E3D9}"/>
              </a:ext>
            </a:extLst>
          </p:cNvPr>
          <p:cNvSpPr/>
          <p:nvPr/>
        </p:nvSpPr>
        <p:spPr>
          <a:xfrm>
            <a:off x="5736771" y="4612670"/>
            <a:ext cx="17344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dirty="0">
                <a:solidFill>
                  <a:schemeClr val="tx1"/>
                </a:solidFill>
                <a:latin typeface="+mj-lt"/>
              </a:rPr>
              <a:t>Diabetes health outcomes</a:t>
            </a:r>
          </a:p>
        </p:txBody>
      </p:sp>
    </p:spTree>
    <p:extLst>
      <p:ext uri="{BB962C8B-B14F-4D97-AF65-F5344CB8AC3E}">
        <p14:creationId xmlns:p14="http://schemas.microsoft.com/office/powerpoint/2010/main" val="3705140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0C2D1-B8E3-4AB5-BCE3-A19F48A5E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Conceptual Model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D73C24D-0402-4986-BA75-D09BFE3D3F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77506420"/>
              </p:ext>
            </p:extLst>
          </p:nvPr>
        </p:nvGraphicFramePr>
        <p:xfrm>
          <a:off x="486231" y="1927521"/>
          <a:ext cx="8171543" cy="45066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eft Brace 5">
            <a:extLst>
              <a:ext uri="{FF2B5EF4-FFF2-40B4-BE49-F238E27FC236}">
                <a16:creationId xmlns:a16="http://schemas.microsoft.com/office/drawing/2014/main" id="{C37CBE65-035F-41C1-A432-DEFAE42B4777}"/>
              </a:ext>
            </a:extLst>
          </p:cNvPr>
          <p:cNvSpPr/>
          <p:nvPr/>
        </p:nvSpPr>
        <p:spPr>
          <a:xfrm rot="5400000">
            <a:off x="4417961" y="1259233"/>
            <a:ext cx="312057" cy="3796748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0FA6A9D4-55D5-4616-89B9-374E741786D8}"/>
              </a:ext>
            </a:extLst>
          </p:cNvPr>
          <p:cNvSpPr/>
          <p:nvPr/>
        </p:nvSpPr>
        <p:spPr>
          <a:xfrm rot="5400000">
            <a:off x="7652154" y="2325501"/>
            <a:ext cx="312057" cy="1664208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0FF32E-0B2F-46B9-B1BF-5E7BA9209B69}"/>
              </a:ext>
            </a:extLst>
          </p:cNvPr>
          <p:cNvSpPr txBox="1"/>
          <p:nvPr/>
        </p:nvSpPr>
        <p:spPr>
          <a:xfrm>
            <a:off x="2805003" y="2101222"/>
            <a:ext cx="353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+mj-lt"/>
              </a:rPr>
              <a:t>Factors affecting people with diabetes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1B6664-80C2-409A-8175-76ED36831917}"/>
              </a:ext>
            </a:extLst>
          </p:cNvPr>
          <p:cNvSpPr txBox="1"/>
          <p:nvPr/>
        </p:nvSpPr>
        <p:spPr>
          <a:xfrm>
            <a:off x="2692" y="2101222"/>
            <a:ext cx="256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+mj-lt"/>
              </a:rPr>
              <a:t>Population-level disruption/policy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10ED9A-CB0F-4D54-9CB3-15D27A7E05A1}"/>
              </a:ext>
            </a:extLst>
          </p:cNvPr>
          <p:cNvSpPr txBox="1"/>
          <p:nvPr/>
        </p:nvSpPr>
        <p:spPr>
          <a:xfrm>
            <a:off x="6596138" y="2101222"/>
            <a:ext cx="256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+mj-lt"/>
              </a:rPr>
              <a:t>Diabetes health outcomes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BD745B89-5E74-4D60-B1FA-ABC8DB6ADAD6}"/>
              </a:ext>
            </a:extLst>
          </p:cNvPr>
          <p:cNvSpPr/>
          <p:nvPr/>
        </p:nvSpPr>
        <p:spPr>
          <a:xfrm rot="5400000">
            <a:off x="1159256" y="2334647"/>
            <a:ext cx="312057" cy="1645920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88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Definition of natural experiments and quasi-experiments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How to find natural experiments that affect people with diabetes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Reasons for analyzing health reform natural experiments</a:t>
            </a:r>
          </a:p>
          <a:p>
            <a:pPr marL="857250" lvl="1" indent="-514350">
              <a:buFont typeface="+mj-lt"/>
              <a:buAutoNum type="romanUcPeriod"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08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Definition of natural experiments and quasi-experiments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to find natural experiments that affect people with diabetes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/>
              <a:t>Reasons for analyzing health reform natural experiments</a:t>
            </a:r>
          </a:p>
          <a:p>
            <a:pPr marL="857250" lvl="1" indent="-514350">
              <a:buFont typeface="+mj-lt"/>
              <a:buAutoNum type="romanUcPeriod"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746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D3D2-4CC3-4A66-AB86-D071E3106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Analyzing Health Care Natural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B7BC7-6E4D-4776-BA2E-434D987AF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To answer high-impact, real-world clinical and policy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Because scientific rigor / internal validity can be high, and methods are improving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Because results can be communicated in an intuitive manner to clinical, policymaking, and lay audiences in order to inform evidence-based improvements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944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D3D2-4CC3-4A66-AB86-D071E3106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Analyzing Health Care Natural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B7BC7-6E4D-4776-BA2E-434D987AF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To answer high-impact, real-world clinical and policy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Because scientific rigor / internal validity can be high, and methods are improving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Because results can be communicated in an intuitive manner to clinical, policymaking, and lay audiences in order to inform evidence-based improvements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8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59B61-6522-41F6-850F-2CA7102F4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</a:t>
            </a:r>
            <a:r>
              <a:rPr lang="en-US" dirty="0" err="1"/>
              <a:t>EXperiments</a:t>
            </a:r>
            <a:r>
              <a:rPr lang="en-US" dirty="0"/>
              <a:t> for Translation in Diabetes (NEXT-D1 &amp; NEXT-D2)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7D17E49-DF7A-4E75-A38C-6F44AB1231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" y="1975286"/>
            <a:ext cx="8595360" cy="379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26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" y="6096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 rot="14950161">
            <a:off x="1869367" y="695489"/>
            <a:ext cx="2330960" cy="3055154"/>
          </a:xfrm>
          <a:prstGeom prst="rect">
            <a:avLst/>
          </a:prstGeom>
          <a:noFill/>
        </p:spPr>
        <p:txBody>
          <a:bodyPr spcFirstLastPara="1" anchor="ctr">
            <a:prstTxWarp prst="textCircle">
              <a:avLst>
                <a:gd name="adj" fmla="val 20031044"/>
              </a:avLst>
            </a:prstTxWarp>
            <a:scene3d>
              <a:camera prst="orthographicFront">
                <a:rot lat="0" lon="600000" rev="0"/>
              </a:camera>
              <a:lightRig rig="threePt" dir="t"/>
            </a:scene3d>
            <a:sp3d z="-6350"/>
          </a:bodyPr>
          <a:lstStyle/>
          <a:p>
            <a:pPr algn="ctr">
              <a:defRPr/>
            </a:pPr>
            <a:r>
              <a:rPr lang="en-US" sz="2100" b="0" dirty="0">
                <a:solidFill>
                  <a:srgbClr val="0000FF"/>
                </a:solidFill>
                <a:latin typeface="+mj-lt"/>
              </a:rPr>
              <a:t>Legislation &amp; </a:t>
            </a:r>
          </a:p>
          <a:p>
            <a:pPr algn="ctr">
              <a:defRPr/>
            </a:pPr>
            <a:r>
              <a:rPr lang="en-US" sz="2100" b="0" dirty="0">
                <a:solidFill>
                  <a:srgbClr val="0000FF"/>
                </a:solidFill>
                <a:latin typeface="+mj-lt"/>
              </a:rPr>
              <a:t>Regulations</a:t>
            </a:r>
          </a:p>
        </p:txBody>
      </p:sp>
      <p:sp>
        <p:nvSpPr>
          <p:cNvPr id="9" name="TextBox 8"/>
          <p:cNvSpPr txBox="1"/>
          <p:nvPr/>
        </p:nvSpPr>
        <p:spPr>
          <a:xfrm rot="17788454">
            <a:off x="4437727" y="762825"/>
            <a:ext cx="3222900" cy="3866121"/>
          </a:xfrm>
          <a:prstGeom prst="rect">
            <a:avLst/>
          </a:prstGeom>
          <a:noFill/>
        </p:spPr>
        <p:txBody>
          <a:bodyPr spcFirstLastPara="1" anchor="ctr">
            <a:prstTxWarp prst="textCircle">
              <a:avLst>
                <a:gd name="adj" fmla="val 16368866"/>
              </a:avLst>
            </a:prstTxWarp>
            <a:scene3d>
              <a:camera prst="orthographicFront">
                <a:rot lat="0" lon="600000" rev="0"/>
              </a:camera>
              <a:lightRig rig="threePt" dir="t"/>
            </a:scene3d>
            <a:sp3d z="-6350"/>
          </a:bodyPr>
          <a:lstStyle/>
          <a:p>
            <a:pPr algn="ctr">
              <a:defRPr/>
            </a:pPr>
            <a:r>
              <a:rPr lang="en-US" sz="2000" b="0" dirty="0">
                <a:solidFill>
                  <a:srgbClr val="0000FF"/>
                </a:solidFill>
                <a:latin typeface="+mj-lt"/>
              </a:rPr>
              <a:t>Environmental &amp; </a:t>
            </a:r>
          </a:p>
          <a:p>
            <a:pPr algn="ctr">
              <a:defRPr/>
            </a:pPr>
            <a:r>
              <a:rPr lang="en-US" sz="2000" b="0" dirty="0">
                <a:solidFill>
                  <a:srgbClr val="0000FF"/>
                </a:solidFill>
                <a:latin typeface="+mj-lt"/>
              </a:rPr>
              <a:t>Social Context</a:t>
            </a:r>
          </a:p>
        </p:txBody>
      </p:sp>
      <p:sp>
        <p:nvSpPr>
          <p:cNvPr id="12" name="TextBox 11"/>
          <p:cNvSpPr txBox="1"/>
          <p:nvPr/>
        </p:nvSpPr>
        <p:spPr>
          <a:xfrm rot="13825330">
            <a:off x="1924353" y="1657189"/>
            <a:ext cx="864379" cy="1966570"/>
          </a:xfrm>
          <a:prstGeom prst="rect">
            <a:avLst/>
          </a:prstGeom>
          <a:noFill/>
        </p:spPr>
        <p:txBody>
          <a:bodyPr spcFirstLastPara="1">
            <a:prstTxWarp prst="textCircle">
              <a:avLst>
                <a:gd name="adj" fmla="val 18220938"/>
              </a:avLst>
            </a:prstTxWarp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100" b="0" dirty="0">
                <a:solidFill>
                  <a:srgbClr val="0000FF"/>
                </a:solidFill>
                <a:latin typeface="+mj-lt"/>
              </a:rPr>
              <a:t>Religious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100" b="0" dirty="0">
                <a:solidFill>
                  <a:srgbClr val="0000FF"/>
                </a:solidFill>
                <a:latin typeface="+mj-lt"/>
              </a:rPr>
              <a:t>Institutions</a:t>
            </a:r>
          </a:p>
        </p:txBody>
      </p:sp>
      <p:sp>
        <p:nvSpPr>
          <p:cNvPr id="13" name="TextBox 12"/>
          <p:cNvSpPr txBox="1"/>
          <p:nvPr/>
        </p:nvSpPr>
        <p:spPr>
          <a:xfrm rot="20020432">
            <a:off x="6699273" y="2268370"/>
            <a:ext cx="1102013" cy="2206205"/>
          </a:xfrm>
          <a:prstGeom prst="rect">
            <a:avLst/>
          </a:prstGeom>
          <a:noFill/>
        </p:spPr>
        <p:txBody>
          <a:bodyPr spcFirstLastPara="1">
            <a:prstTxWarp prst="textCircle">
              <a:avLst>
                <a:gd name="adj" fmla="val 18376767"/>
              </a:avLst>
            </a:prstTxWarp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100" b="0" dirty="0">
                <a:solidFill>
                  <a:srgbClr val="0000FF"/>
                </a:solidFill>
                <a:latin typeface="+mj-lt"/>
              </a:rPr>
              <a:t>Social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100" b="0" dirty="0">
                <a:solidFill>
                  <a:srgbClr val="0000FF"/>
                </a:solidFill>
                <a:latin typeface="+mj-lt"/>
              </a:rPr>
              <a:t>Networks</a:t>
            </a:r>
          </a:p>
        </p:txBody>
      </p:sp>
      <p:sp>
        <p:nvSpPr>
          <p:cNvPr id="14" name="TextBox 13"/>
          <p:cNvSpPr txBox="1"/>
          <p:nvPr/>
        </p:nvSpPr>
        <p:spPr>
          <a:xfrm rot="18712922">
            <a:off x="6044734" y="1779388"/>
            <a:ext cx="908215" cy="1930914"/>
          </a:xfrm>
          <a:prstGeom prst="rect">
            <a:avLst/>
          </a:prstGeom>
          <a:noFill/>
        </p:spPr>
        <p:txBody>
          <a:bodyPr spcFirstLastPara="1">
            <a:prstTxWarp prst="textCircle">
              <a:avLst>
                <a:gd name="adj" fmla="val 18220938"/>
              </a:avLst>
            </a:prstTxWarp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en-US" sz="2100" b="0" dirty="0">
                <a:solidFill>
                  <a:srgbClr val="0000FF"/>
                </a:solidFill>
                <a:latin typeface="+mj-lt"/>
              </a:rPr>
              <a:t>Health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100" b="0" dirty="0">
                <a:solidFill>
                  <a:srgbClr val="0000FF"/>
                </a:solidFill>
                <a:latin typeface="+mj-lt"/>
              </a:rPr>
              <a:t>Agencies</a:t>
            </a:r>
          </a:p>
          <a:p>
            <a:pPr algn="ctr">
              <a:lnSpc>
                <a:spcPct val="80000"/>
              </a:lnSpc>
              <a:defRPr/>
            </a:pPr>
            <a:endParaRPr lang="en-US" sz="2100" b="0" dirty="0">
              <a:solidFill>
                <a:srgbClr val="0000FF"/>
              </a:solidFill>
              <a:latin typeface="+mj-lt"/>
            </a:endParaRPr>
          </a:p>
        </p:txBody>
      </p:sp>
      <p:grpSp>
        <p:nvGrpSpPr>
          <p:cNvPr id="44039" name="Group 23"/>
          <p:cNvGrpSpPr>
            <a:grpSpLocks/>
          </p:cNvGrpSpPr>
          <p:nvPr/>
        </p:nvGrpSpPr>
        <p:grpSpPr bwMode="auto">
          <a:xfrm>
            <a:off x="1828800" y="1981200"/>
            <a:ext cx="5486400" cy="4343400"/>
            <a:chOff x="3322320" y="3359132"/>
            <a:chExt cx="2499360" cy="2798512"/>
          </a:xfrm>
        </p:grpSpPr>
        <p:sp>
          <p:nvSpPr>
            <p:cNvPr id="25" name="Oval 24"/>
            <p:cNvSpPr/>
            <p:nvPr/>
          </p:nvSpPr>
          <p:spPr>
            <a:xfrm>
              <a:off x="3322320" y="3359132"/>
              <a:ext cx="2499360" cy="2798512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5400">
              <a:solidFill>
                <a:schemeClr val="accent1"/>
              </a:solidFill>
              <a:prstDash val="dash"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Oval 4"/>
            <p:cNvSpPr/>
            <p:nvPr/>
          </p:nvSpPr>
          <p:spPr>
            <a:xfrm>
              <a:off x="3688256" y="4081263"/>
              <a:ext cx="1767487" cy="12488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2928" tIns="312928" rIns="312928" bIns="312928" spcCol="1270" anchor="ctr"/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4400" b="0">
                <a:solidFill>
                  <a:prstClr val="white"/>
                </a:solidFill>
                <a:latin typeface="+mj-lt"/>
              </a:endParaRPr>
            </a:p>
          </p:txBody>
        </p:sp>
      </p:grpSp>
      <p:sp>
        <p:nvSpPr>
          <p:cNvPr id="2057" name="Text Box 44"/>
          <p:cNvSpPr txBox="1">
            <a:spLocks noChangeArrowheads="1"/>
          </p:cNvSpPr>
          <p:nvPr/>
        </p:nvSpPr>
        <p:spPr bwMode="auto">
          <a:xfrm>
            <a:off x="2286000" y="3352802"/>
            <a:ext cx="21336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ts val="500"/>
              </a:spcAft>
              <a:defRPr/>
            </a:pPr>
            <a:r>
              <a:rPr lang="en-US" sz="1600" dirty="0">
                <a:solidFill>
                  <a:srgbClr val="DADADA">
                    <a:lumMod val="10000"/>
                  </a:srgbClr>
                </a:solidFill>
                <a:latin typeface="+mj-lt"/>
              </a:rPr>
              <a:t>BEHAVIORS &amp; PREVENTIVE SERVICES</a:t>
            </a:r>
            <a:r>
              <a:rPr lang="en-US" sz="1500" dirty="0">
                <a:solidFill>
                  <a:srgbClr val="DADADA">
                    <a:lumMod val="10000"/>
                  </a:srgbClr>
                </a:solidFill>
                <a:latin typeface="+mj-lt"/>
              </a:rPr>
              <a:t> </a:t>
            </a:r>
          </a:p>
          <a:p>
            <a:pPr algn="ctr">
              <a:spcAft>
                <a:spcPts val="500"/>
              </a:spcAft>
              <a:defRPr/>
            </a:pPr>
            <a:r>
              <a:rPr lang="en-US" sz="1500" b="0" dirty="0">
                <a:solidFill>
                  <a:srgbClr val="DADADA">
                    <a:lumMod val="10000"/>
                  </a:srgbClr>
                </a:solidFill>
                <a:latin typeface="+mj-lt"/>
              </a:rPr>
              <a:t>Detection</a:t>
            </a:r>
          </a:p>
          <a:p>
            <a:pPr algn="ctr">
              <a:spcAft>
                <a:spcPts val="500"/>
              </a:spcAft>
              <a:defRPr/>
            </a:pPr>
            <a:r>
              <a:rPr lang="en-US" sz="1500" b="0" dirty="0">
                <a:solidFill>
                  <a:srgbClr val="DADADA">
                    <a:lumMod val="10000"/>
                  </a:srgbClr>
                </a:solidFill>
                <a:latin typeface="+mj-lt"/>
              </a:rPr>
              <a:t>Counseling</a:t>
            </a:r>
          </a:p>
          <a:p>
            <a:pPr algn="ctr">
              <a:spcAft>
                <a:spcPts val="500"/>
              </a:spcAft>
              <a:defRPr/>
            </a:pPr>
            <a:r>
              <a:rPr lang="en-US" sz="1500" b="0" dirty="0">
                <a:solidFill>
                  <a:srgbClr val="DADADA">
                    <a:lumMod val="10000"/>
                  </a:srgbClr>
                </a:solidFill>
                <a:latin typeface="+mj-lt"/>
              </a:rPr>
              <a:t>Lifestyle choices</a:t>
            </a:r>
          </a:p>
          <a:p>
            <a:pPr algn="ctr">
              <a:spcAft>
                <a:spcPts val="500"/>
              </a:spcAft>
              <a:defRPr/>
            </a:pPr>
            <a:r>
              <a:rPr lang="en-US" sz="1500" b="0" dirty="0">
                <a:solidFill>
                  <a:srgbClr val="DADADA">
                    <a:lumMod val="10000"/>
                  </a:srgbClr>
                </a:solidFill>
                <a:latin typeface="+mj-lt"/>
              </a:rPr>
              <a:t>Utilization Patterns</a:t>
            </a:r>
          </a:p>
          <a:p>
            <a:pPr algn="ctr">
              <a:spcAft>
                <a:spcPts val="500"/>
              </a:spcAft>
              <a:defRPr/>
            </a:pPr>
            <a:r>
              <a:rPr lang="en-US" sz="1500" b="0" dirty="0">
                <a:solidFill>
                  <a:srgbClr val="DADADA">
                    <a:lumMod val="10000"/>
                  </a:srgbClr>
                </a:solidFill>
                <a:latin typeface="+mj-lt"/>
              </a:rPr>
              <a:t>Medication adherence</a:t>
            </a:r>
          </a:p>
          <a:p>
            <a:pPr algn="ctr">
              <a:spcAft>
                <a:spcPts val="500"/>
              </a:spcAft>
              <a:defRPr/>
            </a:pPr>
            <a:r>
              <a:rPr lang="en-US" sz="1500" b="0" dirty="0">
                <a:solidFill>
                  <a:srgbClr val="DADADA">
                    <a:lumMod val="10000"/>
                  </a:srgbClr>
                </a:solidFill>
                <a:latin typeface="+mj-lt"/>
              </a:rPr>
              <a:t>Clinical Care Quality</a:t>
            </a:r>
          </a:p>
        </p:txBody>
      </p:sp>
      <p:sp>
        <p:nvSpPr>
          <p:cNvPr id="39" name="Text Box 52"/>
          <p:cNvSpPr txBox="1">
            <a:spLocks noChangeArrowheads="1"/>
          </p:cNvSpPr>
          <p:nvPr/>
        </p:nvSpPr>
        <p:spPr bwMode="auto">
          <a:xfrm>
            <a:off x="3352800" y="2357439"/>
            <a:ext cx="2514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400" cap="all" dirty="0">
                <a:solidFill>
                  <a:prstClr val="black"/>
                </a:solidFill>
                <a:latin typeface="+mj-lt"/>
                <a:cs typeface="Times New Roman" pitchFamily="18" charset="0"/>
              </a:rPr>
              <a:t>Health System</a:t>
            </a:r>
            <a:endParaRPr lang="en-US" sz="2400" cap="all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4042" name="AutoShape 10"/>
          <p:cNvSpPr>
            <a:spLocks noChangeArrowheads="1"/>
          </p:cNvSpPr>
          <p:nvPr/>
        </p:nvSpPr>
        <p:spPr bwMode="auto">
          <a:xfrm>
            <a:off x="4721090" y="2620965"/>
            <a:ext cx="1143000" cy="5794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j-lt"/>
              </a:rPr>
              <a:t>Providers &amp; Hospitals</a:t>
            </a:r>
            <a:endParaRPr lang="en-US" sz="1800" b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 rot="1128688">
            <a:off x="4645507" y="1951097"/>
            <a:ext cx="1921675" cy="46196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400" cap="all" dirty="0">
                <a:solidFill>
                  <a:prstClr val="black"/>
                </a:solidFill>
                <a:latin typeface="+mj-lt"/>
              </a:rPr>
              <a:t>Purchasers</a:t>
            </a:r>
          </a:p>
        </p:txBody>
      </p:sp>
      <p:sp>
        <p:nvSpPr>
          <p:cNvPr id="2061" name="Text Box 38"/>
          <p:cNvSpPr txBox="1">
            <a:spLocks noChangeArrowheads="1"/>
          </p:cNvSpPr>
          <p:nvPr/>
        </p:nvSpPr>
        <p:spPr bwMode="auto">
          <a:xfrm>
            <a:off x="4724400" y="3530600"/>
            <a:ext cx="2438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Aft>
                <a:spcPts val="400"/>
              </a:spcAft>
              <a:defRPr/>
            </a:pPr>
            <a:r>
              <a:rPr lang="en-US" sz="1600">
                <a:solidFill>
                  <a:srgbClr val="DADADA">
                    <a:lumMod val="10000"/>
                  </a:srgbClr>
                </a:solidFill>
                <a:latin typeface="+mj-lt"/>
              </a:rPr>
              <a:t>IMPACTS</a:t>
            </a:r>
            <a:endParaRPr lang="en-US" sz="1600" b="0">
              <a:solidFill>
                <a:srgbClr val="DADADA">
                  <a:lumMod val="10000"/>
                </a:srgbClr>
              </a:solidFill>
              <a:latin typeface="+mj-lt"/>
            </a:endParaRPr>
          </a:p>
          <a:p>
            <a:pPr algn="ctr">
              <a:spcAft>
                <a:spcPts val="400"/>
              </a:spcAft>
              <a:defRPr/>
            </a:pPr>
            <a:r>
              <a:rPr lang="en-US" sz="1500" b="0">
                <a:solidFill>
                  <a:srgbClr val="DADADA">
                    <a:lumMod val="10000"/>
                  </a:srgbClr>
                </a:solidFill>
                <a:latin typeface="+mj-lt"/>
              </a:rPr>
              <a:t>Diabetes Incidence</a:t>
            </a:r>
          </a:p>
          <a:p>
            <a:pPr algn="ctr">
              <a:spcAft>
                <a:spcPts val="400"/>
              </a:spcAft>
              <a:defRPr/>
            </a:pPr>
            <a:r>
              <a:rPr lang="en-US" sz="1500" b="0">
                <a:solidFill>
                  <a:srgbClr val="DADADA">
                    <a:lumMod val="10000"/>
                  </a:srgbClr>
                </a:solidFill>
                <a:latin typeface="+mj-lt"/>
              </a:rPr>
              <a:t>Diabetes Progression</a:t>
            </a:r>
          </a:p>
          <a:p>
            <a:pPr algn="ctr">
              <a:spcAft>
                <a:spcPts val="400"/>
              </a:spcAft>
              <a:defRPr/>
            </a:pPr>
            <a:r>
              <a:rPr lang="en-US" sz="1500" b="0">
                <a:solidFill>
                  <a:srgbClr val="DADADA">
                    <a:lumMod val="10000"/>
                  </a:srgbClr>
                </a:solidFill>
                <a:latin typeface="+mj-lt"/>
              </a:rPr>
              <a:t>Patient-centered outcomes</a:t>
            </a:r>
          </a:p>
          <a:p>
            <a:pPr algn="ctr">
              <a:spcAft>
                <a:spcPts val="400"/>
              </a:spcAft>
              <a:defRPr/>
            </a:pPr>
            <a:r>
              <a:rPr lang="en-US" sz="1500" b="0">
                <a:solidFill>
                  <a:srgbClr val="DADADA">
                    <a:lumMod val="10000"/>
                  </a:srgbClr>
                </a:solidFill>
                <a:latin typeface="+mj-lt"/>
              </a:rPr>
              <a:t>Patient &amp; System Costs</a:t>
            </a:r>
          </a:p>
          <a:p>
            <a:pPr algn="ctr">
              <a:spcAft>
                <a:spcPts val="400"/>
              </a:spcAft>
              <a:defRPr/>
            </a:pPr>
            <a:r>
              <a:rPr lang="en-US" sz="1500" b="0">
                <a:solidFill>
                  <a:srgbClr val="DADADA">
                    <a:lumMod val="10000"/>
                  </a:srgbClr>
                </a:solidFill>
                <a:latin typeface="+mj-lt"/>
              </a:rPr>
              <a:t>Unintended outcomes</a:t>
            </a:r>
          </a:p>
          <a:p>
            <a:pPr algn="ctr">
              <a:spcAft>
                <a:spcPts val="400"/>
              </a:spcAft>
              <a:defRPr/>
            </a:pPr>
            <a:r>
              <a:rPr lang="en-US" sz="1500" b="0">
                <a:solidFill>
                  <a:srgbClr val="DADADA">
                    <a:lumMod val="10000"/>
                  </a:srgbClr>
                </a:solidFill>
                <a:latin typeface="+mj-lt"/>
              </a:rPr>
              <a:t>Disparities</a:t>
            </a:r>
          </a:p>
          <a:p>
            <a:pPr algn="ctr">
              <a:spcAft>
                <a:spcPts val="400"/>
              </a:spcAft>
              <a:defRPr/>
            </a:pPr>
            <a:endParaRPr lang="en-US" sz="1500" b="0">
              <a:solidFill>
                <a:srgbClr val="DADADA">
                  <a:lumMod val="10000"/>
                </a:srgbClr>
              </a:solidFill>
              <a:latin typeface="+mj-lt"/>
            </a:endParaRPr>
          </a:p>
          <a:p>
            <a:pPr algn="ctr">
              <a:spcAft>
                <a:spcPts val="400"/>
              </a:spcAft>
              <a:defRPr/>
            </a:pPr>
            <a:endParaRPr lang="en-US" sz="1500" b="0">
              <a:solidFill>
                <a:srgbClr val="DADADA">
                  <a:lumMod val="10000"/>
                </a:srgbClr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 rot="259825">
            <a:off x="5039483" y="2683114"/>
            <a:ext cx="2122857" cy="2836371"/>
          </a:xfrm>
          <a:prstGeom prst="rect">
            <a:avLst/>
          </a:prstGeom>
          <a:noFill/>
        </p:spPr>
        <p:txBody>
          <a:bodyPr spcFirstLastPara="1">
            <a:prstTxWarp prst="textCircle">
              <a:avLst>
                <a:gd name="adj" fmla="val 1837676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2100" b="0" dirty="0">
                <a:solidFill>
                  <a:srgbClr val="DADADA">
                    <a:lumMod val="10000"/>
                  </a:srgbClr>
                </a:solidFill>
                <a:latin typeface="+mj-lt"/>
              </a:rPr>
              <a:t>Public Insurers</a:t>
            </a:r>
          </a:p>
          <a:p>
            <a:pPr algn="ctr">
              <a:defRPr/>
            </a:pPr>
            <a:endParaRPr lang="en-US" sz="2100" b="0" dirty="0">
              <a:solidFill>
                <a:srgbClr val="DADADA">
                  <a:lumMod val="10000"/>
                </a:srgbClr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 rot="19296838">
            <a:off x="5980916" y="2017757"/>
            <a:ext cx="1141334" cy="2235479"/>
          </a:xfrm>
          <a:prstGeom prst="rect">
            <a:avLst/>
          </a:prstGeom>
          <a:noFill/>
        </p:spPr>
        <p:txBody>
          <a:bodyPr spcFirstLastPara="1">
            <a:prstTxWarp prst="textCircle">
              <a:avLst>
                <a:gd name="adj" fmla="val 1837676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2100" b="0" dirty="0">
                <a:solidFill>
                  <a:srgbClr val="DADADA">
                    <a:lumMod val="10000"/>
                  </a:srgbClr>
                </a:solidFill>
                <a:latin typeface="+mj-lt"/>
              </a:rPr>
              <a:t>Employers</a:t>
            </a:r>
          </a:p>
        </p:txBody>
      </p:sp>
      <p:sp>
        <p:nvSpPr>
          <p:cNvPr id="45" name="Right Bracket 44"/>
          <p:cNvSpPr/>
          <p:nvPr/>
        </p:nvSpPr>
        <p:spPr>
          <a:xfrm rot="16200000">
            <a:off x="4381500" y="1028700"/>
            <a:ext cx="152400" cy="4648200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800" b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44053" name="AutoShape 10"/>
          <p:cNvSpPr>
            <a:spLocks noChangeArrowheads="1"/>
          </p:cNvSpPr>
          <p:nvPr/>
        </p:nvSpPr>
        <p:spPr bwMode="auto">
          <a:xfrm>
            <a:off x="3578090" y="2620965"/>
            <a:ext cx="838200" cy="5794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  <a:latin typeface="+mj-lt"/>
              </a:rPr>
              <a:t>Health Plans</a:t>
            </a:r>
            <a:endParaRPr lang="en-US" sz="1800" b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4054" name="AutoShape 53"/>
          <p:cNvSpPr>
            <a:spLocks noChangeArrowheads="1"/>
          </p:cNvSpPr>
          <p:nvPr/>
        </p:nvSpPr>
        <p:spPr bwMode="auto">
          <a:xfrm>
            <a:off x="4038600" y="3321050"/>
            <a:ext cx="1066800" cy="3365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sz="1400">
                <a:solidFill>
                  <a:srgbClr val="000000"/>
                </a:solidFill>
                <a:latin typeface="+mj-lt"/>
              </a:rPr>
              <a:t>Patients</a:t>
            </a:r>
            <a:endParaRPr lang="en-US" sz="1800" b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 rot="20643363">
            <a:off x="2643123" y="1891304"/>
            <a:ext cx="2057400" cy="461963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400" cap="all" dirty="0">
                <a:solidFill>
                  <a:prstClr val="black"/>
                </a:solidFill>
                <a:latin typeface="+mj-lt"/>
              </a:rPr>
              <a:t>SUPPLIERS</a:t>
            </a:r>
          </a:p>
        </p:txBody>
      </p:sp>
      <p:sp>
        <p:nvSpPr>
          <p:cNvPr id="41" name="TextBox 40"/>
          <p:cNvSpPr txBox="1"/>
          <p:nvPr/>
        </p:nvSpPr>
        <p:spPr>
          <a:xfrm rot="10470035">
            <a:off x="1631407" y="2755651"/>
            <a:ext cx="2479750" cy="2360569"/>
          </a:xfrm>
          <a:prstGeom prst="rect">
            <a:avLst/>
          </a:prstGeom>
          <a:noFill/>
        </p:spPr>
        <p:txBody>
          <a:bodyPr spcFirstLastPara="1">
            <a:prstTxWarp prst="textCircle">
              <a:avLst>
                <a:gd name="adj" fmla="val 18376767"/>
              </a:avLst>
            </a:prstTxWarp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n-US" sz="2100" b="0" dirty="0">
                <a:solidFill>
                  <a:srgbClr val="DADADA">
                    <a:lumMod val="10000"/>
                  </a:srgbClr>
                </a:solidFill>
                <a:latin typeface="+mj-lt"/>
              </a:rPr>
              <a:t>Devices</a:t>
            </a:r>
          </a:p>
        </p:txBody>
      </p:sp>
      <p:sp>
        <p:nvSpPr>
          <p:cNvPr id="30" name="TextBox 29"/>
          <p:cNvSpPr txBox="1"/>
          <p:nvPr/>
        </p:nvSpPr>
        <p:spPr>
          <a:xfrm rot="13396632">
            <a:off x="1897788" y="1898076"/>
            <a:ext cx="2125511" cy="3045260"/>
          </a:xfrm>
          <a:prstGeom prst="rect">
            <a:avLst/>
          </a:prstGeom>
          <a:noFill/>
        </p:spPr>
        <p:txBody>
          <a:bodyPr spcFirstLastPara="1">
            <a:prstTxWarp prst="textCircle">
              <a:avLst>
                <a:gd name="adj" fmla="val 18376767"/>
              </a:avLst>
            </a:prstTxWarp>
            <a:spAutoFit/>
          </a:bodyPr>
          <a:lstStyle/>
          <a:p>
            <a:pPr algn="ctr">
              <a:lnSpc>
                <a:spcPct val="75000"/>
              </a:lnSpc>
              <a:defRPr/>
            </a:pPr>
            <a:r>
              <a:rPr lang="en-US" sz="2100" b="0" dirty="0">
                <a:solidFill>
                  <a:srgbClr val="DADADA">
                    <a:lumMod val="10000"/>
                  </a:srgbClr>
                </a:solidFill>
                <a:latin typeface="+mj-lt"/>
              </a:rPr>
              <a:t>Pharmaceuticals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" y="6504059"/>
            <a:ext cx="9143999" cy="3539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700" i="1" dirty="0">
                <a:solidFill>
                  <a:srgbClr val="FF0000"/>
                </a:solidFill>
                <a:latin typeface="+mj-lt"/>
              </a:rPr>
              <a:t>NEXT-D2</a:t>
            </a:r>
            <a:r>
              <a:rPr lang="en-US" sz="1700" b="0" i="1" dirty="0">
                <a:solidFill>
                  <a:srgbClr val="FF0000"/>
                </a:solidFill>
                <a:latin typeface="+mj-lt"/>
              </a:rPr>
              <a:t>: A: Harvard   B: UCLA   C. UC Berkeley   D. NW   E. Oregon   F. Tulane   G. PSU   H. Mt Sinai 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6790172" y="3038207"/>
            <a:ext cx="448056" cy="45172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A</a:t>
            </a:r>
          </a:p>
        </p:txBody>
      </p:sp>
      <p:sp>
        <p:nvSpPr>
          <p:cNvPr id="33" name="Oval 32"/>
          <p:cNvSpPr/>
          <p:nvPr/>
        </p:nvSpPr>
        <p:spPr bwMode="auto">
          <a:xfrm>
            <a:off x="4353416" y="2520077"/>
            <a:ext cx="448056" cy="45172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B</a:t>
            </a:r>
          </a:p>
        </p:txBody>
      </p:sp>
      <p:sp>
        <p:nvSpPr>
          <p:cNvPr id="34" name="Oval 33"/>
          <p:cNvSpPr/>
          <p:nvPr/>
        </p:nvSpPr>
        <p:spPr bwMode="auto">
          <a:xfrm>
            <a:off x="4163836" y="2898340"/>
            <a:ext cx="448056" cy="45172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C</a:t>
            </a:r>
          </a:p>
        </p:txBody>
      </p:sp>
      <p:sp>
        <p:nvSpPr>
          <p:cNvPr id="35" name="Oval 34"/>
          <p:cNvSpPr/>
          <p:nvPr/>
        </p:nvSpPr>
        <p:spPr bwMode="auto">
          <a:xfrm>
            <a:off x="758339" y="1988158"/>
            <a:ext cx="448056" cy="45172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D</a:t>
            </a:r>
          </a:p>
        </p:txBody>
      </p:sp>
      <p:sp>
        <p:nvSpPr>
          <p:cNvPr id="36" name="Oval 35"/>
          <p:cNvSpPr/>
          <p:nvPr/>
        </p:nvSpPr>
        <p:spPr bwMode="auto">
          <a:xfrm>
            <a:off x="1086079" y="1600394"/>
            <a:ext cx="448056" cy="45172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E</a:t>
            </a:r>
          </a:p>
        </p:txBody>
      </p:sp>
      <p:sp>
        <p:nvSpPr>
          <p:cNvPr id="38" name="Oval 37"/>
          <p:cNvSpPr/>
          <p:nvPr/>
        </p:nvSpPr>
        <p:spPr bwMode="auto">
          <a:xfrm>
            <a:off x="4544836" y="2898340"/>
            <a:ext cx="448056" cy="45172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H</a:t>
            </a:r>
          </a:p>
        </p:txBody>
      </p:sp>
      <p:sp>
        <p:nvSpPr>
          <p:cNvPr id="40" name="Oval 39"/>
          <p:cNvSpPr/>
          <p:nvPr/>
        </p:nvSpPr>
        <p:spPr bwMode="auto">
          <a:xfrm>
            <a:off x="7033602" y="4749934"/>
            <a:ext cx="448056" cy="45172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G</a:t>
            </a:r>
          </a:p>
        </p:txBody>
      </p:sp>
      <p:sp>
        <p:nvSpPr>
          <p:cNvPr id="42" name="Oval 41"/>
          <p:cNvSpPr/>
          <p:nvPr/>
        </p:nvSpPr>
        <p:spPr bwMode="auto">
          <a:xfrm>
            <a:off x="6781799" y="5140265"/>
            <a:ext cx="448056" cy="45172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F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4802" y="2"/>
            <a:ext cx="843368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1700" i="1" dirty="0">
                <a:solidFill>
                  <a:schemeClr val="tx1"/>
                </a:solidFill>
                <a:latin typeface="+mj-lt"/>
              </a:rPr>
              <a:t>NEXT-D</a:t>
            </a:r>
            <a:r>
              <a:rPr lang="en-US" sz="1700" b="0" i="1" dirty="0">
                <a:solidFill>
                  <a:schemeClr val="tx1"/>
                </a:solidFill>
                <a:latin typeface="+mj-lt"/>
              </a:rPr>
              <a:t>: 1: KP Northern CA;    2: Mt Sinai St. Luke’s;    3: UCLA;    4. Harvard;    5. NW </a:t>
            </a:r>
          </a:p>
        </p:txBody>
      </p:sp>
      <p:sp>
        <p:nvSpPr>
          <p:cNvPr id="46" name="Oval 45"/>
          <p:cNvSpPr/>
          <p:nvPr/>
        </p:nvSpPr>
        <p:spPr bwMode="auto">
          <a:xfrm>
            <a:off x="3197089" y="2685685"/>
            <a:ext cx="448056" cy="451725"/>
          </a:xfrm>
          <a:prstGeom prst="ellipse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1</a:t>
            </a:r>
          </a:p>
        </p:txBody>
      </p:sp>
      <p:sp>
        <p:nvSpPr>
          <p:cNvPr id="47" name="Oval 46"/>
          <p:cNvSpPr/>
          <p:nvPr/>
        </p:nvSpPr>
        <p:spPr bwMode="auto">
          <a:xfrm>
            <a:off x="6077239" y="2348553"/>
            <a:ext cx="448056" cy="451725"/>
          </a:xfrm>
          <a:prstGeom prst="ellipse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3</a:t>
            </a:r>
          </a:p>
        </p:txBody>
      </p:sp>
      <p:sp>
        <p:nvSpPr>
          <p:cNvPr id="48" name="Oval 47"/>
          <p:cNvSpPr/>
          <p:nvPr/>
        </p:nvSpPr>
        <p:spPr bwMode="auto">
          <a:xfrm>
            <a:off x="5102092" y="3129677"/>
            <a:ext cx="437167" cy="451725"/>
          </a:xfrm>
          <a:prstGeom prst="ellipse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2</a:t>
            </a:r>
          </a:p>
        </p:txBody>
      </p:sp>
      <p:sp>
        <p:nvSpPr>
          <p:cNvPr id="49" name="Oval 48"/>
          <p:cNvSpPr/>
          <p:nvPr/>
        </p:nvSpPr>
        <p:spPr bwMode="auto">
          <a:xfrm>
            <a:off x="6448709" y="2657301"/>
            <a:ext cx="448056" cy="451725"/>
          </a:xfrm>
          <a:prstGeom prst="ellipse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50" name="Oval 49"/>
          <p:cNvSpPr/>
          <p:nvPr/>
        </p:nvSpPr>
        <p:spPr bwMode="auto">
          <a:xfrm>
            <a:off x="4353416" y="1355611"/>
            <a:ext cx="448056" cy="451725"/>
          </a:xfrm>
          <a:prstGeom prst="ellipse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5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D02A0FA-8E70-4A60-A460-A8F085924EA5}"/>
              </a:ext>
            </a:extLst>
          </p:cNvPr>
          <p:cNvSpPr/>
          <p:nvPr/>
        </p:nvSpPr>
        <p:spPr bwMode="auto">
          <a:xfrm>
            <a:off x="526897" y="2439883"/>
            <a:ext cx="448056" cy="45172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A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9318B193-DDC6-4B9E-8883-B2179202F7E2}"/>
              </a:ext>
            </a:extLst>
          </p:cNvPr>
          <p:cNvSpPr/>
          <p:nvPr/>
        </p:nvSpPr>
        <p:spPr bwMode="auto">
          <a:xfrm>
            <a:off x="352378" y="2968983"/>
            <a:ext cx="448056" cy="451725"/>
          </a:xfrm>
          <a:prstGeom prst="ellipse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900A9EA-38CA-4E96-9544-01965768540F}"/>
              </a:ext>
            </a:extLst>
          </p:cNvPr>
          <p:cNvSpPr/>
          <p:nvPr/>
        </p:nvSpPr>
        <p:spPr bwMode="auto">
          <a:xfrm>
            <a:off x="3163051" y="512187"/>
            <a:ext cx="448056" cy="45172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G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F17B303-5578-4391-90D7-224D5556AC04}"/>
              </a:ext>
            </a:extLst>
          </p:cNvPr>
          <p:cNvSpPr/>
          <p:nvPr/>
        </p:nvSpPr>
        <p:spPr bwMode="auto">
          <a:xfrm>
            <a:off x="1489708" y="1250732"/>
            <a:ext cx="448056" cy="45172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defRPr/>
            </a:pPr>
            <a:r>
              <a:rPr lang="en-US" sz="1800" dirty="0">
                <a:solidFill>
                  <a:srgbClr val="FFFFFF"/>
                </a:solidFill>
                <a:latin typeface="+mj-lt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5333344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4EDC7-CDBF-4250-9575-708085FD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Health Reform Natural Experiments that Might Affect People with Diabetes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1581AD-17E5-44EC-9561-A78A98C77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 Affordable Care Act of 2010: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Some states expanded Medicaid eligibility</a:t>
            </a:r>
          </a:p>
          <a:p>
            <a:pPr lvl="1"/>
            <a:r>
              <a:rPr lang="en-US" dirty="0"/>
              <a:t>Allowed states to establish Medicaid Health Homes for chronically ill patients</a:t>
            </a:r>
          </a:p>
          <a:p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Centers for Medicare &amp; Medicaid Services:</a:t>
            </a:r>
          </a:p>
          <a:p>
            <a:pPr lvl="1"/>
            <a:r>
              <a:rPr lang="en-US" dirty="0"/>
              <a:t>Began $0 coverage for intensive behavioral therapy for obesity in 2012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Introduced billing code for non-face-to-face chronic care management services in 2015</a:t>
            </a:r>
          </a:p>
          <a:p>
            <a:r>
              <a:rPr lang="en-US" dirty="0"/>
              <a:t>COVID-19</a:t>
            </a:r>
          </a:p>
          <a:p>
            <a:pPr lvl="1"/>
            <a:r>
              <a:rPr lang="en-US" dirty="0"/>
              <a:t>Direct and indirect effects</a:t>
            </a:r>
          </a:p>
        </p:txBody>
      </p:sp>
    </p:spTree>
    <p:extLst>
      <p:ext uri="{BB962C8B-B14F-4D97-AF65-F5344CB8AC3E}">
        <p14:creationId xmlns:p14="http://schemas.microsoft.com/office/powerpoint/2010/main" val="36483482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14395-A9A7-45E7-9D7C-3DFDCDB38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7916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dirty="0"/>
              <a:t>High-deductible Health Plan (HDHP) Members with Diabetes Delayed Cardiovascular Disease Care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DAE8E3-75D0-499F-AEAB-DDFC00BE4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755" y="2067867"/>
            <a:ext cx="3017520" cy="2627019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726DCCB-E806-4376-B882-580F610EA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169479"/>
              </p:ext>
            </p:extLst>
          </p:nvPr>
        </p:nvGraphicFramePr>
        <p:xfrm>
          <a:off x="7103702" y="4961788"/>
          <a:ext cx="1518761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8761">
                  <a:extLst>
                    <a:ext uri="{9D8B030D-6E8A-4147-A177-3AD203B41FA5}">
                      <a16:colId xmlns:a16="http://schemas.microsoft.com/office/drawing/2014/main" val="25960231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months*</a:t>
                      </a:r>
                      <a:endParaRPr lang="en-US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94552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FF8CAE2-E51D-4EDA-AE61-609FA7C3655A}"/>
              </a:ext>
            </a:extLst>
          </p:cNvPr>
          <p:cNvSpPr txBox="1"/>
          <p:nvPr/>
        </p:nvSpPr>
        <p:spPr>
          <a:xfrm>
            <a:off x="6436145" y="2050601"/>
            <a:ext cx="2377440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Major Treatment</a:t>
            </a:r>
          </a:p>
        </p:txBody>
      </p:sp>
      <p:pic>
        <p:nvPicPr>
          <p:cNvPr id="7" name="Content Placeholder 7">
            <a:extLst>
              <a:ext uri="{FF2B5EF4-FFF2-40B4-BE49-F238E27FC236}">
                <a16:creationId xmlns:a16="http://schemas.microsoft.com/office/drawing/2014/main" id="{5C0BE924-7D1C-4680-AD39-57E37EDF30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046" y="2067867"/>
            <a:ext cx="3017520" cy="2627018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0FA1F7C-C118-4033-AD38-49DBF31C9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367106"/>
              </p:ext>
            </p:extLst>
          </p:nvPr>
        </p:nvGraphicFramePr>
        <p:xfrm>
          <a:off x="4387868" y="4961788"/>
          <a:ext cx="1518761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8761">
                  <a:extLst>
                    <a:ext uri="{9D8B030D-6E8A-4147-A177-3AD203B41FA5}">
                      <a16:colId xmlns:a16="http://schemas.microsoft.com/office/drawing/2014/main" val="25960231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 months*</a:t>
                      </a:r>
                      <a:endParaRPr lang="en-US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94552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BFDB5E7-6C49-4ABB-BDC3-8D1A40350D6D}"/>
              </a:ext>
            </a:extLst>
          </p:cNvPr>
          <p:cNvSpPr txBox="1"/>
          <p:nvPr/>
        </p:nvSpPr>
        <p:spPr>
          <a:xfrm>
            <a:off x="3724548" y="2055160"/>
            <a:ext cx="2389024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Major Diagnostic Test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B2F419-D95F-46F6-87D9-FEB361C6BC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970" y="2067867"/>
            <a:ext cx="3017520" cy="2627019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42D8D1B-6FBB-4F56-AC30-9C131AE7CD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026237"/>
              </p:ext>
            </p:extLst>
          </p:nvPr>
        </p:nvGraphicFramePr>
        <p:xfrm>
          <a:off x="1567259" y="4961788"/>
          <a:ext cx="1518761" cy="365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8761">
                  <a:extLst>
                    <a:ext uri="{9D8B030D-6E8A-4147-A177-3AD203B41FA5}">
                      <a16:colId xmlns:a16="http://schemas.microsoft.com/office/drawing/2014/main" val="25960231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 months*</a:t>
                      </a:r>
                      <a:endParaRPr lang="en-US" sz="2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94552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A84AADF-4348-4C2C-BA87-1EA54D520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775888"/>
              </p:ext>
            </p:extLst>
          </p:nvPr>
        </p:nvGraphicFramePr>
        <p:xfrm>
          <a:off x="345681" y="4787468"/>
          <a:ext cx="1178717" cy="6733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8717">
                  <a:extLst>
                    <a:ext uri="{9D8B030D-6E8A-4147-A177-3AD203B41FA5}">
                      <a16:colId xmlns:a16="http://schemas.microsoft.com/office/drawing/2014/main" val="259602316"/>
                    </a:ext>
                  </a:extLst>
                </a:gridCol>
              </a:tblGrid>
              <a:tr h="6733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  <a:latin typeface="+mj-lt"/>
                        </a:rPr>
                        <a:t>Follow-up delay</a:t>
                      </a:r>
                    </a:p>
                  </a:txBody>
                  <a:tcPr marL="3810" marR="3810" marT="381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91179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9DD3469-0633-44F1-B919-E49CCAC874B3}"/>
              </a:ext>
            </a:extLst>
          </p:cNvPr>
          <p:cNvSpPr txBox="1"/>
          <p:nvPr/>
        </p:nvSpPr>
        <p:spPr>
          <a:xfrm>
            <a:off x="931345" y="2050601"/>
            <a:ext cx="2579017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Major Symptom or Sign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CA841F-27B9-4175-8D33-667492562531}"/>
              </a:ext>
            </a:extLst>
          </p:cNvPr>
          <p:cNvSpPr>
            <a:spLocks/>
          </p:cNvSpPr>
          <p:nvPr/>
        </p:nvSpPr>
        <p:spPr>
          <a:xfrm>
            <a:off x="0" y="6583680"/>
            <a:ext cx="7772400" cy="2743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Wharam </a:t>
            </a:r>
            <a:r>
              <a:rPr lang="en-US" sz="1200" b="0" dirty="0">
                <a:solidFill>
                  <a:prstClr val="black"/>
                </a:solidFill>
                <a:latin typeface="Calibri Light" panose="020F0302020204030204"/>
              </a:rPr>
              <a:t>JF, Lu CY, Zhang F, Callahan M, Xu X, Wallace J, Ross-Degnan D, Newhouse J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Ann Intern Med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. 2018.  *p&lt;0.05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5623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D3D2-4CC3-4A66-AB86-D071E3106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Analyzing Health Care Natural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B7BC7-6E4D-4776-BA2E-434D987AF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 answer high-impact, real-world clinical and policy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Because scientific rigor / internal validity can be high, and methods are improving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Because results can be communicated in an intuitive manner to clinical, policymaking, and lay audiences in order to inform evidence-based improvements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05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A3F251C-6912-4767-84F9-AC97A046D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Investigators Have Options for Optimizing the Rigor of Research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B7BC7-6E4D-4776-BA2E-434D987AF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UcPeriod"/>
            </a:pPr>
            <a:r>
              <a:rPr lang="en-US" dirty="0"/>
              <a:t>Studying inherently strong quasi-experiments or natural experiments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Overlaying study designs that are high on the hierarchy of study design rigor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Matching intervention and control groups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Flexibility to find additional evidence in data to support research conclusions</a:t>
            </a:r>
          </a:p>
        </p:txBody>
      </p:sp>
    </p:spTree>
    <p:extLst>
      <p:ext uri="{BB962C8B-B14F-4D97-AF65-F5344CB8AC3E}">
        <p14:creationId xmlns:p14="http://schemas.microsoft.com/office/powerpoint/2010/main" val="2777264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4">
            <a:extLst>
              <a:ext uri="{FF2B5EF4-FFF2-40B4-BE49-F238E27FC236}">
                <a16:creationId xmlns:a16="http://schemas.microsoft.com/office/drawing/2014/main" id="{5D9B87B9-7D78-4945-8DD3-C3AD4645B3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219546"/>
              </p:ext>
            </p:extLst>
          </p:nvPr>
        </p:nvGraphicFramePr>
        <p:xfrm>
          <a:off x="333955" y="811034"/>
          <a:ext cx="8483474" cy="60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DBB4822-7526-463A-955B-9E0022CD24BA}"/>
              </a:ext>
            </a:extLst>
          </p:cNvPr>
          <p:cNvSpPr/>
          <p:nvPr/>
        </p:nvSpPr>
        <p:spPr>
          <a:xfrm>
            <a:off x="190500" y="1337391"/>
            <a:ext cx="6343650" cy="5000625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56CD073-983C-430E-B219-467263EDF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A.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Studying inherently strong quasi-experiments or natural experiments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941E4C-2116-4C1D-B8D7-A0525A591046}"/>
              </a:ext>
            </a:extLst>
          </p:cNvPr>
          <p:cNvSpPr/>
          <p:nvPr/>
        </p:nvSpPr>
        <p:spPr>
          <a:xfrm>
            <a:off x="6524625" y="1696448"/>
            <a:ext cx="2292804" cy="1133457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CF47E0-4E10-4D60-A0F3-2C7B766330AA}"/>
              </a:ext>
            </a:extLst>
          </p:cNvPr>
          <p:cNvSpPr/>
          <p:nvPr/>
        </p:nvSpPr>
        <p:spPr>
          <a:xfrm>
            <a:off x="6553780" y="4913513"/>
            <a:ext cx="2292804" cy="1133457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8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+mj-lt"/>
              <a:buAutoNum type="romanUcPeriod"/>
            </a:pPr>
            <a:r>
              <a:rPr lang="en-US" dirty="0"/>
              <a:t>Definition of natural experiments and quasi-experiments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How to find natural experiments that affect people with diabetes </a:t>
            </a:r>
          </a:p>
          <a:p>
            <a:pPr marL="571500" indent="-571500">
              <a:buFont typeface="+mj-lt"/>
              <a:buAutoNum type="romanU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Reasons for analyzing health reform natural experiments</a:t>
            </a:r>
          </a:p>
          <a:p>
            <a:pPr marL="857250" lvl="1" indent="-514350">
              <a:buFont typeface="+mj-lt"/>
              <a:buAutoNum type="romanUcPeriod"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  <a:p>
            <a:pPr marL="571500" indent="-57150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511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ontent Placeholder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850552"/>
              </p:ext>
            </p:extLst>
          </p:nvPr>
        </p:nvGraphicFramePr>
        <p:xfrm>
          <a:off x="320041" y="1242857"/>
          <a:ext cx="8503918" cy="4937763"/>
        </p:xfrm>
        <a:graphic>
          <a:graphicData uri="http://schemas.openxmlformats.org/drawingml/2006/table">
            <a:tbl>
              <a:tblPr firstRow="1" firstCol="1" bandRow="1"/>
              <a:tblGrid>
                <a:gridCol w="1214200">
                  <a:extLst>
                    <a:ext uri="{9D8B030D-6E8A-4147-A177-3AD203B41FA5}">
                      <a16:colId xmlns:a16="http://schemas.microsoft.com/office/drawing/2014/main" val="3251113087"/>
                    </a:ext>
                  </a:extLst>
                </a:gridCol>
                <a:gridCol w="1214953">
                  <a:extLst>
                    <a:ext uri="{9D8B030D-6E8A-4147-A177-3AD203B41FA5}">
                      <a16:colId xmlns:a16="http://schemas.microsoft.com/office/drawing/2014/main" val="1213473812"/>
                    </a:ext>
                  </a:extLst>
                </a:gridCol>
                <a:gridCol w="1214953">
                  <a:extLst>
                    <a:ext uri="{9D8B030D-6E8A-4147-A177-3AD203B41FA5}">
                      <a16:colId xmlns:a16="http://schemas.microsoft.com/office/drawing/2014/main" val="2025847312"/>
                    </a:ext>
                  </a:extLst>
                </a:gridCol>
                <a:gridCol w="1214953">
                  <a:extLst>
                    <a:ext uri="{9D8B030D-6E8A-4147-A177-3AD203B41FA5}">
                      <a16:colId xmlns:a16="http://schemas.microsoft.com/office/drawing/2014/main" val="2957741369"/>
                    </a:ext>
                  </a:extLst>
                </a:gridCol>
                <a:gridCol w="1214953">
                  <a:extLst>
                    <a:ext uri="{9D8B030D-6E8A-4147-A177-3AD203B41FA5}">
                      <a16:colId xmlns:a16="http://schemas.microsoft.com/office/drawing/2014/main" val="1412059879"/>
                    </a:ext>
                  </a:extLst>
                </a:gridCol>
                <a:gridCol w="1214953">
                  <a:extLst>
                    <a:ext uri="{9D8B030D-6E8A-4147-A177-3AD203B41FA5}">
                      <a16:colId xmlns:a16="http://schemas.microsoft.com/office/drawing/2014/main" val="2491475802"/>
                    </a:ext>
                  </a:extLst>
                </a:gridCol>
                <a:gridCol w="1214953">
                  <a:extLst>
                    <a:ext uri="{9D8B030D-6E8A-4147-A177-3AD203B41FA5}">
                      <a16:colId xmlns:a16="http://schemas.microsoft.com/office/drawing/2014/main" val="4034152522"/>
                    </a:ext>
                  </a:extLst>
                </a:gridCol>
              </a:tblGrid>
              <a:tr h="27347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Weak Designs</a:t>
                      </a: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Intermediate Designs</a:t>
                      </a: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Strong Designs</a:t>
                      </a: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4640462"/>
                  </a:ext>
                </a:extLst>
              </a:tr>
              <a:tr h="27347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7238287"/>
                  </a:ext>
                </a:extLst>
              </a:tr>
              <a:tr h="27347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809360"/>
                  </a:ext>
                </a:extLst>
              </a:tr>
              <a:tr h="457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Multiple randomized controlled trials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4410448"/>
                  </a:ext>
                </a:extLst>
              </a:tr>
              <a:tr h="457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Randomized controlled trials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535403"/>
                  </a:ext>
                </a:extLst>
              </a:tr>
              <a:tr h="457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587025"/>
                  </a:ext>
                </a:extLst>
              </a:tr>
              <a:tr h="457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ITS with control group (+/- matched)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878948"/>
                  </a:ext>
                </a:extLst>
              </a:tr>
              <a:tr h="457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Interrupted time series (ITS) without</a:t>
                      </a:r>
                      <a:r>
                        <a:rPr lang="en-US" sz="1200" b="1" baseline="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control group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821207"/>
                  </a:ext>
                </a:extLst>
              </a:tr>
              <a:tr h="457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Before-after with control group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513199"/>
                  </a:ext>
                </a:extLst>
              </a:tr>
              <a:tr h="4574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Before-after without control group (pre–post)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114735"/>
                  </a:ext>
                </a:extLst>
              </a:tr>
              <a:tr h="457483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Cross-sectional designs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5533682"/>
                  </a:ext>
                </a:extLst>
              </a:tr>
              <a:tr h="4574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348" marR="483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67491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37916"/>
            <a:ext cx="8105775" cy="1325563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B.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Overlaying study designs that are high on the hierarchy of study design rigor</a:t>
            </a:r>
          </a:p>
        </p:txBody>
      </p:sp>
      <p:sp>
        <p:nvSpPr>
          <p:cNvPr id="7" name="Right Arrow 6"/>
          <p:cNvSpPr/>
          <p:nvPr/>
        </p:nvSpPr>
        <p:spPr>
          <a:xfrm>
            <a:off x="4572001" y="6205381"/>
            <a:ext cx="4572001" cy="685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853935" y="6319681"/>
            <a:ext cx="3734066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400" b="0" dirty="0"/>
              <a:t>Stronger</a:t>
            </a:r>
          </a:p>
        </p:txBody>
      </p:sp>
      <p:sp>
        <p:nvSpPr>
          <p:cNvPr id="12" name="Right Arrow 11"/>
          <p:cNvSpPr/>
          <p:nvPr/>
        </p:nvSpPr>
        <p:spPr>
          <a:xfrm rot="10800000">
            <a:off x="0" y="6205381"/>
            <a:ext cx="4572000" cy="6858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55999" y="6319681"/>
            <a:ext cx="3741937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400" b="0" dirty="0"/>
              <a:t>Weaker</a:t>
            </a:r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AE079016-048D-48F7-A37B-102C5B4CDD54}"/>
              </a:ext>
            </a:extLst>
          </p:cNvPr>
          <p:cNvSpPr/>
          <p:nvPr/>
        </p:nvSpPr>
        <p:spPr>
          <a:xfrm rot="5400000">
            <a:off x="4475309" y="531009"/>
            <a:ext cx="190577" cy="3637966"/>
          </a:xfrm>
          <a:prstGeom prst="leftBrac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88090C-0CAA-4860-9A45-74C69D34BFE6}"/>
              </a:ext>
            </a:extLst>
          </p:cNvPr>
          <p:cNvSpPr txBox="1"/>
          <p:nvPr/>
        </p:nvSpPr>
        <p:spPr>
          <a:xfrm>
            <a:off x="2289978" y="1790333"/>
            <a:ext cx="4540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+mj-lt"/>
              </a:rPr>
              <a:t>Assuming exogenous intervention</a:t>
            </a:r>
          </a:p>
        </p:txBody>
      </p:sp>
    </p:spTree>
    <p:extLst>
      <p:ext uri="{BB962C8B-B14F-4D97-AF65-F5344CB8AC3E}">
        <p14:creationId xmlns:p14="http://schemas.microsoft.com/office/powerpoint/2010/main" val="26424914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Interrupted Time Series Designs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B9294C-2F0D-4567-8D60-DC85ED1AE9B9}"/>
              </a:ext>
            </a:extLst>
          </p:cNvPr>
          <p:cNvSpPr>
            <a:spLocks/>
          </p:cNvSpPr>
          <p:nvPr/>
        </p:nvSpPr>
        <p:spPr>
          <a:xfrm>
            <a:off x="-23855" y="6396335"/>
            <a:ext cx="91678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prstClr val="black"/>
                </a:solidFill>
                <a:latin typeface="Calibri Light" panose="020F0302020204030204"/>
              </a:rPr>
              <a:t>(1) Wharam JF, Zhang F, Eggleston EM, Lu CY, Soumerai S, Ross-Degnan D.</a:t>
            </a:r>
            <a:r>
              <a:rPr lang="en-US" sz="1200" b="0" i="1" dirty="0">
                <a:solidFill>
                  <a:prstClr val="black"/>
                </a:solidFill>
                <a:latin typeface="Calibri Light" panose="020F0302020204030204"/>
              </a:rPr>
              <a:t> JAMA-IM</a:t>
            </a:r>
            <a:r>
              <a:rPr lang="en-US" sz="1200" b="0" dirty="0">
                <a:solidFill>
                  <a:prstClr val="black"/>
                </a:solidFill>
                <a:latin typeface="Calibri Light" panose="020F0302020204030204"/>
              </a:rPr>
              <a:t>. 2017. (2) Mehrotra A et al. https://www.commonwealthfund.org/publications/2020/aug/impact-covid-19-pandemic-outpatient-visits-changing-patterns-care-newest </a:t>
            </a:r>
            <a:endParaRPr lang="en-US" sz="1200" b="0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80F301-1B02-4D1B-B23C-9E19566C6802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/>
          <a:srcRect t="8743"/>
          <a:stretch/>
        </p:blipFill>
        <p:spPr>
          <a:xfrm>
            <a:off x="0" y="2727296"/>
            <a:ext cx="4572000" cy="28217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105DC3-6D6A-4B88-B85B-A3CE70D89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2584174"/>
            <a:ext cx="4572000" cy="310655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378A036-93AF-4B7D-8635-46388E03BAA3}"/>
              </a:ext>
            </a:extLst>
          </p:cNvPr>
          <p:cNvSpPr/>
          <p:nvPr/>
        </p:nvSpPr>
        <p:spPr>
          <a:xfrm>
            <a:off x="1092279" y="2910177"/>
            <a:ext cx="283294" cy="2130950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FD4503-A6EF-4227-BE1E-C2B974A654D7}"/>
              </a:ext>
            </a:extLst>
          </p:cNvPr>
          <p:cNvSpPr txBox="1"/>
          <p:nvPr/>
        </p:nvSpPr>
        <p:spPr>
          <a:xfrm>
            <a:off x="1381770" y="4050874"/>
            <a:ext cx="19100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0" dirty="0">
                <a:solidFill>
                  <a:schemeClr val="tx1"/>
                </a:solidFill>
                <a:latin typeface="+mj-lt"/>
                <a:sym typeface="Wingdings" panose="05000000000000000000" pitchFamily="2" charset="2"/>
              </a:rPr>
              <a:t> </a:t>
            </a:r>
            <a:r>
              <a:rPr lang="en-US" sz="1500" b="0" dirty="0">
                <a:solidFill>
                  <a:schemeClr val="tx1"/>
                </a:solidFill>
                <a:latin typeface="+mj-lt"/>
              </a:rPr>
              <a:t>Mid-March 2020 COVID onset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3709C96-7326-470A-8793-EAC6FE0F725C}"/>
              </a:ext>
            </a:extLst>
          </p:cNvPr>
          <p:cNvSpPr txBox="1"/>
          <p:nvPr/>
        </p:nvSpPr>
        <p:spPr>
          <a:xfrm>
            <a:off x="1718377" y="2552825"/>
            <a:ext cx="2168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Telehealth Visits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9D8A09-2696-4E34-8F65-6B9AF3D6A7FB}"/>
              </a:ext>
            </a:extLst>
          </p:cNvPr>
          <p:cNvSpPr/>
          <p:nvPr/>
        </p:nvSpPr>
        <p:spPr>
          <a:xfrm>
            <a:off x="0" y="198854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0" dirty="0">
                <a:solidFill>
                  <a:srgbClr val="0000FF"/>
                </a:solidFill>
                <a:latin typeface="Calibri Light" panose="020F0302020204030204"/>
                <a:ea typeface="+mj-ea"/>
                <a:cs typeface="+mj-cs"/>
              </a:rPr>
              <a:t>Without Control Group </a:t>
            </a:r>
            <a:endParaRPr lang="en-US" sz="4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2A5DF60-6CDD-4BAE-ACDC-7B593DFAEEC9}"/>
              </a:ext>
            </a:extLst>
          </p:cNvPr>
          <p:cNvSpPr/>
          <p:nvPr/>
        </p:nvSpPr>
        <p:spPr>
          <a:xfrm>
            <a:off x="4572000" y="198854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0" dirty="0">
                <a:solidFill>
                  <a:srgbClr val="0000FF"/>
                </a:solidFill>
                <a:latin typeface="Calibri Light" panose="020F0302020204030204"/>
                <a:ea typeface="+mj-ea"/>
                <a:cs typeface="+mj-cs"/>
              </a:rPr>
              <a:t>With Control Series Group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23926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2D0E9-2F22-42A3-8BD1-B9040C8A2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C.</a:t>
            </a:r>
            <a:r>
              <a:rPr lang="en-US" dirty="0"/>
              <a:t> </a:t>
            </a:r>
            <a:r>
              <a:rPr lang="en-US" dirty="0">
                <a:solidFill>
                  <a:schemeClr val="tx1"/>
                </a:solidFill>
              </a:rPr>
              <a:t>Matching intervention and control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FDD0B-8A39-49A9-A031-5F0879392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Can enhance comparability of the study groups </a:t>
            </a:r>
          </a:p>
          <a:p>
            <a:r>
              <a:rPr lang="en-US" dirty="0"/>
              <a:t>Matching approaches are evolving and improving</a:t>
            </a:r>
          </a:p>
          <a:p>
            <a:endParaRPr lang="en-US" dirty="0"/>
          </a:p>
          <a:p>
            <a:pPr marL="3429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EF65F8-EF4A-4112-AD48-FBEE24A4B89C}"/>
              </a:ext>
            </a:extLst>
          </p:cNvPr>
          <p:cNvSpPr/>
          <p:nvPr/>
        </p:nvSpPr>
        <p:spPr>
          <a:xfrm>
            <a:off x="0" y="6581003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 err="1">
                <a:solidFill>
                  <a:schemeClr val="tx1"/>
                </a:solidFill>
                <a:latin typeface="+mj-lt"/>
              </a:rPr>
              <a:t>Iacus</a:t>
            </a:r>
            <a:r>
              <a:rPr lang="en-US" sz="1200" b="0" dirty="0">
                <a:solidFill>
                  <a:schemeClr val="tx1"/>
                </a:solidFill>
                <a:latin typeface="+mj-lt"/>
              </a:rPr>
              <a:t> SM, King G, </a:t>
            </a:r>
            <a:r>
              <a:rPr lang="en-US" sz="1200" b="0" dirty="0" err="1">
                <a:solidFill>
                  <a:schemeClr val="tx1"/>
                </a:solidFill>
                <a:latin typeface="+mj-lt"/>
              </a:rPr>
              <a:t>Porro</a:t>
            </a:r>
            <a:r>
              <a:rPr lang="en-US" sz="1200" b="0" dirty="0">
                <a:solidFill>
                  <a:schemeClr val="tx1"/>
                </a:solidFill>
                <a:latin typeface="+mj-lt"/>
              </a:rPr>
              <a:t> G. </a:t>
            </a:r>
            <a:r>
              <a:rPr lang="en-US" sz="1200" b="0" i="1" dirty="0">
                <a:solidFill>
                  <a:schemeClr val="tx1"/>
                </a:solidFill>
                <a:latin typeface="+mj-lt"/>
              </a:rPr>
              <a:t>J Am Stat Assoc</a:t>
            </a:r>
            <a:r>
              <a:rPr lang="en-US" sz="1200" b="0" dirty="0">
                <a:solidFill>
                  <a:schemeClr val="tx1"/>
                </a:solidFill>
                <a:latin typeface="+mj-lt"/>
              </a:rPr>
              <a:t>. 2011 </a:t>
            </a:r>
            <a:r>
              <a:rPr lang="en-US" sz="1200" b="0" dirty="0" err="1">
                <a:solidFill>
                  <a:schemeClr val="tx1"/>
                </a:solidFill>
                <a:latin typeface="+mj-lt"/>
              </a:rPr>
              <a:t>Iacus</a:t>
            </a:r>
            <a:r>
              <a:rPr lang="en-US" sz="1200" b="0" dirty="0">
                <a:solidFill>
                  <a:schemeClr val="tx1"/>
                </a:solidFill>
                <a:latin typeface="+mj-lt"/>
              </a:rPr>
              <a:t> S, King G, </a:t>
            </a:r>
            <a:r>
              <a:rPr lang="en-US" sz="1200" b="0" dirty="0" err="1">
                <a:solidFill>
                  <a:schemeClr val="tx1"/>
                </a:solidFill>
                <a:latin typeface="+mj-lt"/>
              </a:rPr>
              <a:t>Porro</a:t>
            </a:r>
            <a:r>
              <a:rPr lang="en-US" sz="1200" b="0" dirty="0">
                <a:solidFill>
                  <a:schemeClr val="tx1"/>
                </a:solidFill>
                <a:latin typeface="+mj-lt"/>
              </a:rPr>
              <a:t> G. Coarsened Exact Matching Software. https://gking.harvard.edu/cem.</a:t>
            </a:r>
          </a:p>
        </p:txBody>
      </p:sp>
    </p:spTree>
    <p:extLst>
      <p:ext uri="{BB962C8B-B14F-4D97-AF65-F5344CB8AC3E}">
        <p14:creationId xmlns:p14="http://schemas.microsoft.com/office/powerpoint/2010/main" val="41591008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Reduction: Matching on Covariates +/- Baseline Outcomes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722" t="34856" r="38704" b="10823"/>
          <a:stretch/>
        </p:blipFill>
        <p:spPr>
          <a:xfrm>
            <a:off x="692150" y="2064652"/>
            <a:ext cx="5702300" cy="4191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937659" y="2732311"/>
            <a:ext cx="1045029" cy="2667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108168" y="3320140"/>
            <a:ext cx="1874520" cy="2667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6598555"/>
            <a:ext cx="79973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+mj-lt"/>
              </a:rPr>
              <a:t>Hallberg K. and Cook TD. https://arc.uchicago.edu/sites/default/files/Cook_NSF%20ARC%20Presentation_10.28.13-1.pdf</a:t>
            </a:r>
          </a:p>
        </p:txBody>
      </p:sp>
      <p:sp>
        <p:nvSpPr>
          <p:cNvPr id="8" name="Rectangle 7"/>
          <p:cNvSpPr/>
          <p:nvPr/>
        </p:nvSpPr>
        <p:spPr>
          <a:xfrm>
            <a:off x="4779565" y="1684931"/>
            <a:ext cx="976109" cy="292388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300" b="0" dirty="0">
                <a:solidFill>
                  <a:schemeClr val="tx1"/>
                </a:solidFill>
                <a:latin typeface="+mn-lt"/>
              </a:rPr>
              <a:t>RCT result</a:t>
            </a:r>
          </a:p>
        </p:txBody>
      </p:sp>
      <p:cxnSp>
        <p:nvCxnSpPr>
          <p:cNvPr id="10" name="Straight Arrow Connector 9"/>
          <p:cNvCxnSpPr>
            <a:stCxn id="8" idx="2"/>
          </p:cNvCxnSpPr>
          <p:nvPr/>
        </p:nvCxnSpPr>
        <p:spPr>
          <a:xfrm>
            <a:off x="5267618" y="1977319"/>
            <a:ext cx="0" cy="42929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5"/>
          <p:cNvSpPr/>
          <p:nvPr/>
        </p:nvSpPr>
        <p:spPr>
          <a:xfrm>
            <a:off x="1976848" y="5065545"/>
            <a:ext cx="1005840" cy="266700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509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B4AC0-FA39-42A5-8106-5FF505296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D.</a:t>
            </a:r>
            <a:r>
              <a:rPr lang="en-US" dirty="0">
                <a:solidFill>
                  <a:schemeClr val="tx1"/>
                </a:solidFill>
              </a:rPr>
              <a:t> Flexibility to find additional evidence in data to support research 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2A0D9-7DE3-4184-8731-2BB69172F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Examine unaffected outcomes or less affected subpopulations</a:t>
            </a:r>
          </a:p>
          <a:p>
            <a:r>
              <a:rPr lang="en-US" dirty="0"/>
              <a:t>Falsification tests (e.g., move index date back 1 year)</a:t>
            </a:r>
          </a:p>
          <a:p>
            <a:r>
              <a:rPr lang="en-US" dirty="0"/>
              <a:t>Other context-specific approaches</a:t>
            </a:r>
          </a:p>
        </p:txBody>
      </p:sp>
    </p:spTree>
    <p:extLst>
      <p:ext uri="{BB962C8B-B14F-4D97-AF65-F5344CB8AC3E}">
        <p14:creationId xmlns:p14="http://schemas.microsoft.com/office/powerpoint/2010/main" val="6582913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AD3D2-4CC3-4A66-AB86-D071E3106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Analyzing Health Care Natural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B7BC7-6E4D-4776-BA2E-434D987AF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To answer high-impact, real-world clinical and policy questions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Because scientific rigor / internal validity can be high, and methods are improving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Because results can be communicated in an intuitive manner to clinical, policymaking, and lay audiences in order to inform evidence-based improvements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014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D0182-1123-472B-8B6E-279189F4E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7916"/>
            <a:ext cx="7886700" cy="1325563"/>
          </a:xfrm>
        </p:spPr>
        <p:txBody>
          <a:bodyPr>
            <a:noAutofit/>
          </a:bodyPr>
          <a:lstStyle/>
          <a:p>
            <a:r>
              <a:rPr lang="en-US" sz="3200" dirty="0"/>
              <a:t>People at </a:t>
            </a:r>
            <a:r>
              <a:rPr lang="en-US" dirty="0"/>
              <a:t>Risk for COVID-19; Patients at risk for </a:t>
            </a:r>
            <a:r>
              <a:rPr lang="en-US" sz="3200" dirty="0"/>
              <a:t>Acute Diabetes Complications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057FA69-68B6-41D4-9B54-A05AC6480F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99"/>
          <a:stretch/>
        </p:blipFill>
        <p:spPr>
          <a:xfrm>
            <a:off x="4830464" y="2902063"/>
            <a:ext cx="3883489" cy="255254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1043FF7-F997-42E7-9EDB-682D57F249CC}"/>
              </a:ext>
            </a:extLst>
          </p:cNvPr>
          <p:cNvSpPr txBox="1"/>
          <p:nvPr/>
        </p:nvSpPr>
        <p:spPr>
          <a:xfrm>
            <a:off x="5589856" y="5153229"/>
            <a:ext cx="914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Baseline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73EFAE-6104-46E5-BFC6-18B40B2CD6D4}"/>
              </a:ext>
            </a:extLst>
          </p:cNvPr>
          <p:cNvSpPr txBox="1"/>
          <p:nvPr/>
        </p:nvSpPr>
        <p:spPr>
          <a:xfrm>
            <a:off x="6530377" y="5153229"/>
            <a:ext cx="914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Year 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F06B79B-B9A5-407B-9073-DFB5654EAD46}"/>
              </a:ext>
            </a:extLst>
          </p:cNvPr>
          <p:cNvSpPr txBox="1"/>
          <p:nvPr/>
        </p:nvSpPr>
        <p:spPr>
          <a:xfrm>
            <a:off x="7470897" y="5153229"/>
            <a:ext cx="914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Year 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265B038-3677-4B39-BD12-3371AD9659AE}"/>
              </a:ext>
            </a:extLst>
          </p:cNvPr>
          <p:cNvSpPr>
            <a:spLocks/>
          </p:cNvSpPr>
          <p:nvPr/>
        </p:nvSpPr>
        <p:spPr>
          <a:xfrm>
            <a:off x="-23854" y="6400800"/>
            <a:ext cx="9144000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0" dirty="0">
                <a:solidFill>
                  <a:prstClr val="black"/>
                </a:solidFill>
                <a:latin typeface="Calibri Light" panose="020F0302020204030204"/>
                <a:hlinkClick r:id="rId3"/>
              </a:rPr>
              <a:t>(1) https://www.ctdatahaven.org/blog/datahaven-analysis-despite-statewide-improvements-covid-19-cases-remain-high-five-largest</a:t>
            </a:r>
            <a:r>
              <a:rPr lang="en-US" sz="1200" b="0" dirty="0">
                <a:solidFill>
                  <a:prstClr val="black"/>
                </a:solidFill>
                <a:latin typeface="Calibri Light" panose="020F0302020204030204"/>
              </a:rPr>
              <a:t> (2) Wharam JF, Zhang F, Eggleston EM, Lu CY, Soumerai S, Ross-Degnan D.</a:t>
            </a:r>
            <a:r>
              <a:rPr lang="en-US" sz="1200" b="0" i="1" dirty="0">
                <a:solidFill>
                  <a:prstClr val="black"/>
                </a:solidFill>
                <a:latin typeface="Calibri Light" panose="020F0302020204030204"/>
              </a:rPr>
              <a:t> JAMA-IM</a:t>
            </a:r>
            <a:r>
              <a:rPr lang="en-US" sz="1200" b="0" dirty="0">
                <a:solidFill>
                  <a:prstClr val="black"/>
                </a:solidFill>
                <a:latin typeface="Calibri Light" panose="020F0302020204030204"/>
              </a:rPr>
              <a:t>. 2017. *p &lt; 0.05</a:t>
            </a:r>
            <a:endParaRPr lang="en-US" sz="1200" b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61CB6A-FC53-4FBF-8055-B7BB9F918E7C}"/>
              </a:ext>
            </a:extLst>
          </p:cNvPr>
          <p:cNvSpPr txBox="1"/>
          <p:nvPr/>
        </p:nvSpPr>
        <p:spPr>
          <a:xfrm>
            <a:off x="7440357" y="3944863"/>
            <a:ext cx="109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Control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CEEC17-5BE6-467A-AC1C-6B68885A8D2A}"/>
              </a:ext>
            </a:extLst>
          </p:cNvPr>
          <p:cNvSpPr txBox="1"/>
          <p:nvPr/>
        </p:nvSpPr>
        <p:spPr>
          <a:xfrm>
            <a:off x="7022419" y="3352051"/>
            <a:ext cx="885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HDHP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F6EF50-7892-42B4-81F5-DB44FA0EC8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801" y="2318574"/>
            <a:ext cx="3928844" cy="405291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CC4C982-48B5-4E6D-8B20-DF8895FFA076}"/>
              </a:ext>
            </a:extLst>
          </p:cNvPr>
          <p:cNvSpPr/>
          <p:nvPr/>
        </p:nvSpPr>
        <p:spPr>
          <a:xfrm>
            <a:off x="548640" y="1821566"/>
            <a:ext cx="374904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  <a:latin typeface="Calibri Light" panose="020F0302020204030204"/>
                <a:ea typeface="+mj-ea"/>
                <a:cs typeface="+mj-cs"/>
              </a:rPr>
              <a:t>Detected COVID-19 Cases by Connecticut City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37F5004-A590-4DF2-8B66-55A79533BD04}"/>
              </a:ext>
            </a:extLst>
          </p:cNvPr>
          <p:cNvSpPr/>
          <p:nvPr/>
        </p:nvSpPr>
        <p:spPr>
          <a:xfrm>
            <a:off x="4846320" y="1821566"/>
            <a:ext cx="374904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0" dirty="0">
                <a:solidFill>
                  <a:schemeClr val="tx1"/>
                </a:solidFill>
                <a:latin typeface="Calibri Light" panose="020F0302020204030204"/>
                <a:ea typeface="+mj-ea"/>
                <a:cs typeface="+mj-cs"/>
              </a:rPr>
              <a:t>Complications among low-income HDHP vs Control Diabetes Patients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483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829C6-AA62-449E-B750-3D80909F9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F1ADA-31B3-4DC1-8841-E7787AC95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157542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Healthcare natural experiments occur when populations are exposed to a new policy, system, disruption, guideline, etc. that affects health</a:t>
            </a:r>
          </a:p>
          <a:p>
            <a:r>
              <a:rPr lang="en-US" dirty="0"/>
              <a:t>People with diabetes are commonly exposed to natural experiments with both beneficial and detrimental effects</a:t>
            </a:r>
          </a:p>
          <a:p>
            <a:r>
              <a:rPr lang="en-US" dirty="0"/>
              <a:t>Carefully selecting and studying natural experiments provides the opportunity to:</a:t>
            </a:r>
          </a:p>
          <a:p>
            <a:pPr lvl="1"/>
            <a:r>
              <a:rPr lang="en-US" dirty="0"/>
              <a:t>Rigorously assess effects of major societal phenomena on important, real-world diabetes outcomes</a:t>
            </a:r>
          </a:p>
          <a:p>
            <a:pPr lvl="1"/>
            <a:r>
              <a:rPr lang="en-US" dirty="0"/>
              <a:t>Inform evidence-based policymaking</a:t>
            </a:r>
          </a:p>
        </p:txBody>
      </p:sp>
    </p:spTree>
    <p:extLst>
      <p:ext uri="{BB962C8B-B14F-4D97-AF65-F5344CB8AC3E}">
        <p14:creationId xmlns:p14="http://schemas.microsoft.com/office/powerpoint/2010/main" val="14334689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F661D-682D-496F-B307-451E5A7B9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72BFC-82A7-43EF-BDBB-F45AA4D2AF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jwharam@post.harvard.edu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16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E652E-AE35-4176-8A88-28A8725E0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E2858-49A1-4C1B-A255-A113CC653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Definition: </a:t>
            </a:r>
          </a:p>
          <a:p>
            <a:pPr lvl="1"/>
            <a:r>
              <a:rPr lang="en-US" dirty="0"/>
              <a:t>Occur when populations are exposed to experimental and control conditions by factors outside the control of investigators and outside the control of most people in the populations</a:t>
            </a:r>
          </a:p>
          <a:p>
            <a:pPr lvl="1"/>
            <a:r>
              <a:rPr lang="en-US" dirty="0"/>
              <a:t>(Typically no randomized assignment to experimental and control arm)</a:t>
            </a:r>
          </a:p>
          <a:p>
            <a:r>
              <a:rPr lang="en-US" dirty="0"/>
              <a:t>Some also distinguish “quasi-experiments:”</a:t>
            </a:r>
          </a:p>
          <a:p>
            <a:pPr lvl="1"/>
            <a:r>
              <a:rPr lang="en-US" dirty="0"/>
              <a:t>Investigators have some control over assigning the intervention group, but assignment is not randomized</a:t>
            </a:r>
          </a:p>
        </p:txBody>
      </p:sp>
    </p:spTree>
    <p:extLst>
      <p:ext uri="{BB962C8B-B14F-4D97-AF65-F5344CB8AC3E}">
        <p14:creationId xmlns:p14="http://schemas.microsoft.com/office/powerpoint/2010/main" val="4160418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DFF3C-A9BA-4A72-9578-55C87CE1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Classifying Experimental Type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3DD6FD2-034D-4ADF-8669-D512B1FF1D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0241484"/>
              </p:ext>
            </p:extLst>
          </p:nvPr>
        </p:nvGraphicFramePr>
        <p:xfrm>
          <a:off x="333955" y="811034"/>
          <a:ext cx="8483474" cy="60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4368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Experiment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996491"/>
              </p:ext>
            </p:extLst>
          </p:nvPr>
        </p:nvGraphicFramePr>
        <p:xfrm>
          <a:off x="628650" y="2573035"/>
          <a:ext cx="7886700" cy="3835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644650" y="3033409"/>
            <a:ext cx="6680200" cy="219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3"/>
          <a:srcRect t="44724" r="76986"/>
          <a:stretch/>
        </p:blipFill>
        <p:spPr>
          <a:xfrm flipV="1">
            <a:off x="1664210" y="2514978"/>
            <a:ext cx="1536191" cy="151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9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ghtning Bolt 12">
            <a:extLst>
              <a:ext uri="{FF2B5EF4-FFF2-40B4-BE49-F238E27FC236}">
                <a16:creationId xmlns:a16="http://schemas.microsoft.com/office/drawing/2014/main" id="{EB771014-A329-463C-A6A6-6CCAADA60533}"/>
              </a:ext>
            </a:extLst>
          </p:cNvPr>
          <p:cNvSpPr/>
          <p:nvPr/>
        </p:nvSpPr>
        <p:spPr>
          <a:xfrm rot="1242772">
            <a:off x="3076625" y="1659184"/>
            <a:ext cx="393591" cy="1137316"/>
          </a:xfrm>
          <a:prstGeom prst="lightningBol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Experiment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28650" y="2573035"/>
          <a:ext cx="7886700" cy="3835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644650" y="3033409"/>
            <a:ext cx="6680200" cy="219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00401" y="2824301"/>
            <a:ext cx="119743" cy="11704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CA0F0E-4731-47FE-866C-308F8EA684E8}"/>
              </a:ext>
            </a:extLst>
          </p:cNvPr>
          <p:cNvSpPr txBox="1"/>
          <p:nvPr/>
        </p:nvSpPr>
        <p:spPr>
          <a:xfrm>
            <a:off x="2459412" y="1356363"/>
            <a:ext cx="1601716" cy="476726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+mj-lt"/>
              </a:rPr>
              <a:t>COVID-19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9C9E55-308D-4EF0-AA36-7622606D2C4C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44724" r="76986"/>
          <a:stretch/>
        </p:blipFill>
        <p:spPr>
          <a:xfrm flipV="1">
            <a:off x="1664210" y="2514978"/>
            <a:ext cx="1536191" cy="1516335"/>
          </a:xfrm>
          <a:prstGeom prst="rect">
            <a:avLst/>
          </a:prstGeom>
        </p:spPr>
      </p:pic>
      <p:sp>
        <p:nvSpPr>
          <p:cNvPr id="5" name="Flowchart: Manual Operation 4">
            <a:extLst>
              <a:ext uri="{FF2B5EF4-FFF2-40B4-BE49-F238E27FC236}">
                <a16:creationId xmlns:a16="http://schemas.microsoft.com/office/drawing/2014/main" id="{EF6D19C0-3C0D-4CF7-8203-26320C3A8363}"/>
              </a:ext>
            </a:extLst>
          </p:cNvPr>
          <p:cNvSpPr/>
          <p:nvPr/>
        </p:nvSpPr>
        <p:spPr>
          <a:xfrm>
            <a:off x="3198811" y="1754447"/>
            <a:ext cx="239714" cy="127175"/>
          </a:xfrm>
          <a:prstGeom prst="flowChartManualOperation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795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Experiment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28650" y="2573035"/>
          <a:ext cx="7886700" cy="3835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644650" y="3033409"/>
            <a:ext cx="6680200" cy="219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9C9E55-308D-4EF0-AA36-7622606D2C4C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t="44724" r="76986"/>
          <a:stretch/>
        </p:blipFill>
        <p:spPr>
          <a:xfrm flipV="1">
            <a:off x="1664210" y="2514978"/>
            <a:ext cx="1536191" cy="15163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D58E06-51DB-44CD-BC14-FCE4B64B1C0E}"/>
              </a:ext>
            </a:extLst>
          </p:cNvPr>
          <p:cNvSpPr txBox="1"/>
          <p:nvPr/>
        </p:nvSpPr>
        <p:spPr>
          <a:xfrm>
            <a:off x="1664208" y="1951290"/>
            <a:ext cx="1536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Before intervention</a:t>
            </a:r>
          </a:p>
        </p:txBody>
      </p:sp>
      <p:sp>
        <p:nvSpPr>
          <p:cNvPr id="15" name="Lightning Bolt 14">
            <a:extLst>
              <a:ext uri="{FF2B5EF4-FFF2-40B4-BE49-F238E27FC236}">
                <a16:creationId xmlns:a16="http://schemas.microsoft.com/office/drawing/2014/main" id="{57A4C448-5542-4EE1-A05D-AB91C32D867A}"/>
              </a:ext>
            </a:extLst>
          </p:cNvPr>
          <p:cNvSpPr/>
          <p:nvPr/>
        </p:nvSpPr>
        <p:spPr>
          <a:xfrm rot="1242772">
            <a:off x="3076625" y="1659184"/>
            <a:ext cx="393591" cy="1137316"/>
          </a:xfrm>
          <a:prstGeom prst="lightningBol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AD264F-981F-4B6D-9007-F9A4076C899C}"/>
              </a:ext>
            </a:extLst>
          </p:cNvPr>
          <p:cNvSpPr txBox="1"/>
          <p:nvPr/>
        </p:nvSpPr>
        <p:spPr>
          <a:xfrm>
            <a:off x="2459412" y="1356363"/>
            <a:ext cx="1601716" cy="476726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+mj-lt"/>
              </a:rPr>
              <a:t>COVID-19</a:t>
            </a:r>
          </a:p>
        </p:txBody>
      </p:sp>
      <p:sp>
        <p:nvSpPr>
          <p:cNvPr id="17" name="Flowchart: Manual Operation 16">
            <a:extLst>
              <a:ext uri="{FF2B5EF4-FFF2-40B4-BE49-F238E27FC236}">
                <a16:creationId xmlns:a16="http://schemas.microsoft.com/office/drawing/2014/main" id="{71ECF835-DE48-42E4-A735-ACBED8601274}"/>
              </a:ext>
            </a:extLst>
          </p:cNvPr>
          <p:cNvSpPr/>
          <p:nvPr/>
        </p:nvSpPr>
        <p:spPr>
          <a:xfrm>
            <a:off x="3198811" y="1754447"/>
            <a:ext cx="239714" cy="127175"/>
          </a:xfrm>
          <a:prstGeom prst="flowChartManualOperation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33F752-94FD-4E10-BF77-477DD119269E}"/>
              </a:ext>
            </a:extLst>
          </p:cNvPr>
          <p:cNvSpPr/>
          <p:nvPr/>
        </p:nvSpPr>
        <p:spPr>
          <a:xfrm>
            <a:off x="3200401" y="2824301"/>
            <a:ext cx="119743" cy="11704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154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Experiment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28650" y="2573035"/>
          <a:ext cx="7886700" cy="3835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1644650" y="3033409"/>
            <a:ext cx="6680200" cy="219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9C9E55-308D-4EF0-AA36-7622606D2C4C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" t="44724" r="-2639"/>
          <a:stretch/>
        </p:blipFill>
        <p:spPr>
          <a:xfrm flipV="1">
            <a:off x="1664208" y="2514977"/>
            <a:ext cx="6851142" cy="15163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DD58E06-51DB-44CD-BC14-FCE4B64B1C0E}"/>
              </a:ext>
            </a:extLst>
          </p:cNvPr>
          <p:cNvSpPr txBox="1"/>
          <p:nvPr/>
        </p:nvSpPr>
        <p:spPr>
          <a:xfrm>
            <a:off x="1664208" y="1951290"/>
            <a:ext cx="1536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Before intervention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7D0C88-09A8-4A9A-8BC6-01D47DC7582E}"/>
              </a:ext>
            </a:extLst>
          </p:cNvPr>
          <p:cNvSpPr txBox="1"/>
          <p:nvPr/>
        </p:nvSpPr>
        <p:spPr>
          <a:xfrm>
            <a:off x="4861957" y="1951290"/>
            <a:ext cx="1536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+mj-lt"/>
              </a:rPr>
              <a:t>After intervention</a:t>
            </a:r>
          </a:p>
        </p:txBody>
      </p:sp>
      <p:sp>
        <p:nvSpPr>
          <p:cNvPr id="16" name="Lightning Bolt 15">
            <a:extLst>
              <a:ext uri="{FF2B5EF4-FFF2-40B4-BE49-F238E27FC236}">
                <a16:creationId xmlns:a16="http://schemas.microsoft.com/office/drawing/2014/main" id="{23B317F4-5683-42CC-847C-4540CFACB3E6}"/>
              </a:ext>
            </a:extLst>
          </p:cNvPr>
          <p:cNvSpPr/>
          <p:nvPr/>
        </p:nvSpPr>
        <p:spPr>
          <a:xfrm rot="1242772">
            <a:off x="3076625" y="1659184"/>
            <a:ext cx="393591" cy="1137316"/>
          </a:xfrm>
          <a:prstGeom prst="lightningBol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04D2A4-7607-4A59-B728-5BDCF0427771}"/>
              </a:ext>
            </a:extLst>
          </p:cNvPr>
          <p:cNvSpPr txBox="1"/>
          <p:nvPr/>
        </p:nvSpPr>
        <p:spPr>
          <a:xfrm>
            <a:off x="2459412" y="1356363"/>
            <a:ext cx="1601716" cy="476726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+mj-lt"/>
              </a:rPr>
              <a:t>COVID-19</a:t>
            </a:r>
          </a:p>
        </p:txBody>
      </p:sp>
      <p:sp>
        <p:nvSpPr>
          <p:cNvPr id="18" name="Flowchart: Manual Operation 17">
            <a:extLst>
              <a:ext uri="{FF2B5EF4-FFF2-40B4-BE49-F238E27FC236}">
                <a16:creationId xmlns:a16="http://schemas.microsoft.com/office/drawing/2014/main" id="{04721CC7-9A49-4204-B8E1-5EF90658CC28}"/>
              </a:ext>
            </a:extLst>
          </p:cNvPr>
          <p:cNvSpPr/>
          <p:nvPr/>
        </p:nvSpPr>
        <p:spPr>
          <a:xfrm>
            <a:off x="3198811" y="1754447"/>
            <a:ext cx="239714" cy="127175"/>
          </a:xfrm>
          <a:prstGeom prst="flowChartManualOperation">
            <a:avLst/>
          </a:prstGeom>
          <a:solidFill>
            <a:srgbClr val="FFFF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309951-7DDE-4909-B7AE-9D755407AE39}"/>
              </a:ext>
            </a:extLst>
          </p:cNvPr>
          <p:cNvSpPr/>
          <p:nvPr/>
        </p:nvSpPr>
        <p:spPr>
          <a:xfrm>
            <a:off x="3200401" y="2824301"/>
            <a:ext cx="119743" cy="117043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21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1677</Words>
  <Application>Microsoft Office PowerPoint</Application>
  <PresentationFormat>On-screen Show (4:3)</PresentationFormat>
  <Paragraphs>334</Paragraphs>
  <Slides>38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Outline</vt:lpstr>
      <vt:lpstr>Outline</vt:lpstr>
      <vt:lpstr>Natural Experiments</vt:lpstr>
      <vt:lpstr>Classifying Experimental Type</vt:lpstr>
      <vt:lpstr>Natural Experiment</vt:lpstr>
      <vt:lpstr>Natural Experiment</vt:lpstr>
      <vt:lpstr>Natural Experiment</vt:lpstr>
      <vt:lpstr>Natural Experiment</vt:lpstr>
      <vt:lpstr>Natural Experiment</vt:lpstr>
      <vt:lpstr>Impact of the COVID-19 Pandemic on Outpatient Visits</vt:lpstr>
      <vt:lpstr>Natural Experiment with Control Group</vt:lpstr>
      <vt:lpstr>Natural Experiment with Control Group</vt:lpstr>
      <vt:lpstr>Oral Antidiabetic Medication Use after Removing Out-of-pocket Costs</vt:lpstr>
      <vt:lpstr>Key Features of Natural Experiments</vt:lpstr>
      <vt:lpstr>Examples of Healthcare Natural Experiments</vt:lpstr>
      <vt:lpstr>Outline</vt:lpstr>
      <vt:lpstr>How to Find Natural Experiments that Affect People with Diabetes</vt:lpstr>
      <vt:lpstr>Example Conceptual Model</vt:lpstr>
      <vt:lpstr>Outline</vt:lpstr>
      <vt:lpstr>Reasons for Analyzing Health Care Natural Experiments</vt:lpstr>
      <vt:lpstr>Reasons for Analyzing Health Care Natural Experiments</vt:lpstr>
      <vt:lpstr>Natural EXperiments for Translation in Diabetes (NEXT-D1 &amp; NEXT-D2)</vt:lpstr>
      <vt:lpstr>PowerPoint Presentation</vt:lpstr>
      <vt:lpstr>Example Health Reform Natural Experiments that Might Affect People with Diabetes</vt:lpstr>
      <vt:lpstr>High-deductible Health Plan (HDHP) Members with Diabetes Delayed Cardiovascular Disease Care</vt:lpstr>
      <vt:lpstr>Reasons for Analyzing Health Care Natural Experiments</vt:lpstr>
      <vt:lpstr>Investigators Have Options for Optimizing the Rigor of Research Results</vt:lpstr>
      <vt:lpstr>A. Studying inherently strong quasi-experiments or natural experiments</vt:lpstr>
      <vt:lpstr>B. Overlaying study designs that are high on the hierarchy of study design rigor</vt:lpstr>
      <vt:lpstr>Interrupted Time Series Designs</vt:lpstr>
      <vt:lpstr>C. Matching intervention and control groups</vt:lpstr>
      <vt:lpstr>Bias Reduction: Matching on Covariates +/- Baseline Outcomes </vt:lpstr>
      <vt:lpstr>D. Flexibility to find additional evidence in data to support research conclusions</vt:lpstr>
      <vt:lpstr>Reasons for Analyzing Health Care Natural Experiments</vt:lpstr>
      <vt:lpstr>People at Risk for COVID-19; Patients at risk for Acute Diabetes Complications</vt:lpstr>
      <vt:lpstr>Summary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Wharam M.D. M.P.H.</dc:creator>
  <cp:lastModifiedBy>Frank Wharam M.D. M.P.H.</cp:lastModifiedBy>
  <cp:revision>15</cp:revision>
  <dcterms:created xsi:type="dcterms:W3CDTF">2020-09-25T07:31:36Z</dcterms:created>
  <dcterms:modified xsi:type="dcterms:W3CDTF">2020-09-25T13:53:52Z</dcterms:modified>
</cp:coreProperties>
</file>