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3" r:id="rId2"/>
    <p:sldMasterId id="2147483685" r:id="rId3"/>
  </p:sldMasterIdLst>
  <p:notesMasterIdLst>
    <p:notesMasterId r:id="rId27"/>
  </p:notesMasterIdLst>
  <p:sldIdLst>
    <p:sldId id="375" r:id="rId4"/>
    <p:sldId id="357" r:id="rId5"/>
    <p:sldId id="404" r:id="rId6"/>
    <p:sldId id="359" r:id="rId7"/>
    <p:sldId id="403" r:id="rId8"/>
    <p:sldId id="260" r:id="rId9"/>
    <p:sldId id="386" r:id="rId10"/>
    <p:sldId id="259" r:id="rId11"/>
    <p:sldId id="258" r:id="rId12"/>
    <p:sldId id="414" r:id="rId13"/>
    <p:sldId id="298" r:id="rId14"/>
    <p:sldId id="299" r:id="rId15"/>
    <p:sldId id="362" r:id="rId16"/>
    <p:sldId id="323" r:id="rId17"/>
    <p:sldId id="374" r:id="rId18"/>
    <p:sldId id="405" r:id="rId19"/>
    <p:sldId id="412" r:id="rId20"/>
    <p:sldId id="408" r:id="rId21"/>
    <p:sldId id="409" r:id="rId22"/>
    <p:sldId id="407" r:id="rId23"/>
    <p:sldId id="410" r:id="rId24"/>
    <p:sldId id="411" r:id="rId25"/>
    <p:sldId id="415"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ctor P Rodriguez" initials="" lastIdx="2" clrIdx="0"/>
  <p:cmAuthor id="1" name="Hector Rodriguez" initials="" lastIdx="3" clrIdx="1"/>
  <p:cmAuthor id="2" name="victoria" initials="v"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412AFF"/>
    <a:srgbClr val="E5D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B029BF-2FD9-487F-8659-2638F59E7B90}">
  <a:tblStyle styleId="{B2B029BF-2FD9-487F-8659-2638F59E7B9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0160"/>
  </p:normalViewPr>
  <p:slideViewPr>
    <p:cSldViewPr snapToGrid="0" snapToObjects="1">
      <p:cViewPr varScale="1">
        <p:scale>
          <a:sx n="138" d="100"/>
          <a:sy n="138" d="100"/>
        </p:scale>
        <p:origin x="1616" y="184"/>
      </p:cViewPr>
      <p:guideLst>
        <p:guide orient="horz" pos="1620"/>
        <p:guide pos="2880"/>
      </p:guideLst>
    </p:cSldViewPr>
  </p:slideViewPr>
  <p:outlineViewPr>
    <p:cViewPr>
      <p:scale>
        <a:sx n="33" d="100"/>
        <a:sy n="33" d="100"/>
      </p:scale>
      <p:origin x="0" y="-4536"/>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2" d="100"/>
          <a:sy n="82" d="100"/>
        </p:scale>
        <p:origin x="333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9-10T16:52:34.922" idx="1">
    <p:pos x="1816" y="1519"/>
    <p:text>understanding the impact of the program on SDH is a key component of addressing this question, but limited SDH data available in the adminitstative/clinical data</p:text>
  </p:cm>
  <p:cm authorId="2" dt="2020-09-10T16:53:40.597" idx="2">
    <p:pos x="2614" y="2149"/>
    <p:text> Natural experiment studies don’t often include patients’ perspectives- Not readily available from usual data sources
so we used qualititative methods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0-09-10T16:54:25.724" idx="3">
    <p:pos x="2292" y="317"/>
    <p:text>used thematic analysis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8454543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speninstitute.org/blog-posts/20-million-renters-are-at-risk-of-evic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congress.gov/bill/116th-congress/house-bill/6800" TargetMode="External"/><Relationship Id="rId4" Type="http://schemas.openxmlformats.org/officeDocument/2006/relationships/hyperlink" Target="https://www.urban.org/urban-wire/new-data-suggest-covid-19-widening-housing-disparities-race-and-inco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charset="0"/>
              <a:buChar char="•"/>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7577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399"/>
            <a:ext cx="5486400" cy="4114800"/>
          </a:xfrm>
          <a:prstGeom prst="rect">
            <a:avLst/>
          </a:prstGeom>
          <a:noFill/>
          <a:ln>
            <a:noFill/>
          </a:ln>
        </p:spPr>
        <p:txBody>
          <a:bodyPr lIns="91425" tIns="91425" rIns="91425" bIns="91425" anchor="ctr" anchorCtr="0">
            <a:noAutofit/>
          </a:bodyPr>
          <a:lstStyle/>
          <a:p>
            <a:pPr lvl="0"/>
            <a:endParaRPr lang="en-US" sz="1100" kern="1200" dirty="0">
              <a:solidFill>
                <a:schemeClr val="tx1"/>
              </a:solidFill>
              <a:effectLst/>
              <a:latin typeface="+mn-lt"/>
              <a:ea typeface="+mn-ea"/>
              <a:cs typeface="+mn-cs"/>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97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747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An estimated </a:t>
            </a:r>
            <a:r>
              <a:rPr lang="en-US" sz="1100" b="0" i="0" u="none" strike="noStrike" kern="1200" dirty="0">
                <a:solidFill>
                  <a:schemeClr val="tx1"/>
                </a:solidFill>
                <a:effectLst/>
                <a:latin typeface="+mn-lt"/>
                <a:ea typeface="+mn-ea"/>
                <a:cs typeface="+mn-cs"/>
                <a:hlinkClick r:id="rId3"/>
              </a:rPr>
              <a:t>19 to 23 million individuals</a:t>
            </a:r>
            <a:r>
              <a:rPr lang="en-US" sz="1100" b="0" i="0" kern="1200" dirty="0">
                <a:solidFill>
                  <a:schemeClr val="tx1"/>
                </a:solidFill>
                <a:effectLst/>
                <a:latin typeface="+mn-lt"/>
                <a:ea typeface="+mn-ea"/>
                <a:cs typeface="+mn-cs"/>
              </a:rPr>
              <a:t> are at high risk of being evicted from their homes by the end of September. Compared to White renters, Black and Latinx renters are </a:t>
            </a:r>
            <a:r>
              <a:rPr lang="en-US" sz="1100" b="0" i="0" u="none" strike="noStrike" kern="1200" dirty="0">
                <a:solidFill>
                  <a:schemeClr val="tx1"/>
                </a:solidFill>
                <a:effectLst/>
                <a:latin typeface="+mn-lt"/>
                <a:ea typeface="+mn-ea"/>
                <a:cs typeface="+mn-cs"/>
                <a:hlinkClick r:id="rId4"/>
              </a:rPr>
              <a:t>less able to pay rent</a:t>
            </a:r>
            <a:r>
              <a:rPr lang="en-US" sz="1100" b="0" i="0" kern="1200" dirty="0">
                <a:solidFill>
                  <a:schemeClr val="tx1"/>
                </a:solidFill>
                <a:effectLst/>
                <a:latin typeface="+mn-lt"/>
                <a:ea typeface="+mn-ea"/>
                <a:cs typeface="+mn-cs"/>
              </a:rPr>
              <a:t> in the current economic climate, which may cause Black and Latinx renters to be disproportionately impacted by elimination of eviction protections and unemployment benefits.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 Extending eviction moratoriums that are set to expire is a vital first step. The </a:t>
            </a:r>
            <a:r>
              <a:rPr lang="en-US" sz="1100" b="0" i="0" u="none" strike="noStrike" kern="1200" dirty="0">
                <a:solidFill>
                  <a:schemeClr val="tx1"/>
                </a:solidFill>
                <a:effectLst/>
                <a:latin typeface="+mn-lt"/>
                <a:ea typeface="+mn-ea"/>
                <a:cs typeface="+mn-cs"/>
                <a:hlinkClick r:id="rId5"/>
              </a:rPr>
              <a:t>Health and Economic Recovery Omnibus Emergency Solutions</a:t>
            </a:r>
            <a:r>
              <a:rPr lang="en-US" sz="1100" b="0" i="0" kern="1200" dirty="0">
                <a:solidFill>
                  <a:schemeClr val="tx1"/>
                </a:solidFill>
                <a:effectLst/>
                <a:latin typeface="+mn-lt"/>
                <a:ea typeface="+mn-ea"/>
                <a:cs typeface="+mn-cs"/>
              </a:rPr>
              <a:t> (HEROES) Act, which passed the House and has stalled in the Senate, includes a 12-month moratorium on non-payment evictions and requires landlords to provide a 30-day notice of eviction to tenants after the moratorium expires. </a:t>
            </a:r>
            <a:endParaRPr lang="en-US" dirty="0"/>
          </a:p>
          <a:p>
            <a:endParaRPr lang="en-US" dirty="0"/>
          </a:p>
        </p:txBody>
      </p:sp>
    </p:spTree>
    <p:extLst>
      <p:ext uri="{BB962C8B-B14F-4D97-AF65-F5344CB8AC3E}">
        <p14:creationId xmlns:p14="http://schemas.microsoft.com/office/powerpoint/2010/main" val="116544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charset="0"/>
              <a:buChar char="•"/>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309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048BB-DED0-484E-B2D7-BC28B80FD9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19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r>
              <a:rPr lang="en-US" sz="2400" dirty="0"/>
              <a:t>Spoke with 63 people</a:t>
            </a:r>
          </a:p>
          <a:p>
            <a:pPr lvl="1"/>
            <a:r>
              <a:rPr lang="en-US" sz="2200" dirty="0"/>
              <a:t>31 Health Home members</a:t>
            </a:r>
          </a:p>
          <a:p>
            <a:pPr lvl="1"/>
            <a:r>
              <a:rPr lang="en-US" sz="2200" dirty="0"/>
              <a:t>10 focus groups, 23 individual interviews</a:t>
            </a:r>
          </a:p>
          <a:p>
            <a:endParaRPr lang="en-US" baseline="0" dirty="0"/>
          </a:p>
          <a:p>
            <a:r>
              <a:rPr lang="en-US" sz="2400" dirty="0"/>
              <a:t>Worked with Patient/Stakeholder Advisory Board to develop discussion guide</a:t>
            </a:r>
          </a:p>
          <a:p>
            <a:r>
              <a:rPr lang="en-US" sz="2400" dirty="0"/>
              <a:t>Spoke with 63 people</a:t>
            </a:r>
          </a:p>
          <a:p>
            <a:pPr lvl="1"/>
            <a:r>
              <a:rPr lang="en-US" sz="2200" dirty="0"/>
              <a:t>31 Health Home members</a:t>
            </a:r>
          </a:p>
          <a:p>
            <a:pPr lvl="1"/>
            <a:r>
              <a:rPr lang="en-US" sz="2200" dirty="0"/>
              <a:t>10 focus groups, 23 individual interviews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048BB-DED0-484E-B2D7-BC28B80FD9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18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More examples of nonmedical</a:t>
            </a:r>
            <a:r>
              <a:rPr lang="en-US" sz="2400" baseline="0" dirty="0"/>
              <a:t> challenges</a:t>
            </a:r>
            <a:r>
              <a:rPr lang="en-US" sz="2400" dirty="0"/>
              <a:t>: HH care managers help members:</a:t>
            </a:r>
          </a:p>
          <a:p>
            <a:pPr lvl="1"/>
            <a:r>
              <a:rPr lang="en-US" sz="2400" dirty="0"/>
              <a:t>Facilitate communication, interpretation</a:t>
            </a:r>
          </a:p>
          <a:p>
            <a:pPr lvl="1"/>
            <a:r>
              <a:rPr lang="en-US" sz="2400" dirty="0"/>
              <a:t>Accompany members to nonmedical appointments (e.g., court proceedings, social service agencies)</a:t>
            </a:r>
          </a:p>
          <a:p>
            <a:pPr lvl="1"/>
            <a:r>
              <a:rPr lang="en-US" sz="2400" dirty="0"/>
              <a:t>Secure transportation</a:t>
            </a:r>
          </a:p>
          <a:p>
            <a:pPr lvl="1"/>
            <a:r>
              <a:rPr lang="en-US" sz="2400" dirty="0"/>
              <a:t>Set up home health aides</a:t>
            </a:r>
          </a:p>
          <a:p>
            <a:pPr lvl="1"/>
            <a:r>
              <a:rPr lang="en-US" sz="2400" dirty="0"/>
              <a:t>Housing</a:t>
            </a:r>
          </a:p>
          <a:p>
            <a:pPr lvl="1"/>
            <a:r>
              <a:rPr lang="en-US" sz="2400" dirty="0"/>
              <a:t>Entitlement applications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048BB-DED0-484E-B2D7-BC28B80FD9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04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5579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4789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baseline="0" dirty="0">
                <a:solidFill>
                  <a:schemeClr val="tx1"/>
                </a:solidFill>
                <a:effectLst/>
                <a:latin typeface="+mn-lt"/>
                <a:ea typeface="+mn-ea"/>
                <a:cs typeface="+mn-cs"/>
              </a:rPr>
              <a:t>in comparison states over this time period</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355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6497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685800" y="1597821"/>
            <a:ext cx="7772400" cy="1102518"/>
          </a:xfrm>
          <a:prstGeom prst="rect">
            <a:avLst/>
          </a:prstGeom>
          <a:noFill/>
          <a:ln>
            <a:noFill/>
          </a:ln>
        </p:spPr>
        <p:txBody>
          <a:bodyPr lIns="91425" tIns="91425" rIns="91425" bIns="91425" anchor="ctr" anchorCtr="0"/>
          <a:lstStyle>
            <a:lvl1pPr marL="0" marR="0" lvl="0" indent="0" algn="ctr" rtl="0">
              <a:spcBef>
                <a:spcPts val="0"/>
              </a:spcBef>
              <a:buClr>
                <a:srgbClr val="FFC000"/>
              </a:buClr>
              <a:buFont typeface="Calibri"/>
              <a:buNone/>
              <a:defRPr sz="4400" b="0"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4767264"/>
            <a:ext cx="2133599" cy="273843"/>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4"/>
            <a:ext cx="2895600" cy="273843"/>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6596-D4DF-7745-8D0C-DBD2940284A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17C7D-5938-3D47-B7F5-5749907BAAD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50CAD-BC48-304B-B867-15D46AA64C1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F40C5-5846-8E44-9FFC-E14B3029607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78433-5B40-084A-835A-0C1AA670F7B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F7501-30AD-724B-A33F-2EB1B49E0FC3}"/>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8" name="Footer Placeholder 7">
            <a:extLst>
              <a:ext uri="{FF2B5EF4-FFF2-40B4-BE49-F238E27FC236}">
                <a16:creationId xmlns:a16="http://schemas.microsoft.com/office/drawing/2014/main" id="{3755EC17-62EB-3941-99A0-7503786A1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503E79-8809-D248-ADFD-5ACA6A00895B}"/>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247915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4312-2E28-8D45-BB44-7B5F97592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41C82-B15A-5A4C-8527-B92E2F4D9AC3}"/>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4" name="Footer Placeholder 3">
            <a:extLst>
              <a:ext uri="{FF2B5EF4-FFF2-40B4-BE49-F238E27FC236}">
                <a16:creationId xmlns:a16="http://schemas.microsoft.com/office/drawing/2014/main" id="{4C7C5A17-08CB-264F-B1CA-5AC516BF3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D80F5F-3A6F-814E-BE61-685A8DBAED99}"/>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119869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17A4C-473F-6849-A203-14B6023879F0}"/>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3" name="Footer Placeholder 2">
            <a:extLst>
              <a:ext uri="{FF2B5EF4-FFF2-40B4-BE49-F238E27FC236}">
                <a16:creationId xmlns:a16="http://schemas.microsoft.com/office/drawing/2014/main" id="{E1B2AC1A-41E2-2340-8231-2BEDB6D11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AE82B-1085-564C-9111-58AE30DF9AF7}"/>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45287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302D-11D5-AB41-B7D1-945751071B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C1D91F-AEC4-B74A-8A86-C01E74CD82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518AA7-E931-A345-AB21-B52C5C1B373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C27D52-940A-B64C-A774-7F2195EDDEA7}"/>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6" name="Footer Placeholder 5">
            <a:extLst>
              <a:ext uri="{FF2B5EF4-FFF2-40B4-BE49-F238E27FC236}">
                <a16:creationId xmlns:a16="http://schemas.microsoft.com/office/drawing/2014/main" id="{A068E7E7-E0C5-5F4C-9425-05291B1FD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63194-1A0E-FD44-945B-70834F3E4A60}"/>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113983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BA85-EE6B-F84F-BC9C-22FE2E4B81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7AA76B-53BA-7F4F-A9B3-43AA5634693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167F6C7-4DD2-F345-80D3-8F29B12F84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38BCC5-B2E3-3347-BE83-38251480CB1F}"/>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6" name="Footer Placeholder 5">
            <a:extLst>
              <a:ext uri="{FF2B5EF4-FFF2-40B4-BE49-F238E27FC236}">
                <a16:creationId xmlns:a16="http://schemas.microsoft.com/office/drawing/2014/main" id="{C293FB96-7844-8447-9F6F-275BE864A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4EA6C-AE54-E142-B00E-B77E450875D3}"/>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131063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326F-C3D7-2744-8AF6-71058F43B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EB8F4-43F4-4748-9FDC-8F7F22956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FC70-24EE-794D-A089-8932E110606A}"/>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8F98F6FC-3613-8D4E-BB14-880BEBC21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006E-1F8B-2547-9D7A-407902A58936}"/>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277293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5C200-58C6-7645-81BB-4C21AFC2423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68EDB-DCA4-4141-8C5C-B9DC04A5608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D7914-871E-D54D-94D0-558EBE163B02}"/>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8D5F850F-9D81-1C4C-9B99-6E506B307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33DA3-F59C-2B43-A203-00AC47DBEBE5}"/>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330346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p:nvPicPr>
        <p:blipFill>
          <a:blip r:embed="rId2"/>
          <a:stretch>
            <a:fillRect/>
          </a:stretch>
        </p:blipFill>
        <p:spPr>
          <a:xfrm>
            <a:off x="0" y="0"/>
            <a:ext cx="9156192" cy="5150358"/>
          </a:xfrm>
          <a:prstGeom prst="rect">
            <a:avLst/>
          </a:prstGeom>
        </p:spPr>
      </p:pic>
      <p:sp>
        <p:nvSpPr>
          <p:cNvPr id="2" name="Title 1"/>
          <p:cNvSpPr>
            <a:spLocks noGrp="1"/>
          </p:cNvSpPr>
          <p:nvPr>
            <p:ph type="ctrTitle"/>
          </p:nvPr>
        </p:nvSpPr>
        <p:spPr>
          <a:xfrm>
            <a:off x="685800" y="1076486"/>
            <a:ext cx="5776975" cy="1611476"/>
          </a:xfrm>
        </p:spPr>
        <p:txBody>
          <a:bodyPr anchor="t">
            <a:normAutofit/>
          </a:bodyPr>
          <a:lstStyle>
            <a:lvl1pPr algn="l">
              <a:lnSpc>
                <a:spcPts val="3600"/>
              </a:lnSpc>
              <a:defRPr sz="3375" b="1">
                <a:solidFill>
                  <a:srgbClr val="FFFFFF"/>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685800" y="2779300"/>
            <a:ext cx="4681000" cy="1343981"/>
          </a:xfrm>
        </p:spPr>
        <p:txBody>
          <a:bodyPr>
            <a:normAutofit/>
          </a:bodyPr>
          <a:lstStyle>
            <a:lvl1pPr marL="0" indent="0" algn="l">
              <a:lnSpc>
                <a:spcPts val="2025"/>
              </a:lnSpc>
              <a:buNone/>
              <a:defRPr sz="1725">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986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9156192" cy="5150358"/>
          </a:xfrm>
          <a:prstGeom prst="rect">
            <a:avLst/>
          </a:prstGeom>
        </p:spPr>
      </p:pic>
      <p:sp>
        <p:nvSpPr>
          <p:cNvPr id="6" name="Title 5"/>
          <p:cNvSpPr>
            <a:spLocks noGrp="1"/>
          </p:cNvSpPr>
          <p:nvPr>
            <p:ph type="title"/>
          </p:nvPr>
        </p:nvSpPr>
        <p:spPr/>
        <p:txBody>
          <a:bodyPr>
            <a:normAutofit/>
          </a:bodyPr>
          <a:lstStyle>
            <a:lvl1pPr>
              <a:defRPr sz="2175">
                <a:solidFill>
                  <a:srgbClr val="FFFFFF"/>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200" y="1120189"/>
            <a:ext cx="8229600" cy="3516200"/>
          </a:xfrm>
        </p:spPr>
        <p:txBody>
          <a:bodyPr>
            <a:normAutofit/>
          </a:bodyPr>
          <a:lstStyle>
            <a:lvl1pPr marL="342900" indent="-342900">
              <a:lnSpc>
                <a:spcPct val="150000"/>
              </a:lnSpc>
              <a:buSzPct val="100000"/>
              <a:buFont typeface="+mj-lt"/>
              <a:buAutoNum type="arabicPeriod"/>
              <a:defRPr sz="1725">
                <a:solidFill>
                  <a:schemeClr val="bg1"/>
                </a:solidFill>
              </a:defRPr>
            </a:lvl1pPr>
            <a:lvl2pPr marL="600075" indent="-257175">
              <a:buFont typeface="+mj-lt"/>
              <a:buAutoNum type="arabicPeriod"/>
              <a:defRPr>
                <a:solidFill>
                  <a:schemeClr val="bg1"/>
                </a:solidFill>
              </a:defRPr>
            </a:lvl2pPr>
            <a:lvl3pPr marL="942975" indent="-257175">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2038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p:nvPicPr>
        <p:blipFill>
          <a:blip r:embed="rId2"/>
          <a:stretch>
            <a:fillRect/>
          </a:stretch>
        </p:blipFill>
        <p:spPr>
          <a:xfrm>
            <a:off x="0" y="0"/>
            <a:ext cx="9156192" cy="5150358"/>
          </a:xfrm>
          <a:prstGeom prst="rect">
            <a:avLst/>
          </a:prstGeom>
        </p:spPr>
      </p:pic>
      <p:sp>
        <p:nvSpPr>
          <p:cNvPr id="2" name="Title 1"/>
          <p:cNvSpPr>
            <a:spLocks noGrp="1"/>
          </p:cNvSpPr>
          <p:nvPr>
            <p:ph type="title" hasCustomPrompt="1"/>
          </p:nvPr>
        </p:nvSpPr>
        <p:spPr>
          <a:xfrm>
            <a:off x="722313" y="1263107"/>
            <a:ext cx="7772400" cy="2025080"/>
          </a:xfrm>
        </p:spPr>
        <p:txBody>
          <a:bodyPr anchor="t">
            <a:noAutofit/>
          </a:bodyPr>
          <a:lstStyle>
            <a:lvl1pPr algn="l">
              <a:lnSpc>
                <a:spcPts val="3600"/>
              </a:lnSpc>
              <a:defRPr sz="3375"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5864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FFC000"/>
              </a:buClr>
              <a:buFont typeface="Calibri"/>
              <a:buNone/>
              <a:defRPr sz="4400" b="0"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4"/>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4"/>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4"/>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chemeClr val="dk1"/>
                </a:solidFill>
                <a:latin typeface="Calibri"/>
                <a:ea typeface="Calibri"/>
                <a:cs typeface="Calibri"/>
                <a:sym typeface="Calibri"/>
              </a:rPr>
              <a:t>‹#›</a:t>
            </a:fld>
            <a:endParaRPr lang="en" sz="1800" dirty="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4" name="Footer Placeholder 3"/>
          <p:cNvSpPr>
            <a:spLocks noGrp="1"/>
          </p:cNvSpPr>
          <p:nvPr>
            <p:ph type="ftr" sz="quarter" idx="11"/>
          </p:nvPr>
        </p:nvSpPr>
        <p:spPr>
          <a:xfrm>
            <a:off x="457200" y="4767263"/>
            <a:ext cx="2895600" cy="273844"/>
          </a:xfrm>
          <a:prstGeom prst="rect">
            <a:avLst/>
          </a:prstGeom>
        </p:spPr>
        <p:txBody>
          <a:bodyPr/>
          <a:lstStyle/>
          <a:p>
            <a:r>
              <a:rPr lang="en-US"/>
              <a:t>Preliminary- please do not cite, quote, or distribute without permission</a:t>
            </a:r>
          </a:p>
        </p:txBody>
      </p:sp>
      <p:sp>
        <p:nvSpPr>
          <p:cNvPr id="5" name="Slide Number Placeholder 4"/>
          <p:cNvSpPr>
            <a:spLocks noGrp="1"/>
          </p:cNvSpPr>
          <p:nvPr>
            <p:ph type="sldNum" sz="quarter" idx="12"/>
          </p:nvPr>
        </p:nvSpPr>
        <p:spPr/>
        <p:txBody>
          <a:bodyPr/>
          <a:lstStyle/>
          <a:p>
            <a:fld id="{CEED486D-7013-4303-BF0C-E8F3844C6896}" type="slidenum">
              <a:rPr lang="en-US" smtClean="0"/>
              <a:t>‹#›</a:t>
            </a:fld>
            <a:endParaRPr lang="en-US"/>
          </a:p>
        </p:txBody>
      </p:sp>
      <p:sp>
        <p:nvSpPr>
          <p:cNvPr id="7" name="Text Placeholder 2"/>
          <p:cNvSpPr>
            <a:spLocks noGrp="1"/>
          </p:cNvSpPr>
          <p:nvPr>
            <p:ph type="body" idx="1"/>
          </p:nvPr>
        </p:nvSpPr>
        <p:spPr>
          <a:xfrm>
            <a:off x="457200" y="1304836"/>
            <a:ext cx="8229600" cy="3147939"/>
          </a:xfrm>
        </p:spPr>
        <p:txBody>
          <a:bodyPr anchor="t">
            <a:normAutofit/>
          </a:bodyPr>
          <a:lstStyle>
            <a:lvl1pPr marL="0" indent="0">
              <a:lnSpc>
                <a:spcPts val="3900"/>
              </a:lnSpc>
              <a:buNone/>
              <a:defRPr sz="3825" b="1">
                <a:solidFill>
                  <a:srgbClr val="666666"/>
                </a:solidFill>
                <a:latin typeface="Times New Roman"/>
                <a:cs typeface="Times New Roman"/>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832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57200" y="1119815"/>
            <a:ext cx="8229600" cy="3394472"/>
          </a:xfrm>
        </p:spPr>
        <p:txBody>
          <a:bodyPr/>
          <a:lstStyle>
            <a:lvl1pPr>
              <a:lnSpc>
                <a:spcPts val="1725"/>
              </a:lnSpc>
              <a:defRPr/>
            </a:lvl1pPr>
            <a:lvl4pPr>
              <a:defRPr>
                <a:latin typeface="Arial"/>
                <a:cs typeface="Aria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Preliminary- please do not cite, quote, or distribute without permission</a:t>
            </a:r>
          </a:p>
        </p:txBody>
      </p:sp>
      <p:sp>
        <p:nvSpPr>
          <p:cNvPr id="6" name="Slide Number Placeholder 5"/>
          <p:cNvSpPr>
            <a:spLocks noGrp="1"/>
          </p:cNvSpPr>
          <p:nvPr>
            <p:ph type="sldNum" sz="quarter" idx="12"/>
          </p:nvPr>
        </p:nvSpPr>
        <p:spPr/>
        <p:txBody>
          <a:bodyPr/>
          <a:lstStyle/>
          <a:p>
            <a:fld id="{CEED486D-7013-4303-BF0C-E8F3844C6896}" type="slidenum">
              <a:rPr lang="en-US" smtClean="0"/>
              <a:t>‹#›</a:t>
            </a:fld>
            <a:endParaRPr lang="en-US"/>
          </a:p>
        </p:txBody>
      </p:sp>
    </p:spTree>
    <p:extLst>
      <p:ext uri="{BB962C8B-B14F-4D97-AF65-F5344CB8AC3E}">
        <p14:creationId xmlns:p14="http://schemas.microsoft.com/office/powerpoint/2010/main" val="341203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6" y="204786"/>
            <a:ext cx="3008313" cy="871538"/>
          </a:xfrm>
          <a:prstGeom prst="rect">
            <a:avLst/>
          </a:prstGeom>
          <a:noFill/>
          <a:ln>
            <a:noFill/>
          </a:ln>
        </p:spPr>
        <p:txBody>
          <a:bodyPr lIns="91425" tIns="91425" rIns="91425" bIns="91425" anchor="b" anchorCtr="0"/>
          <a:lstStyle>
            <a:lvl1pPr marL="0" marR="0" lvl="0" indent="0" algn="l" rtl="0">
              <a:spcBef>
                <a:spcPts val="0"/>
              </a:spcBef>
              <a:buClr>
                <a:srgbClr val="FFC000"/>
              </a:buClr>
              <a:buFont typeface="Calibri"/>
              <a:buNone/>
              <a:defRPr sz="2000" b="1"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3575050" y="204791"/>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2"/>
          </p:nvPr>
        </p:nvSpPr>
        <p:spPr>
          <a:xfrm>
            <a:off x="457206" y="1076328"/>
            <a:ext cx="3008313" cy="3518296"/>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67264"/>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4767264"/>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4767264"/>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chemeClr val="dk1"/>
                </a:solidFill>
                <a:latin typeface="Calibri"/>
                <a:ea typeface="Calibri"/>
                <a:cs typeface="Calibri"/>
                <a:sym typeface="Calibri"/>
              </a:rPr>
              <a:t>‹#›</a:t>
            </a:fld>
            <a:endParaRPr lang="en" sz="1800" dirty="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92288" y="3600451"/>
            <a:ext cx="5486399" cy="425053"/>
          </a:xfrm>
          <a:prstGeom prst="rect">
            <a:avLst/>
          </a:prstGeom>
          <a:noFill/>
          <a:ln>
            <a:noFill/>
          </a:ln>
        </p:spPr>
        <p:txBody>
          <a:bodyPr lIns="91425" tIns="91425" rIns="91425" bIns="91425" anchor="b" anchorCtr="0"/>
          <a:lstStyle>
            <a:lvl1pPr marL="0" marR="0" lvl="0" indent="0" algn="l" rtl="0">
              <a:spcBef>
                <a:spcPts val="0"/>
              </a:spcBef>
              <a:buClr>
                <a:srgbClr val="FFC000"/>
              </a:buClr>
              <a:buFont typeface="Calibri"/>
              <a:buNone/>
              <a:defRPr sz="2000" b="1"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a:spLocks noGrp="1"/>
          </p:cNvSpPr>
          <p:nvPr>
            <p:ph type="pic" idx="2"/>
          </p:nvPr>
        </p:nvSpPr>
        <p:spPr>
          <a:xfrm>
            <a:off x="1792288" y="459581"/>
            <a:ext cx="5486399" cy="3086099"/>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1"/>
          </p:nvPr>
        </p:nvSpPr>
        <p:spPr>
          <a:xfrm>
            <a:off x="1792288" y="4025505"/>
            <a:ext cx="5486399" cy="603647"/>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4767264"/>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4767264"/>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4767264"/>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chemeClr val="dk1"/>
                </a:solidFill>
                <a:latin typeface="Calibri"/>
                <a:ea typeface="Calibri"/>
                <a:cs typeface="Calibri"/>
                <a:sym typeface="Calibri"/>
              </a:rPr>
              <a:t>‹#›</a:t>
            </a:fld>
            <a:endParaRPr lang="en" sz="1800" dirty="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rot="5400000">
            <a:off x="5463777" y="1371601"/>
            <a:ext cx="4388643" cy="2057400"/>
          </a:xfrm>
          <a:prstGeom prst="rect">
            <a:avLst/>
          </a:prstGeom>
          <a:noFill/>
          <a:ln>
            <a:noFill/>
          </a:ln>
        </p:spPr>
        <p:txBody>
          <a:bodyPr lIns="91425" tIns="91425" rIns="91425" bIns="91425" anchor="ctr" anchorCtr="0"/>
          <a:lstStyle>
            <a:lvl1pPr marL="0" marR="0" lvl="0" indent="0" algn="ctr" rtl="0">
              <a:spcBef>
                <a:spcPts val="0"/>
              </a:spcBef>
              <a:buClr>
                <a:srgbClr val="FFC000"/>
              </a:buClr>
              <a:buFont typeface="Calibri"/>
              <a:buNone/>
              <a:defRPr sz="4400" b="0"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rot="5400000">
            <a:off x="1272778" y="-609597"/>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4767264"/>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4767264"/>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4767264"/>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800">
                <a:solidFill>
                  <a:schemeClr val="dk1"/>
                </a:solidFill>
                <a:latin typeface="Calibri"/>
                <a:ea typeface="Calibri"/>
                <a:cs typeface="Calibri"/>
                <a:sym typeface="Calibri"/>
              </a:rPr>
              <a:t>‹#›</a:t>
            </a:fld>
            <a:endParaRPr lang="en" sz="1800" dirty="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D61B-7224-DC41-9739-B6CB08AB7A3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DBABD8-09AC-0F43-88B7-4F3AC963E02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60E542-6BA3-A04A-B2C4-6EFEBD216E87}"/>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7DD71902-9320-9243-A487-50EE764C5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A5B02-DA13-AB4C-B564-43D9F984E879}"/>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107096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9717-A128-CC4C-A96C-B700D7FEB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6405A-8344-F847-8A76-6C31B7230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1F853-B551-E141-B91B-CF9A6E07789D}"/>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175C749B-ABAC-7D44-8027-488E41A41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F5DF7-7443-AE43-9A91-185B732E0AEF}"/>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195959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C272-A696-924D-BE95-838A17234E0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E60D52-F6A7-E64E-92E2-04618176EE8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BA7DB-28F1-6C42-B376-BABD857F6FD4}"/>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E5E85BF3-E7C9-3847-B9FA-B7E67B851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481BC-70E4-4148-9836-9FF735BE8B9C}"/>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45773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466E-9784-8D4A-AC62-4754051AC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C46B1-3BE6-5846-9C03-F07632DBF27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4453B8-E0D0-A04B-9E18-C6456E86D05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0A4396-9A03-B243-921C-6799B32990A0}"/>
              </a:ext>
            </a:extLst>
          </p:cNvPr>
          <p:cNvSpPr>
            <a:spLocks noGrp="1"/>
          </p:cNvSpPr>
          <p:nvPr>
            <p:ph type="dt" sz="half" idx="10"/>
          </p:nvPr>
        </p:nvSpPr>
        <p:spPr/>
        <p:txBody>
          <a:bodyPr/>
          <a:lstStyle/>
          <a:p>
            <a:fld id="{900C8131-CB0E-5E40-BEF0-0C83B5767334}" type="datetimeFigureOut">
              <a:rPr lang="en-US" smtClean="0"/>
              <a:t>9/23/20</a:t>
            </a:fld>
            <a:endParaRPr lang="en-US"/>
          </a:p>
        </p:txBody>
      </p:sp>
      <p:sp>
        <p:nvSpPr>
          <p:cNvPr id="6" name="Footer Placeholder 5">
            <a:extLst>
              <a:ext uri="{FF2B5EF4-FFF2-40B4-BE49-F238E27FC236}">
                <a16:creationId xmlns:a16="http://schemas.microsoft.com/office/drawing/2014/main" id="{4A6B4E13-FFB8-A741-BDFB-B61A9541D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53911-55CE-0B45-985F-D3C76E64522C}"/>
              </a:ext>
            </a:extLst>
          </p:cNvPr>
          <p:cNvSpPr>
            <a:spLocks noGrp="1"/>
          </p:cNvSpPr>
          <p:nvPr>
            <p:ph type="sldNum" sz="quarter" idx="12"/>
          </p:nvPr>
        </p:nvSpPr>
        <p:spPr/>
        <p:txBody>
          <a:bodyPr/>
          <a:lstStyle/>
          <a:p>
            <a:fld id="{E47218ED-0584-3244-B4CE-7452AF9A0F12}" type="slidenum">
              <a:rPr lang="en-US" smtClean="0"/>
              <a:t>‹#›</a:t>
            </a:fld>
            <a:endParaRPr lang="en-US"/>
          </a:p>
        </p:txBody>
      </p:sp>
    </p:spTree>
    <p:extLst>
      <p:ext uri="{BB962C8B-B14F-4D97-AF65-F5344CB8AC3E}">
        <p14:creationId xmlns:p14="http://schemas.microsoft.com/office/powerpoint/2010/main" val="390598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rgbClr val="FFC000"/>
              </a:buClr>
              <a:buFont typeface="Calibri"/>
              <a:buNone/>
              <a:defRPr sz="4400" b="0" i="0" u="none" strike="noStrike" cap="none">
                <a:solidFill>
                  <a:srgbClr val="FFC0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200154"/>
            <a:ext cx="8229600" cy="3124195"/>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Shape 53"/>
          <p:cNvPicPr preferRelativeResize="0"/>
          <p:nvPr/>
        </p:nvPicPr>
        <p:blipFill rotWithShape="1">
          <a:blip r:embed="rId7">
            <a:alphaModFix/>
          </a:blip>
          <a:srcRect/>
          <a:stretch/>
        </p:blipFill>
        <p:spPr>
          <a:xfrm>
            <a:off x="235687" y="4458787"/>
            <a:ext cx="2668514" cy="669206"/>
          </a:xfrm>
          <a:prstGeom prst="rect">
            <a:avLst/>
          </a:prstGeom>
          <a:noFill/>
          <a:ln>
            <a:noFill/>
          </a:ln>
        </p:spPr>
      </p:pic>
      <p:pic>
        <p:nvPicPr>
          <p:cNvPr id="54" name="Shape 54"/>
          <p:cNvPicPr preferRelativeResize="0"/>
          <p:nvPr/>
        </p:nvPicPr>
        <p:blipFill rotWithShape="1">
          <a:blip r:embed="rId8">
            <a:alphaModFix/>
          </a:blip>
          <a:srcRect/>
          <a:stretch/>
        </p:blipFill>
        <p:spPr>
          <a:xfrm>
            <a:off x="5691962" y="4535682"/>
            <a:ext cx="3200554" cy="5154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3" r:id="rId2"/>
    <p:sldLayoutId id="2147483666" r:id="rId3"/>
    <p:sldLayoutId id="2147483667"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6F9C2-61BF-9D40-861C-38DCF775C3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D3A8B-ED79-4840-BD18-D5BEE9734C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4B7C3-6DA9-8D4F-822F-24EB800667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0C8131-CB0E-5E40-BEF0-0C83B5767334}" type="datetimeFigureOut">
              <a:rPr lang="en-US" smtClean="0"/>
              <a:t>9/23/20</a:t>
            </a:fld>
            <a:endParaRPr lang="en-US"/>
          </a:p>
        </p:txBody>
      </p:sp>
      <p:sp>
        <p:nvSpPr>
          <p:cNvPr id="5" name="Footer Placeholder 4">
            <a:extLst>
              <a:ext uri="{FF2B5EF4-FFF2-40B4-BE49-F238E27FC236}">
                <a16:creationId xmlns:a16="http://schemas.microsoft.com/office/drawing/2014/main" id="{5A92A314-4B09-E74D-8CFF-9AB02215030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15207-8A51-1E43-8219-07965D8A5AE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7218ED-0584-3244-B4CE-7452AF9A0F12}" type="slidenum">
              <a:rPr lang="en-US" smtClean="0"/>
              <a:t>‹#›</a:t>
            </a:fld>
            <a:endParaRPr lang="en-US"/>
          </a:p>
        </p:txBody>
      </p:sp>
    </p:spTree>
    <p:extLst>
      <p:ext uri="{BB962C8B-B14F-4D97-AF65-F5344CB8AC3E}">
        <p14:creationId xmlns:p14="http://schemas.microsoft.com/office/powerpoint/2010/main" val="22787611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7073"/>
            <a:ext cx="8229600" cy="46887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64221" y="4767263"/>
            <a:ext cx="2133600" cy="273844"/>
          </a:xfrm>
          <a:prstGeom prst="rect">
            <a:avLst/>
          </a:prstGeom>
        </p:spPr>
        <p:txBody>
          <a:bodyPr vert="horz" lIns="91440" tIns="45720" rIns="91440" bIns="45720" rtlCol="0" anchor="ctr"/>
          <a:lstStyle>
            <a:lvl1pPr algn="l">
              <a:defRPr sz="615">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615">
                <a:solidFill>
                  <a:schemeClr val="tx1">
                    <a:tint val="75000"/>
                  </a:schemeClr>
                </a:solidFill>
                <a:latin typeface="Arial"/>
                <a:cs typeface="Arial"/>
              </a:defRPr>
            </a:lvl1pPr>
          </a:lstStyle>
          <a:p>
            <a:fld id="{CEED486D-7013-4303-BF0C-E8F3844C6896}" type="slidenum">
              <a:rPr lang="en-US" smtClean="0"/>
              <a:t>‹#›</a:t>
            </a:fld>
            <a:endParaRPr lang="en-US"/>
          </a:p>
        </p:txBody>
      </p:sp>
      <p:sp>
        <p:nvSpPr>
          <p:cNvPr id="7" name="Footer Placeholder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l">
              <a:defRPr sz="615">
                <a:solidFill>
                  <a:schemeClr val="tx1">
                    <a:tint val="75000"/>
                  </a:schemeClr>
                </a:solidFill>
                <a:latin typeface="Arial"/>
                <a:cs typeface="Arial"/>
              </a:defRPr>
            </a:lvl1pPr>
          </a:lstStyle>
          <a:p>
            <a:r>
              <a:rPr lang="en-US"/>
              <a:t>Preliminary- please do not cite, quote, or distribute without permission</a:t>
            </a:r>
          </a:p>
        </p:txBody>
      </p:sp>
      <p:pic>
        <p:nvPicPr>
          <p:cNvPr id="9" name="Picture 8" descr="pptback-02.jpg"/>
          <p:cNvPicPr>
            <a:picLocks noChangeAspect="1"/>
          </p:cNvPicPr>
          <p:nvPr/>
        </p:nvPicPr>
        <p:blipFill>
          <a:blip r:embed="rId7"/>
          <a:stretch>
            <a:fillRect/>
          </a:stretch>
        </p:blipFill>
        <p:spPr>
          <a:xfrm>
            <a:off x="-4572" y="5041106"/>
            <a:ext cx="9153144" cy="109838"/>
          </a:xfrm>
          <a:prstGeom prst="rect">
            <a:avLst/>
          </a:prstGeom>
        </p:spPr>
      </p:pic>
    </p:spTree>
    <p:extLst>
      <p:ext uri="{BB962C8B-B14F-4D97-AF65-F5344CB8AC3E}">
        <p14:creationId xmlns:p14="http://schemas.microsoft.com/office/powerpoint/2010/main" val="30935573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dt="0"/>
  <p:txStyles>
    <p:titleStyle>
      <a:lvl1pPr algn="l" defTabSz="342900" rtl="0" eaLnBrk="1" latinLnBrk="0" hangingPunct="1">
        <a:spcBef>
          <a:spcPct val="0"/>
        </a:spcBef>
        <a:buNone/>
        <a:defRPr sz="1500" b="1" kern="1200">
          <a:solidFill>
            <a:schemeClr val="accent1"/>
          </a:solidFill>
          <a:latin typeface="Times New Roman"/>
          <a:ea typeface="+mj-ea"/>
          <a:cs typeface="Times New Roman"/>
        </a:defRPr>
      </a:lvl1pPr>
    </p:titleStyle>
    <p:bodyStyle>
      <a:lvl1pPr marL="257175" indent="-257175" algn="l" defTabSz="342900" rtl="0" eaLnBrk="1" latinLnBrk="0" hangingPunct="1">
        <a:spcBef>
          <a:spcPct val="20000"/>
        </a:spcBef>
        <a:buSzPct val="70000"/>
        <a:buFont typeface="Lucida Grande"/>
        <a:buChar char="▶"/>
        <a:defRPr sz="1350" kern="1200">
          <a:solidFill>
            <a:srgbClr val="333333"/>
          </a:solidFill>
          <a:latin typeface="Arial"/>
          <a:ea typeface="+mn-ea"/>
          <a:cs typeface="Arial"/>
        </a:defRPr>
      </a:lvl1pPr>
      <a:lvl2pPr marL="557213" indent="-214313" algn="l" defTabSz="342900" rtl="0" eaLnBrk="1" latinLnBrk="0" hangingPunct="1">
        <a:spcBef>
          <a:spcPct val="20000"/>
        </a:spcBef>
        <a:buFont typeface="Arial"/>
        <a:buChar char="–"/>
        <a:defRPr sz="1200" kern="1200">
          <a:solidFill>
            <a:srgbClr val="333333"/>
          </a:solidFill>
          <a:latin typeface="Arial"/>
          <a:ea typeface="+mn-ea"/>
          <a:cs typeface="Arial"/>
        </a:defRPr>
      </a:lvl2pPr>
      <a:lvl3pPr marL="857250" indent="-171450" algn="l" defTabSz="342900" rtl="0" eaLnBrk="1" latinLnBrk="0" hangingPunct="1">
        <a:spcBef>
          <a:spcPct val="20000"/>
        </a:spcBef>
        <a:buFont typeface="Arial"/>
        <a:buChar char="•"/>
        <a:defRPr sz="1050" kern="1200">
          <a:solidFill>
            <a:srgbClr val="333333"/>
          </a:solidFill>
          <a:latin typeface="Arial"/>
          <a:ea typeface="+mn-ea"/>
          <a:cs typeface="Arial"/>
        </a:defRPr>
      </a:lvl3pPr>
      <a:lvl4pPr marL="1200150" indent="-171450" algn="l" defTabSz="342900" rtl="0" eaLnBrk="1" latinLnBrk="0" hangingPunct="1">
        <a:spcBef>
          <a:spcPct val="20000"/>
        </a:spcBef>
        <a:buFont typeface="Arial"/>
        <a:buChar char="–"/>
        <a:defRPr sz="900" kern="1200">
          <a:solidFill>
            <a:srgbClr val="333333"/>
          </a:solidFill>
          <a:latin typeface="Arial"/>
          <a:ea typeface="+mn-ea"/>
          <a:cs typeface="Arial"/>
        </a:defRPr>
      </a:lvl4pPr>
      <a:lvl5pPr marL="1543050" indent="-171450" algn="l" defTabSz="342900" rtl="0" eaLnBrk="1" latinLnBrk="0" hangingPunct="1">
        <a:spcBef>
          <a:spcPct val="20000"/>
        </a:spcBef>
        <a:buFont typeface="Arial"/>
        <a:buChar char="»"/>
        <a:defRPr sz="7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rs.usda.gov/topics/food-nutrition-assistance/food-security-in-the-us/key-statistics-graphics.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093/ajcn/nqaa22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17A2-C434-1044-90C2-4C42E7565EC5}"/>
              </a:ext>
            </a:extLst>
          </p:cNvPr>
          <p:cNvSpPr>
            <a:spLocks noGrp="1"/>
          </p:cNvSpPr>
          <p:nvPr>
            <p:ph type="ctrTitle"/>
          </p:nvPr>
        </p:nvSpPr>
        <p:spPr>
          <a:xfrm>
            <a:off x="541482" y="1469232"/>
            <a:ext cx="8061036" cy="1102518"/>
          </a:xfrm>
        </p:spPr>
        <p:txBody>
          <a:bodyPr/>
          <a:lstStyle/>
          <a:p>
            <a:r>
              <a:rPr lang="en-US" dirty="0">
                <a:solidFill>
                  <a:srgbClr val="FFFF00"/>
                </a:solidFill>
              </a:rPr>
              <a:t>Natural Experiments Examining Social Risk Factors among Adults with Diabetes</a:t>
            </a:r>
          </a:p>
        </p:txBody>
      </p:sp>
    </p:spTree>
    <p:extLst>
      <p:ext uri="{BB962C8B-B14F-4D97-AF65-F5344CB8AC3E}">
        <p14:creationId xmlns:p14="http://schemas.microsoft.com/office/powerpoint/2010/main" val="365996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Calibri" panose="020F0502020204030204"/>
            </a:endParaRPr>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76676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62830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48067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47678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47678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9BD856CE-6FEC-994A-9CCF-DF1CE0DF8487}"/>
              </a:ext>
            </a:extLst>
          </p:cNvPr>
          <p:cNvSpPr>
            <a:spLocks noGrp="1"/>
          </p:cNvSpPr>
          <p:nvPr>
            <p:ph type="title"/>
          </p:nvPr>
        </p:nvSpPr>
        <p:spPr>
          <a:xfrm>
            <a:off x="480062" y="600294"/>
            <a:ext cx="8180442" cy="909077"/>
          </a:xfrm>
        </p:spPr>
        <p:txBody>
          <a:bodyPr>
            <a:noAutofit/>
          </a:bodyPr>
          <a:lstStyle/>
          <a:p>
            <a:pPr algn="ctr"/>
            <a:r>
              <a:rPr lang="en-US" sz="2400" b="1" dirty="0">
                <a:solidFill>
                  <a:schemeClr val="bg1"/>
                </a:solidFill>
              </a:rPr>
              <a:t>UCLA: CCO Program Enrollment and Comparator Group Selection</a:t>
            </a:r>
            <a:endParaRPr lang="en-US" sz="2100" b="1" dirty="0">
              <a:solidFill>
                <a:schemeClr val="bg1"/>
              </a:solidFill>
            </a:endParaRPr>
          </a:p>
        </p:txBody>
      </p:sp>
      <p:sp>
        <p:nvSpPr>
          <p:cNvPr id="3" name="Content Placeholder 2">
            <a:extLst>
              <a:ext uri="{FF2B5EF4-FFF2-40B4-BE49-F238E27FC236}">
                <a16:creationId xmlns:a16="http://schemas.microsoft.com/office/drawing/2014/main" id="{1DC753A6-A1EC-F148-ADD3-CBBEFDF4D0AB}"/>
              </a:ext>
            </a:extLst>
          </p:cNvPr>
          <p:cNvSpPr>
            <a:spLocks noGrp="1"/>
          </p:cNvSpPr>
          <p:nvPr>
            <p:ph idx="1"/>
          </p:nvPr>
        </p:nvSpPr>
        <p:spPr>
          <a:xfrm>
            <a:off x="839492" y="2169227"/>
            <a:ext cx="7769936" cy="3036028"/>
          </a:xfrm>
        </p:spPr>
        <p:txBody>
          <a:bodyPr anchor="ctr">
            <a:normAutofit fontScale="92500"/>
          </a:bodyPr>
          <a:lstStyle/>
          <a:p>
            <a:r>
              <a:rPr lang="en-US" sz="1800" dirty="0"/>
              <a:t>The CCO was designed to enroll almost all high-need, high cost patients projected to be in the top 5% of spend over the next 12 months, defined as either: </a:t>
            </a:r>
          </a:p>
          <a:p>
            <a:pPr lvl="1"/>
            <a:r>
              <a:rPr lang="en-US" sz="1500" dirty="0"/>
              <a:t>1) exceeding a threshold “persistent </a:t>
            </a:r>
            <a:r>
              <a:rPr lang="en-US" sz="1500" dirty="0" err="1"/>
              <a:t>superutilizer</a:t>
            </a:r>
            <a:r>
              <a:rPr lang="en-US" sz="1500" dirty="0"/>
              <a:t>” score, or</a:t>
            </a:r>
          </a:p>
          <a:p>
            <a:pPr lvl="1"/>
            <a:r>
              <a:rPr lang="en-US" sz="1500" dirty="0"/>
              <a:t>2) admitted with a high-risk hospitalization</a:t>
            </a:r>
          </a:p>
          <a:p>
            <a:r>
              <a:rPr lang="en-US" sz="1800" dirty="0"/>
              <a:t>Using CCO-eligible, non-enrolled patients as comparators is prone to selection bias </a:t>
            </a:r>
          </a:p>
          <a:p>
            <a:r>
              <a:rPr lang="en-US" sz="1800" dirty="0"/>
              <a:t>Instead, we identified a comparator group of CCO-eligible patients who were </a:t>
            </a:r>
            <a:r>
              <a:rPr lang="en-US" sz="1800" u="sng" dirty="0"/>
              <a:t>never</a:t>
            </a:r>
            <a:r>
              <a:rPr lang="en-US" sz="1800" dirty="0"/>
              <a:t> </a:t>
            </a:r>
            <a:r>
              <a:rPr lang="en-US" sz="1800" u="sng" dirty="0"/>
              <a:t>offered</a:t>
            </a:r>
            <a:r>
              <a:rPr lang="en-US" sz="1800" dirty="0"/>
              <a:t> the CCO because they received care in clinics already engaged in a separate, practice-level intervention (Accountable Care Communities/ACC) </a:t>
            </a:r>
          </a:p>
          <a:p>
            <a:r>
              <a:rPr lang="en-US" sz="1800" dirty="0"/>
              <a:t>ACC comparators had very similar baseline utilization to CCO patients, and we adjusted in the analyses for demographic differences (ACC patients were more likely to be Latino, dual-eligible, live in states with large ACC footprint)</a:t>
            </a:r>
          </a:p>
          <a:p>
            <a:endParaRPr lang="en-US" sz="1800" dirty="0"/>
          </a:p>
          <a:p>
            <a:endParaRPr lang="en-US" sz="1800" dirty="0"/>
          </a:p>
          <a:p>
            <a:endParaRPr lang="en-US" sz="1800" dirty="0"/>
          </a:p>
        </p:txBody>
      </p:sp>
      <p:sp>
        <p:nvSpPr>
          <p:cNvPr id="4" name="Footer Placeholder 3"/>
          <p:cNvSpPr>
            <a:spLocks noGrp="1"/>
          </p:cNvSpPr>
          <p:nvPr>
            <p:ph type="ftr" sz="quarter" idx="11"/>
          </p:nvPr>
        </p:nvSpPr>
        <p:spPr>
          <a:xfrm>
            <a:off x="2050473" y="4644853"/>
            <a:ext cx="4978977" cy="441398"/>
          </a:xfrm>
        </p:spPr>
        <p:txBody>
          <a:bodyPr/>
          <a:lstStyle/>
          <a:p>
            <a:pPr defTabSz="685800"/>
            <a:r>
              <a:rPr lang="en-US" kern="1200" dirty="0" err="1">
                <a:solidFill>
                  <a:prstClr val="black">
                    <a:tint val="75000"/>
                  </a:prstClr>
                </a:solidFill>
                <a:latin typeface="Calibri" panose="020F0502020204030204"/>
                <a:ea typeface="+mn-ea"/>
                <a:cs typeface="+mn-cs"/>
              </a:rPr>
              <a:t>Duru</a:t>
            </a:r>
            <a:r>
              <a:rPr lang="en-US" kern="1200" dirty="0">
                <a:solidFill>
                  <a:prstClr val="black">
                    <a:tint val="75000"/>
                  </a:prstClr>
                </a:solidFill>
                <a:latin typeface="Calibri" panose="020F0502020204030204"/>
                <a:ea typeface="+mn-ea"/>
                <a:cs typeface="+mn-cs"/>
              </a:rPr>
              <a:t> OK, Harwood J, </a:t>
            </a:r>
            <a:r>
              <a:rPr lang="en-US" kern="1200" dirty="0" err="1">
                <a:solidFill>
                  <a:prstClr val="black">
                    <a:tint val="75000"/>
                  </a:prstClr>
                </a:solidFill>
                <a:latin typeface="Calibri" panose="020F0502020204030204"/>
                <a:ea typeface="+mn-ea"/>
                <a:cs typeface="+mn-cs"/>
              </a:rPr>
              <a:t>Moin</a:t>
            </a:r>
            <a:r>
              <a:rPr lang="en-US" kern="1200" dirty="0">
                <a:solidFill>
                  <a:prstClr val="black">
                    <a:tint val="75000"/>
                  </a:prstClr>
                </a:solidFill>
                <a:latin typeface="Calibri" panose="020F0502020204030204"/>
                <a:ea typeface="+mn-ea"/>
                <a:cs typeface="+mn-cs"/>
              </a:rPr>
              <a:t> T, et al. Evaluation of a National Care Coordination Program to Reduce Utilization Among High-cost, High-need Medicaid Beneficiaries With Diabetes. Med Care. 2020</a:t>
            </a:r>
          </a:p>
        </p:txBody>
      </p:sp>
      <p:sp>
        <p:nvSpPr>
          <p:cNvPr id="11" name="Content Placeholder 2">
            <a:extLst>
              <a:ext uri="{FF2B5EF4-FFF2-40B4-BE49-F238E27FC236}">
                <a16:creationId xmlns:a16="http://schemas.microsoft.com/office/drawing/2014/main" id="{1DC753A6-A1EC-F148-ADD3-CBBEFDF4D0AB}"/>
              </a:ext>
            </a:extLst>
          </p:cNvPr>
          <p:cNvSpPr txBox="1">
            <a:spLocks/>
          </p:cNvSpPr>
          <p:nvPr/>
        </p:nvSpPr>
        <p:spPr>
          <a:xfrm>
            <a:off x="458492" y="2955393"/>
            <a:ext cx="8322496" cy="1571102"/>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6804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sz="4000" dirty="0"/>
              <a:t>Berkeley SIM Study</a:t>
            </a:r>
          </a:p>
        </p:txBody>
      </p:sp>
      <p:sp>
        <p:nvSpPr>
          <p:cNvPr id="3" name="Text Placeholder 2"/>
          <p:cNvSpPr>
            <a:spLocks noGrp="1"/>
          </p:cNvSpPr>
          <p:nvPr>
            <p:ph type="body" idx="1"/>
          </p:nvPr>
        </p:nvSpPr>
        <p:spPr>
          <a:xfrm>
            <a:off x="457200" y="857250"/>
            <a:ext cx="8229600" cy="3626434"/>
          </a:xfrm>
        </p:spPr>
        <p:txBody>
          <a:bodyPr/>
          <a:lstStyle/>
          <a:p>
            <a:r>
              <a:rPr lang="en-US" sz="2000" dirty="0">
                <a:solidFill>
                  <a:srgbClr val="FFC000"/>
                </a:solidFill>
              </a:rPr>
              <a:t>Question: </a:t>
            </a:r>
            <a:r>
              <a:rPr lang="en-US" sz="2000" dirty="0">
                <a:solidFill>
                  <a:srgbClr val="FFFF00"/>
                </a:solidFill>
              </a:rPr>
              <a:t>Did the CMS State Innovation Models (SIM) Initiative (Round 1) accelerate the use of social risk diagnoses among hospitalized adults with diabetes?</a:t>
            </a:r>
          </a:p>
          <a:p>
            <a:r>
              <a:rPr lang="en-US" sz="2000" dirty="0">
                <a:solidFill>
                  <a:srgbClr val="FFC000"/>
                </a:solidFill>
              </a:rPr>
              <a:t>AHRQ Health Care Cost and Utilization Project (HCUP) state inpatient files</a:t>
            </a:r>
          </a:p>
          <a:p>
            <a:pPr lvl="1"/>
            <a:r>
              <a:rPr lang="en-US" sz="2000" dirty="0">
                <a:solidFill>
                  <a:schemeClr val="bg1"/>
                </a:solidFill>
              </a:rPr>
              <a:t>Hospitalization-level data containing all-payer inpatient discharge records for participating states</a:t>
            </a:r>
          </a:p>
          <a:p>
            <a:pPr lvl="1"/>
            <a:r>
              <a:rPr lang="en-US" sz="2000" dirty="0">
                <a:solidFill>
                  <a:schemeClr val="bg1"/>
                </a:solidFill>
              </a:rPr>
              <a:t>Data from 8 states for Jan. 2010-Oct. 2015</a:t>
            </a:r>
          </a:p>
          <a:p>
            <a:pPr lvl="2"/>
            <a:r>
              <a:rPr lang="en-US" sz="1800" dirty="0">
                <a:solidFill>
                  <a:schemeClr val="bg1"/>
                </a:solidFill>
              </a:rPr>
              <a:t>Treatment states: </a:t>
            </a:r>
          </a:p>
          <a:p>
            <a:pPr lvl="3"/>
            <a:r>
              <a:rPr lang="en-US" dirty="0">
                <a:solidFill>
                  <a:srgbClr val="FFFF00"/>
                </a:solidFill>
              </a:rPr>
              <a:t>Round 1 SIM awardees: Arkansas, Massachusetts, Oregon, Vermont</a:t>
            </a:r>
          </a:p>
          <a:p>
            <a:pPr lvl="2"/>
            <a:r>
              <a:rPr lang="en-US" sz="1800" dirty="0">
                <a:solidFill>
                  <a:schemeClr val="bg1"/>
                </a:solidFill>
              </a:rPr>
              <a:t>Comparison states:</a:t>
            </a:r>
          </a:p>
          <a:p>
            <a:pPr lvl="3"/>
            <a:r>
              <a:rPr lang="en-US" dirty="0">
                <a:solidFill>
                  <a:srgbClr val="FFFF00"/>
                </a:solidFill>
              </a:rPr>
              <a:t>Non-SIM: Arizona, Georgia, New Jersey, New Mexico</a:t>
            </a:r>
          </a:p>
          <a:p>
            <a:pPr lvl="3"/>
            <a:endParaRPr lang="en-US" sz="1400" dirty="0">
              <a:solidFill>
                <a:srgbClr val="FFC000"/>
              </a:solidFill>
            </a:endParaRPr>
          </a:p>
        </p:txBody>
      </p:sp>
    </p:spTree>
    <p:extLst>
      <p:ext uri="{BB962C8B-B14F-4D97-AF65-F5344CB8AC3E}">
        <p14:creationId xmlns:p14="http://schemas.microsoft.com/office/powerpoint/2010/main" val="72824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882" y="418976"/>
            <a:ext cx="8229600" cy="635000"/>
          </a:xfrm>
        </p:spPr>
        <p:txBody>
          <a:bodyPr/>
          <a:lstStyle/>
          <a:p>
            <a:r>
              <a:rPr lang="en-US" dirty="0"/>
              <a:t>Measures</a:t>
            </a:r>
          </a:p>
        </p:txBody>
      </p:sp>
      <p:sp>
        <p:nvSpPr>
          <p:cNvPr id="3" name="Text Placeholder 2"/>
          <p:cNvSpPr>
            <a:spLocks noGrp="1"/>
          </p:cNvSpPr>
          <p:nvPr>
            <p:ph type="body" idx="1"/>
          </p:nvPr>
        </p:nvSpPr>
        <p:spPr>
          <a:xfrm>
            <a:off x="0" y="1326960"/>
            <a:ext cx="4497572" cy="2889730"/>
          </a:xfrm>
        </p:spPr>
        <p:txBody>
          <a:bodyPr/>
          <a:lstStyle/>
          <a:p>
            <a:pPr lvl="1">
              <a:buFont typeface="Arial" charset="0"/>
              <a:buChar char="•"/>
            </a:pPr>
            <a:r>
              <a:rPr lang="en-US" sz="1800" dirty="0"/>
              <a:t>ICD-9 V codes: “persons encountering health services in other circumstances”</a:t>
            </a:r>
          </a:p>
          <a:p>
            <a:pPr lvl="1"/>
            <a:endParaRPr lang="en-US" sz="1800" dirty="0"/>
          </a:p>
          <a:p>
            <a:pPr lvl="1">
              <a:buFont typeface="Arial" charset="0"/>
              <a:buChar char="•"/>
            </a:pPr>
            <a:r>
              <a:rPr lang="en-US" sz="1800" dirty="0"/>
              <a:t>Outcome variable: indicator for discharge record containing any ICD-9 V Code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87" y="0"/>
            <a:ext cx="4221113" cy="5167599"/>
          </a:xfrm>
          <a:prstGeom prst="rect">
            <a:avLst/>
          </a:prstGeom>
        </p:spPr>
      </p:pic>
    </p:spTree>
    <p:extLst>
      <p:ext uri="{BB962C8B-B14F-4D97-AF65-F5344CB8AC3E}">
        <p14:creationId xmlns:p14="http://schemas.microsoft.com/office/powerpoint/2010/main" val="33075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368"/>
            <a:ext cx="8229600" cy="857250"/>
          </a:xfrm>
        </p:spPr>
        <p:txBody>
          <a:bodyPr/>
          <a:lstStyle/>
          <a:p>
            <a:r>
              <a:rPr lang="en-US" dirty="0"/>
              <a:t>Methods</a:t>
            </a:r>
          </a:p>
        </p:txBody>
      </p:sp>
      <p:sp>
        <p:nvSpPr>
          <p:cNvPr id="3" name="Text Placeholder 2"/>
          <p:cNvSpPr>
            <a:spLocks noGrp="1"/>
          </p:cNvSpPr>
          <p:nvPr>
            <p:ph type="body" idx="1"/>
          </p:nvPr>
        </p:nvSpPr>
        <p:spPr>
          <a:xfrm>
            <a:off x="148856" y="857250"/>
            <a:ext cx="8537944" cy="3531393"/>
          </a:xfrm>
        </p:spPr>
        <p:txBody>
          <a:bodyPr/>
          <a:lstStyle/>
          <a:p>
            <a:pPr lvl="1"/>
            <a:endParaRPr lang="en-US" sz="1800" dirty="0"/>
          </a:p>
          <a:p>
            <a:pPr lvl="1"/>
            <a:r>
              <a:rPr lang="en-US" sz="1800" dirty="0"/>
              <a:t>DID with logistic regression:</a:t>
            </a:r>
          </a:p>
          <a:p>
            <a:pPr marL="609600" lvl="1" indent="0" algn="ctr">
              <a:buNone/>
            </a:pPr>
            <a:r>
              <a:rPr lang="en-US" sz="1800" dirty="0" err="1"/>
              <a:t>Y</a:t>
            </a:r>
            <a:r>
              <a:rPr lang="en-US" sz="1800" baseline="-25000" dirty="0" err="1"/>
              <a:t>it</a:t>
            </a:r>
            <a:r>
              <a:rPr lang="en-US" sz="1800" dirty="0"/>
              <a:t>=β</a:t>
            </a:r>
            <a:r>
              <a:rPr lang="en-US" sz="1800" baseline="-25000" dirty="0"/>
              <a:t>0</a:t>
            </a:r>
            <a:r>
              <a:rPr lang="en-US" sz="1800" dirty="0"/>
              <a:t> + β</a:t>
            </a:r>
            <a:r>
              <a:rPr lang="en-US" sz="1800" baseline="-25000" dirty="0"/>
              <a:t>1</a:t>
            </a:r>
            <a:r>
              <a:rPr lang="en-US" sz="1800" dirty="0"/>
              <a:t>Post</a:t>
            </a:r>
            <a:r>
              <a:rPr lang="en-US" sz="1800" baseline="-25000" dirty="0"/>
              <a:t>t</a:t>
            </a:r>
            <a:r>
              <a:rPr lang="en-US" sz="1800" dirty="0"/>
              <a:t> + </a:t>
            </a:r>
            <a:r>
              <a:rPr lang="en-US" sz="1800" dirty="0">
                <a:solidFill>
                  <a:srgbClr val="FFFF00"/>
                </a:solidFill>
              </a:rPr>
              <a:t>β</a:t>
            </a:r>
            <a:r>
              <a:rPr lang="en-US" sz="1800" baseline="-25000" dirty="0">
                <a:solidFill>
                  <a:srgbClr val="FFFF00"/>
                </a:solidFill>
              </a:rPr>
              <a:t>2</a:t>
            </a:r>
            <a:r>
              <a:rPr lang="en-US" sz="1800" dirty="0"/>
              <a:t>(</a:t>
            </a:r>
            <a:r>
              <a:rPr lang="en-US" sz="1800" dirty="0" err="1"/>
              <a:t>SIM</a:t>
            </a:r>
            <a:r>
              <a:rPr lang="en-US" sz="1800" baseline="-25000" dirty="0" err="1"/>
              <a:t>i</a:t>
            </a:r>
            <a:r>
              <a:rPr lang="en-US" sz="1800" dirty="0"/>
              <a:t> x </a:t>
            </a:r>
            <a:r>
              <a:rPr lang="en-US" sz="1800" dirty="0" err="1"/>
              <a:t>Post</a:t>
            </a:r>
            <a:r>
              <a:rPr lang="en-US" sz="1800" baseline="-25000" dirty="0" err="1"/>
              <a:t>t</a:t>
            </a:r>
            <a:r>
              <a:rPr lang="en-US" sz="1800" dirty="0"/>
              <a:t>) + β</a:t>
            </a:r>
            <a:r>
              <a:rPr lang="en-US" sz="1800" baseline="-25000" dirty="0"/>
              <a:t>3</a:t>
            </a:r>
            <a:r>
              <a:rPr lang="en-US" sz="1800" b="1" dirty="0"/>
              <a:t>X</a:t>
            </a:r>
            <a:r>
              <a:rPr lang="en-US" sz="1800" baseline="-25000" dirty="0"/>
              <a:t>it</a:t>
            </a:r>
            <a:r>
              <a:rPr lang="en-US" sz="1800" dirty="0"/>
              <a:t> + β</a:t>
            </a:r>
            <a:r>
              <a:rPr lang="en-US" sz="1800" baseline="-25000" dirty="0"/>
              <a:t>4</a:t>
            </a:r>
            <a:r>
              <a:rPr lang="en-US" sz="1800" dirty="0"/>
              <a:t>Year</a:t>
            </a:r>
            <a:r>
              <a:rPr lang="en-US" sz="1800" baseline="-25000" dirty="0"/>
              <a:t>t </a:t>
            </a:r>
            <a:r>
              <a:rPr lang="en-US" sz="1800" dirty="0"/>
              <a:t>+ β</a:t>
            </a:r>
            <a:r>
              <a:rPr lang="en-US" sz="1800" baseline="-25000" dirty="0"/>
              <a:t>5</a:t>
            </a:r>
            <a:r>
              <a:rPr lang="en-US" sz="1800" dirty="0"/>
              <a:t>State</a:t>
            </a:r>
            <a:r>
              <a:rPr lang="en-US" sz="1800" baseline="-25000" dirty="0"/>
              <a:t>i</a:t>
            </a:r>
            <a:r>
              <a:rPr lang="en-US" sz="1800" dirty="0"/>
              <a:t> + ϵ</a:t>
            </a:r>
            <a:r>
              <a:rPr lang="en-US" sz="1800" baseline="-25000" dirty="0"/>
              <a:t>it</a:t>
            </a:r>
            <a:endParaRPr lang="en-US" sz="1800" dirty="0"/>
          </a:p>
          <a:p>
            <a:pPr lvl="1"/>
            <a:endParaRPr lang="en-US" sz="1800" dirty="0"/>
          </a:p>
          <a:p>
            <a:pPr lvl="1"/>
            <a:r>
              <a:rPr lang="en-US" sz="1800" dirty="0"/>
              <a:t>Covariates (</a:t>
            </a:r>
            <a:r>
              <a:rPr lang="en-US" sz="1800" b="1" dirty="0" err="1"/>
              <a:t>X</a:t>
            </a:r>
            <a:r>
              <a:rPr lang="en-US" sz="1800" baseline="-25000" dirty="0" err="1"/>
              <a:t>it</a:t>
            </a:r>
            <a:r>
              <a:rPr lang="en-US" sz="1800" dirty="0"/>
              <a:t>): age, gender, race/ethnicity, primary payer, psychiatric diagnosis, admission via emergency department</a:t>
            </a:r>
          </a:p>
          <a:p>
            <a:pPr lvl="1"/>
            <a:r>
              <a:rPr lang="en-US" sz="1800" dirty="0"/>
              <a:t>Year and state fixed effects</a:t>
            </a:r>
          </a:p>
          <a:p>
            <a:pPr lvl="1"/>
            <a:r>
              <a:rPr lang="en-US" sz="1800" dirty="0"/>
              <a:t>Standard errors clustered at hospital level</a:t>
            </a:r>
          </a:p>
          <a:p>
            <a:pPr lvl="2"/>
            <a:endParaRPr lang="en-US" sz="1600" dirty="0"/>
          </a:p>
        </p:txBody>
      </p:sp>
    </p:spTree>
    <p:extLst>
      <p:ext uri="{BB962C8B-B14F-4D97-AF65-F5344CB8AC3E}">
        <p14:creationId xmlns:p14="http://schemas.microsoft.com/office/powerpoint/2010/main" val="64585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02" y="924141"/>
            <a:ext cx="4873271" cy="3496564"/>
          </a:xfrm>
          <a:prstGeom prst="rect">
            <a:avLst/>
          </a:prstGeom>
        </p:spPr>
      </p:pic>
      <p:sp>
        <p:nvSpPr>
          <p:cNvPr id="6" name="TextBox 5"/>
          <p:cNvSpPr txBox="1"/>
          <p:nvPr/>
        </p:nvSpPr>
        <p:spPr>
          <a:xfrm>
            <a:off x="314036" y="322685"/>
            <a:ext cx="8663710" cy="400110"/>
          </a:xfrm>
          <a:prstGeom prst="rect">
            <a:avLst/>
          </a:prstGeom>
          <a:noFill/>
        </p:spPr>
        <p:txBody>
          <a:bodyPr wrap="square" rtlCol="0">
            <a:spAutoFit/>
          </a:bodyPr>
          <a:lstStyle/>
          <a:p>
            <a:pPr algn="ctr"/>
            <a:r>
              <a:rPr lang="en-US" sz="2000" dirty="0">
                <a:solidFill>
                  <a:srgbClr val="FFFF00"/>
                </a:solidFill>
                <a:latin typeface="Calibri" charset="0"/>
                <a:ea typeface="Calibri" charset="0"/>
                <a:cs typeface="Calibri" charset="0"/>
              </a:rPr>
              <a:t>Accelerated V code use in hospitalizations of adults with diabetes in SIM states</a:t>
            </a:r>
          </a:p>
        </p:txBody>
      </p:sp>
      <p:sp>
        <p:nvSpPr>
          <p:cNvPr id="2" name="TextBox 1">
            <a:extLst>
              <a:ext uri="{FF2B5EF4-FFF2-40B4-BE49-F238E27FC236}">
                <a16:creationId xmlns:a16="http://schemas.microsoft.com/office/drawing/2014/main" id="{B945A2B8-86F7-0E47-8B10-9D8148EF17B3}"/>
              </a:ext>
            </a:extLst>
          </p:cNvPr>
          <p:cNvSpPr txBox="1"/>
          <p:nvPr/>
        </p:nvSpPr>
        <p:spPr>
          <a:xfrm>
            <a:off x="6548582" y="2719560"/>
            <a:ext cx="2429164" cy="1477328"/>
          </a:xfrm>
          <a:prstGeom prst="rect">
            <a:avLst/>
          </a:prstGeom>
          <a:noFill/>
        </p:spPr>
        <p:txBody>
          <a:bodyPr wrap="square" rtlCol="0">
            <a:spAutoFit/>
          </a:bodyPr>
          <a:lstStyle/>
          <a:p>
            <a:r>
              <a:rPr lang="en-US" sz="1000" dirty="0">
                <a:solidFill>
                  <a:schemeClr val="bg1"/>
                </a:solidFill>
              </a:rPr>
              <a:t>Source: Phillips, A. Z., Brewster, A. L., </a:t>
            </a:r>
            <a:r>
              <a:rPr lang="en-US" sz="1000" dirty="0" err="1">
                <a:solidFill>
                  <a:schemeClr val="bg1"/>
                </a:solidFill>
              </a:rPr>
              <a:t>Kyalwazi</a:t>
            </a:r>
            <a:r>
              <a:rPr lang="en-US" sz="1000" dirty="0">
                <a:solidFill>
                  <a:schemeClr val="bg1"/>
                </a:solidFill>
              </a:rPr>
              <a:t>, M. J., &amp; Rodriguez, H. P. (2020). The Centers for Medicaid and Medicare Services State Innovation Models Initiative and Social Risk Factors: Improved Diagnosis Among Hospitalized Adults With Diabetes. </a:t>
            </a:r>
            <a:r>
              <a:rPr lang="en-US" sz="1000" i="1" dirty="0">
                <a:solidFill>
                  <a:schemeClr val="bg1"/>
                </a:solidFill>
              </a:rPr>
              <a:t>American Journal of Preventive Medicine</a:t>
            </a:r>
            <a:r>
              <a:rPr lang="en-US" sz="1000" dirty="0">
                <a:solidFill>
                  <a:schemeClr val="bg1"/>
                </a:solidFill>
              </a:rPr>
              <a:t>, </a:t>
            </a:r>
            <a:r>
              <a:rPr lang="en-US" sz="1000" i="1" dirty="0">
                <a:solidFill>
                  <a:schemeClr val="bg1"/>
                </a:solidFill>
              </a:rPr>
              <a:t>59</a:t>
            </a:r>
            <a:r>
              <a:rPr lang="en-US" sz="1000" dirty="0">
                <a:solidFill>
                  <a:schemeClr val="bg1"/>
                </a:solidFill>
              </a:rPr>
              <a:t>(4), e161–e166.</a:t>
            </a:r>
          </a:p>
        </p:txBody>
      </p:sp>
    </p:spTree>
    <p:extLst>
      <p:ext uri="{BB962C8B-B14F-4D97-AF65-F5344CB8AC3E}">
        <p14:creationId xmlns:p14="http://schemas.microsoft.com/office/powerpoint/2010/main" val="33547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206663" y="157507"/>
            <a:ext cx="8730673" cy="800100"/>
          </a:xfrm>
          <a:prstGeom prst="rect">
            <a:avLst/>
          </a:prstGeom>
          <a:noFill/>
          <a:ln>
            <a:noFill/>
          </a:ln>
        </p:spPr>
        <p:txBody>
          <a:bodyPr lIns="91425" tIns="45700" rIns="91425" bIns="45700" anchor="ctr" anchorCtr="0">
            <a:noAutofit/>
          </a:bodyPr>
          <a:lstStyle/>
          <a:p>
            <a:pPr marL="0" marR="0" lvl="0" indent="0" algn="ctr" rtl="0">
              <a:spcBef>
                <a:spcPts val="0"/>
              </a:spcBef>
              <a:buClr>
                <a:srgbClr val="FFC000"/>
              </a:buClr>
              <a:buSzPct val="25000"/>
              <a:buFont typeface="Calibri"/>
              <a:buNone/>
            </a:pPr>
            <a:r>
              <a:rPr lang="en-US" sz="4000" dirty="0"/>
              <a:t>Delivery System Reform and Social Risks</a:t>
            </a:r>
            <a:endParaRPr lang="en" sz="4000" dirty="0"/>
          </a:p>
        </p:txBody>
      </p:sp>
      <p:sp>
        <p:nvSpPr>
          <p:cNvPr id="3" name="Rectangle 2"/>
          <p:cNvSpPr/>
          <p:nvPr/>
        </p:nvSpPr>
        <p:spPr>
          <a:xfrm>
            <a:off x="520699" y="1233544"/>
            <a:ext cx="8102600" cy="2954655"/>
          </a:xfrm>
          <a:prstGeom prst="rect">
            <a:avLst/>
          </a:prstGeom>
        </p:spPr>
        <p:txBody>
          <a:bodyPr wrap="square">
            <a:spAutoFit/>
          </a:bodyPr>
          <a:lstStyle/>
          <a:p>
            <a:pPr marL="285750" indent="-285750">
              <a:buFont typeface="Arial" charset="0"/>
              <a:buChar char="•"/>
            </a:pPr>
            <a:r>
              <a:rPr lang="en-US" sz="2400" kern="1200" dirty="0">
                <a:solidFill>
                  <a:schemeClr val="bg1"/>
                </a:solidFill>
                <a:latin typeface="Calibri" charset="0"/>
                <a:ea typeface="Calibri" charset="0"/>
                <a:cs typeface="Calibri" charset="0"/>
              </a:rPr>
              <a:t>The CMS SIM Initiative was associated with </a:t>
            </a:r>
            <a:r>
              <a:rPr lang="en-US" sz="2400" kern="1200" dirty="0">
                <a:solidFill>
                  <a:srgbClr val="FFFF00"/>
                </a:solidFill>
                <a:latin typeface="Calibri" charset="0"/>
                <a:ea typeface="Calibri" charset="0"/>
                <a:cs typeface="Calibri" charset="0"/>
              </a:rPr>
              <a:t>accelerated diagnoses of social risk factors</a:t>
            </a:r>
            <a:r>
              <a:rPr lang="en-US" sz="2400" kern="1200" dirty="0">
                <a:solidFill>
                  <a:schemeClr val="bg1"/>
                </a:solidFill>
                <a:latin typeface="Calibri" charset="0"/>
                <a:ea typeface="Calibri" charset="0"/>
                <a:cs typeface="Calibri" charset="0"/>
              </a:rPr>
              <a:t> among hospitalized adults with diabetes in four grantee states.</a:t>
            </a:r>
          </a:p>
          <a:p>
            <a:pPr marL="285750" indent="-285750">
              <a:buFont typeface="Arial" charset="0"/>
              <a:buChar char="•"/>
            </a:pPr>
            <a:endParaRPr lang="en-US" sz="2400" dirty="0">
              <a:solidFill>
                <a:schemeClr val="bg1"/>
              </a:solidFill>
              <a:latin typeface="Calibri" charset="0"/>
              <a:ea typeface="Calibri" charset="0"/>
              <a:cs typeface="Calibri" charset="0"/>
            </a:endParaRPr>
          </a:p>
          <a:p>
            <a:pPr marL="285750" indent="-285750">
              <a:buFont typeface="Arial" charset="0"/>
              <a:buChar char="•"/>
            </a:pPr>
            <a:r>
              <a:rPr lang="en-US" sz="2400" kern="1200" dirty="0">
                <a:solidFill>
                  <a:schemeClr val="bg1"/>
                </a:solidFill>
                <a:latin typeface="Calibri" charset="0"/>
                <a:ea typeface="Calibri" charset="0"/>
                <a:cs typeface="Calibri" charset="0"/>
              </a:rPr>
              <a:t>State-led payment and delivery system reforms can </a:t>
            </a:r>
            <a:r>
              <a:rPr lang="en-US" sz="2400" kern="1200" dirty="0">
                <a:solidFill>
                  <a:srgbClr val="FFFF00"/>
                </a:solidFill>
                <a:latin typeface="Calibri" charset="0"/>
                <a:ea typeface="Calibri" charset="0"/>
                <a:cs typeface="Calibri" charset="0"/>
              </a:rPr>
              <a:t>help incentivize diagnoses and documentation of social risk factors</a:t>
            </a:r>
            <a:r>
              <a:rPr lang="en-US" sz="2400" kern="1200" dirty="0">
                <a:solidFill>
                  <a:schemeClr val="accent6">
                    <a:lumMod val="75000"/>
                  </a:schemeClr>
                </a:solidFill>
                <a:latin typeface="Calibri" charset="0"/>
                <a:ea typeface="Calibri" charset="0"/>
                <a:cs typeface="Calibri" charset="0"/>
              </a:rPr>
              <a:t> </a:t>
            </a:r>
            <a:r>
              <a:rPr lang="en-US" sz="2400" kern="1200" dirty="0">
                <a:solidFill>
                  <a:schemeClr val="bg1"/>
                </a:solidFill>
                <a:latin typeface="Calibri" charset="0"/>
                <a:ea typeface="Calibri" charset="0"/>
                <a:cs typeface="Calibri" charset="0"/>
              </a:rPr>
              <a:t>in the hospital setting.</a:t>
            </a:r>
          </a:p>
          <a:p>
            <a:pPr marL="285750" indent="-285750">
              <a:buFont typeface="Arial" charset="0"/>
              <a:buChar char="•"/>
            </a:pPr>
            <a:endParaRPr lang="en-US" sz="1800" dirty="0">
              <a:solidFill>
                <a:srgbClr val="FFFF00"/>
              </a:solidFill>
              <a:latin typeface="Helvetica" charset="0"/>
              <a:ea typeface="맑은 고딕" charset="-127"/>
              <a:cs typeface="Times New Roman" charset="0"/>
            </a:endParaRPr>
          </a:p>
        </p:txBody>
      </p:sp>
    </p:spTree>
    <p:extLst>
      <p:ext uri="{BB962C8B-B14F-4D97-AF65-F5344CB8AC3E}">
        <p14:creationId xmlns:p14="http://schemas.microsoft.com/office/powerpoint/2010/main" val="183543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E6D-00DB-AE48-AC3E-C05ED990F50B}"/>
              </a:ext>
            </a:extLst>
          </p:cNvPr>
          <p:cNvSpPr>
            <a:spLocks noGrp="1"/>
          </p:cNvSpPr>
          <p:nvPr>
            <p:ph type="title"/>
          </p:nvPr>
        </p:nvSpPr>
        <p:spPr>
          <a:xfrm>
            <a:off x="457200" y="205979"/>
            <a:ext cx="8229600" cy="342899"/>
          </a:xfrm>
        </p:spPr>
        <p:txBody>
          <a:bodyPr/>
          <a:lstStyle/>
          <a:p>
            <a:r>
              <a:rPr lang="en-US" sz="3600" dirty="0"/>
              <a:t>Network Summary- Social Risk Factors</a:t>
            </a:r>
          </a:p>
        </p:txBody>
      </p:sp>
      <p:sp>
        <p:nvSpPr>
          <p:cNvPr id="3" name="Text Placeholder 2">
            <a:extLst>
              <a:ext uri="{FF2B5EF4-FFF2-40B4-BE49-F238E27FC236}">
                <a16:creationId xmlns:a16="http://schemas.microsoft.com/office/drawing/2014/main" id="{078A0DF4-6E35-5D4A-BC50-D3D8581EBDAF}"/>
              </a:ext>
            </a:extLst>
          </p:cNvPr>
          <p:cNvSpPr>
            <a:spLocks noGrp="1"/>
          </p:cNvSpPr>
          <p:nvPr>
            <p:ph type="body" idx="1"/>
          </p:nvPr>
        </p:nvSpPr>
        <p:spPr>
          <a:xfrm>
            <a:off x="387927" y="680551"/>
            <a:ext cx="8298873" cy="3394472"/>
          </a:xfrm>
        </p:spPr>
        <p:txBody>
          <a:bodyPr/>
          <a:lstStyle/>
          <a:p>
            <a:r>
              <a:rPr lang="en-US" sz="2000" dirty="0"/>
              <a:t>Adults with diabetes enrolled in a Health Home program reported improved </a:t>
            </a:r>
            <a:r>
              <a:rPr lang="en-US" sz="2000" dirty="0">
                <a:solidFill>
                  <a:srgbClr val="FFFF00"/>
                </a:solidFill>
              </a:rPr>
              <a:t>support for social and financial needs </a:t>
            </a:r>
            <a:r>
              <a:rPr lang="en-US" sz="2000" dirty="0"/>
              <a:t>(Mt. Sinai).</a:t>
            </a:r>
          </a:p>
          <a:p>
            <a:r>
              <a:rPr lang="en-US" sz="2000" dirty="0"/>
              <a:t>Adults with diabetes with more unmet social needs have </a:t>
            </a:r>
            <a:r>
              <a:rPr lang="en-US" sz="2000" dirty="0">
                <a:solidFill>
                  <a:srgbClr val="FFFF00"/>
                </a:solidFill>
              </a:rPr>
              <a:t>higher ED and hospital utilization </a:t>
            </a:r>
            <a:r>
              <a:rPr lang="en-US" sz="2000" dirty="0"/>
              <a:t>(UCLA).</a:t>
            </a:r>
          </a:p>
          <a:p>
            <a:r>
              <a:rPr lang="en-US" sz="2000" dirty="0"/>
              <a:t>A patient-level care coordination intervention for high cost adults with diabetes is associated with </a:t>
            </a:r>
            <a:r>
              <a:rPr lang="en-US" sz="2000" dirty="0">
                <a:solidFill>
                  <a:srgbClr val="FFFF00"/>
                </a:solidFill>
              </a:rPr>
              <a:t>decreased utilization for vulnerable subgroups </a:t>
            </a:r>
            <a:r>
              <a:rPr lang="en-US" sz="2000" dirty="0"/>
              <a:t>(UCLA) .</a:t>
            </a:r>
          </a:p>
          <a:p>
            <a:r>
              <a:rPr lang="en-US" sz="2000" dirty="0"/>
              <a:t>State-level delivery system and payment reform intervention is associated with </a:t>
            </a:r>
            <a:r>
              <a:rPr lang="en-US" sz="2000" dirty="0">
                <a:solidFill>
                  <a:srgbClr val="FFFF00"/>
                </a:solidFill>
              </a:rPr>
              <a:t>increased diagnoses of social risks among hospitalized adults with diabetes </a:t>
            </a:r>
            <a:r>
              <a:rPr lang="en-US" sz="2000" dirty="0"/>
              <a:t>in the short-run (Berkeley). </a:t>
            </a:r>
          </a:p>
        </p:txBody>
      </p:sp>
    </p:spTree>
    <p:extLst>
      <p:ext uri="{BB962C8B-B14F-4D97-AF65-F5344CB8AC3E}">
        <p14:creationId xmlns:p14="http://schemas.microsoft.com/office/powerpoint/2010/main" val="24510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1DF-EF21-FF48-B9AA-434FE6B1DB2B}"/>
              </a:ext>
            </a:extLst>
          </p:cNvPr>
          <p:cNvSpPr>
            <a:spLocks noGrp="1"/>
          </p:cNvSpPr>
          <p:nvPr>
            <p:ph type="title"/>
          </p:nvPr>
        </p:nvSpPr>
        <p:spPr>
          <a:xfrm>
            <a:off x="457200" y="17264"/>
            <a:ext cx="8229600" cy="857250"/>
          </a:xfrm>
        </p:spPr>
        <p:txBody>
          <a:bodyPr/>
          <a:lstStyle/>
          <a:p>
            <a:r>
              <a:rPr lang="en-US" sz="3600" dirty="0"/>
              <a:t>Policy and Research Implications</a:t>
            </a:r>
          </a:p>
        </p:txBody>
      </p:sp>
      <p:sp>
        <p:nvSpPr>
          <p:cNvPr id="3" name="Text Placeholder 2">
            <a:extLst>
              <a:ext uri="{FF2B5EF4-FFF2-40B4-BE49-F238E27FC236}">
                <a16:creationId xmlns:a16="http://schemas.microsoft.com/office/drawing/2014/main" id="{B7B58110-F95C-3A47-9556-BFE19DB27D2F}"/>
              </a:ext>
            </a:extLst>
          </p:cNvPr>
          <p:cNvSpPr>
            <a:spLocks noGrp="1"/>
          </p:cNvSpPr>
          <p:nvPr>
            <p:ph type="body" idx="1"/>
          </p:nvPr>
        </p:nvSpPr>
        <p:spPr>
          <a:xfrm>
            <a:off x="457201" y="948405"/>
            <a:ext cx="8229600" cy="3394472"/>
          </a:xfrm>
        </p:spPr>
        <p:txBody>
          <a:bodyPr/>
          <a:lstStyle/>
          <a:p>
            <a:r>
              <a:rPr lang="en-US" sz="2000" dirty="0"/>
              <a:t>Health care systems and physician practices </a:t>
            </a:r>
            <a:r>
              <a:rPr lang="en-US" sz="2000" dirty="0">
                <a:solidFill>
                  <a:srgbClr val="FFFF00"/>
                </a:solidFill>
              </a:rPr>
              <a:t>are not routinely assessing social risk factors</a:t>
            </a:r>
            <a:r>
              <a:rPr lang="en-US" sz="2000" dirty="0"/>
              <a:t> among adults with diabetes.</a:t>
            </a:r>
          </a:p>
          <a:p>
            <a:r>
              <a:rPr lang="en-US" sz="2000" dirty="0"/>
              <a:t>Adults with diabetes and multiple social risk factors have </a:t>
            </a:r>
            <a:r>
              <a:rPr lang="en-US" sz="2000" dirty="0">
                <a:solidFill>
                  <a:srgbClr val="FFFF00"/>
                </a:solidFill>
              </a:rPr>
              <a:t>higher utilization </a:t>
            </a:r>
            <a:r>
              <a:rPr lang="en-US" sz="2000" dirty="0"/>
              <a:t>compared to adults with diabetes with no/few social risk factors. </a:t>
            </a:r>
          </a:p>
          <a:p>
            <a:r>
              <a:rPr lang="en-US" sz="2000" dirty="0">
                <a:solidFill>
                  <a:srgbClr val="FFFF00"/>
                </a:solidFill>
              </a:rPr>
              <a:t>Social risks may be important moderators of intervention effectiveness. </a:t>
            </a:r>
            <a:r>
              <a:rPr lang="en-US" sz="2000" dirty="0">
                <a:solidFill>
                  <a:schemeClr val="bg1"/>
                </a:solidFill>
              </a:rPr>
              <a:t>R</a:t>
            </a:r>
            <a:r>
              <a:rPr lang="en-US" sz="2000" dirty="0"/>
              <a:t>outine collection of social risk data will enable important research to improve the effectiveness of programs.</a:t>
            </a:r>
          </a:p>
          <a:p>
            <a:r>
              <a:rPr lang="en-US" sz="2000" dirty="0"/>
              <a:t>Routine social risk assessment may </a:t>
            </a:r>
            <a:r>
              <a:rPr lang="en-US" sz="2000" dirty="0">
                <a:solidFill>
                  <a:srgbClr val="FFFF00"/>
                </a:solidFill>
              </a:rPr>
              <a:t>aid risk stratification and targeting </a:t>
            </a:r>
            <a:r>
              <a:rPr lang="en-US" sz="2000" dirty="0"/>
              <a:t>of support to patients.  This is only possible with </a:t>
            </a:r>
            <a:r>
              <a:rPr lang="en-US" sz="2000" dirty="0">
                <a:solidFill>
                  <a:srgbClr val="FFFF00"/>
                </a:solidFill>
              </a:rPr>
              <a:t>broader social risk factor data collection</a:t>
            </a:r>
            <a:r>
              <a:rPr lang="en-US" sz="2000" dirty="0"/>
              <a:t> in the EHR.</a:t>
            </a:r>
            <a:endParaRPr lang="en-US" dirty="0"/>
          </a:p>
        </p:txBody>
      </p:sp>
    </p:spTree>
    <p:extLst>
      <p:ext uri="{BB962C8B-B14F-4D97-AF65-F5344CB8AC3E}">
        <p14:creationId xmlns:p14="http://schemas.microsoft.com/office/powerpoint/2010/main" val="27068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0363-A35F-6A49-8AE9-914F647E773E}"/>
              </a:ext>
            </a:extLst>
          </p:cNvPr>
          <p:cNvSpPr>
            <a:spLocks noGrp="1"/>
          </p:cNvSpPr>
          <p:nvPr>
            <p:ph type="title"/>
          </p:nvPr>
        </p:nvSpPr>
        <p:spPr/>
        <p:txBody>
          <a:bodyPr/>
          <a:lstStyle/>
          <a:p>
            <a:r>
              <a:rPr lang="en-US" dirty="0"/>
              <a:t>COVID-19 and Food Insecurity </a:t>
            </a:r>
          </a:p>
        </p:txBody>
      </p:sp>
      <p:sp>
        <p:nvSpPr>
          <p:cNvPr id="3" name="Text Placeholder 2">
            <a:extLst>
              <a:ext uri="{FF2B5EF4-FFF2-40B4-BE49-F238E27FC236}">
                <a16:creationId xmlns:a16="http://schemas.microsoft.com/office/drawing/2014/main" id="{9D8B137C-BD8C-D943-B44C-A399ADC1D47F}"/>
              </a:ext>
            </a:extLst>
          </p:cNvPr>
          <p:cNvSpPr>
            <a:spLocks noGrp="1"/>
          </p:cNvSpPr>
          <p:nvPr>
            <p:ph type="body" idx="1"/>
          </p:nvPr>
        </p:nvSpPr>
        <p:spPr>
          <a:xfrm>
            <a:off x="457200" y="1200150"/>
            <a:ext cx="8229600" cy="3394472"/>
          </a:xfrm>
        </p:spPr>
        <p:txBody>
          <a:bodyPr/>
          <a:lstStyle/>
          <a:p>
            <a:r>
              <a:rPr lang="en-US" sz="2400" dirty="0"/>
              <a:t>Food insecurity has </a:t>
            </a:r>
            <a:r>
              <a:rPr lang="en-US" sz="2400" dirty="0">
                <a:solidFill>
                  <a:srgbClr val="FFFF00"/>
                </a:solidFill>
              </a:rPr>
              <a:t>intensified</a:t>
            </a:r>
            <a:r>
              <a:rPr lang="en-US" sz="2400" dirty="0"/>
              <a:t> during COVID-19.</a:t>
            </a:r>
          </a:p>
          <a:p>
            <a:r>
              <a:rPr lang="en-US" sz="2400" dirty="0"/>
              <a:t>Blacks and Latinos have a higher likelihood of experiencing food insecurity, with rates of </a:t>
            </a:r>
            <a:r>
              <a:rPr lang="en-US" sz="2400" dirty="0">
                <a:solidFill>
                  <a:srgbClr val="FFFF00"/>
                </a:solidFill>
                <a:hlinkClick r:id="rId2">
                  <a:extLst>
                    <a:ext uri="{A12FA001-AC4F-418D-AE19-62706E023703}">
                      <ahyp:hlinkClr xmlns:ahyp="http://schemas.microsoft.com/office/drawing/2018/hyperlinkcolor" val="tx"/>
                    </a:ext>
                  </a:extLst>
                </a:hlinkClick>
              </a:rPr>
              <a:t>21.2%</a:t>
            </a:r>
            <a:r>
              <a:rPr lang="en-US" sz="2400" dirty="0">
                <a:solidFill>
                  <a:srgbClr val="FFFF00"/>
                </a:solidFill>
              </a:rPr>
              <a:t> </a:t>
            </a:r>
            <a:r>
              <a:rPr lang="en-US" sz="2400" dirty="0"/>
              <a:t>and </a:t>
            </a:r>
            <a:r>
              <a:rPr lang="en-US" sz="2400" dirty="0">
                <a:solidFill>
                  <a:srgbClr val="FFFF00"/>
                </a:solidFill>
                <a:hlinkClick r:id="rId2">
                  <a:extLst>
                    <a:ext uri="{A12FA001-AC4F-418D-AE19-62706E023703}">
                      <ahyp:hlinkClr xmlns:ahyp="http://schemas.microsoft.com/office/drawing/2018/hyperlinkcolor" val="tx"/>
                    </a:ext>
                  </a:extLst>
                </a:hlinkClick>
              </a:rPr>
              <a:t>16.2%</a:t>
            </a:r>
            <a:r>
              <a:rPr lang="en-US" sz="2400" dirty="0">
                <a:solidFill>
                  <a:schemeClr val="bg1"/>
                </a:solidFill>
              </a:rPr>
              <a:t>,</a:t>
            </a:r>
            <a:r>
              <a:rPr lang="en-US" sz="2400" dirty="0">
                <a:solidFill>
                  <a:srgbClr val="FFFF00"/>
                </a:solidFill>
              </a:rPr>
              <a:t> </a:t>
            </a:r>
            <a:r>
              <a:rPr lang="en-US" sz="2400" dirty="0"/>
              <a:t>respectively, as do households by a single woman (</a:t>
            </a:r>
            <a:r>
              <a:rPr lang="en-US" sz="2400" dirty="0">
                <a:solidFill>
                  <a:srgbClr val="FFFF00"/>
                </a:solidFill>
                <a:hlinkClick r:id="rId2">
                  <a:extLst>
                    <a:ext uri="{A12FA001-AC4F-418D-AE19-62706E023703}">
                      <ahyp:hlinkClr xmlns:ahyp="http://schemas.microsoft.com/office/drawing/2018/hyperlinkcolor" val="tx"/>
                    </a:ext>
                  </a:extLst>
                </a:hlinkClick>
              </a:rPr>
              <a:t>27.8%</a:t>
            </a:r>
            <a:r>
              <a:rPr lang="en-US" sz="2400" dirty="0"/>
              <a:t>).</a:t>
            </a:r>
          </a:p>
          <a:p>
            <a:r>
              <a:rPr lang="en-US" sz="2400" dirty="0"/>
              <a:t>Risk for </a:t>
            </a:r>
            <a:r>
              <a:rPr lang="en-US" sz="2400" dirty="0">
                <a:solidFill>
                  <a:srgbClr val="FFFF00"/>
                </a:solidFill>
              </a:rPr>
              <a:t>hypoglycemia admission </a:t>
            </a:r>
            <a:r>
              <a:rPr lang="en-US" sz="2400" dirty="0"/>
              <a:t>increases 27% in the last week of the month compared to the first week low-income populations (Seligman et. Al, 2014)</a:t>
            </a:r>
          </a:p>
        </p:txBody>
      </p:sp>
    </p:spTree>
    <p:extLst>
      <p:ext uri="{BB962C8B-B14F-4D97-AF65-F5344CB8AC3E}">
        <p14:creationId xmlns:p14="http://schemas.microsoft.com/office/powerpoint/2010/main" val="51813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picture">
            <a:extLst>
              <a:ext uri="{FF2B5EF4-FFF2-40B4-BE49-F238E27FC236}">
                <a16:creationId xmlns:a16="http://schemas.microsoft.com/office/drawing/2014/main" id="{7BA730FB-0DED-4840-9BEA-4B15C7560870}"/>
              </a:ext>
            </a:extLst>
          </p:cNvPr>
          <p:cNvPicPr/>
          <p:nvPr/>
        </p:nvPicPr>
        <p:blipFill>
          <a:blip r:embed="rId3"/>
          <a:stretch>
            <a:fillRect/>
          </a:stretch>
        </p:blipFill>
        <p:spPr>
          <a:xfrm>
            <a:off x="1524001" y="143163"/>
            <a:ext cx="5943600" cy="3701359"/>
          </a:xfrm>
          <a:prstGeom prst="rect">
            <a:avLst/>
          </a:prstGeom>
        </p:spPr>
      </p:pic>
      <p:sp>
        <p:nvSpPr>
          <p:cNvPr id="6" name="TextBox 5">
            <a:extLst>
              <a:ext uri="{FF2B5EF4-FFF2-40B4-BE49-F238E27FC236}">
                <a16:creationId xmlns:a16="http://schemas.microsoft.com/office/drawing/2014/main" id="{A9D1AA94-CA8C-2E45-A14A-27F37E55AE4A}"/>
              </a:ext>
            </a:extLst>
          </p:cNvPr>
          <p:cNvSpPr txBox="1"/>
          <p:nvPr/>
        </p:nvSpPr>
        <p:spPr>
          <a:xfrm>
            <a:off x="554182" y="3874426"/>
            <a:ext cx="8358909" cy="861774"/>
          </a:xfrm>
          <a:prstGeom prst="rect">
            <a:avLst/>
          </a:prstGeom>
          <a:noFill/>
        </p:spPr>
        <p:txBody>
          <a:bodyPr wrap="square" rtlCol="0">
            <a:spAutoFit/>
          </a:bodyPr>
          <a:lstStyle/>
          <a:p>
            <a:r>
              <a:rPr lang="en-US" sz="1200" dirty="0">
                <a:solidFill>
                  <a:schemeClr val="bg1"/>
                </a:solidFill>
              </a:rPr>
              <a:t>Leddy, A. M., Weiser, S. D., </a:t>
            </a:r>
            <a:r>
              <a:rPr lang="en-US" sz="1200" dirty="0" err="1">
                <a:solidFill>
                  <a:schemeClr val="bg1"/>
                </a:solidFill>
              </a:rPr>
              <a:t>Palar</a:t>
            </a:r>
            <a:r>
              <a:rPr lang="en-US" sz="1200" dirty="0">
                <a:solidFill>
                  <a:schemeClr val="bg1"/>
                </a:solidFill>
              </a:rPr>
              <a:t>, K., &amp; Seligman, H. (2020). A conceptual model for understanding the rapid COVID-19–related increase in food insecurity and its impact on health and healthcare. </a:t>
            </a:r>
            <a:r>
              <a:rPr lang="en-US" sz="1200" i="1" dirty="0">
                <a:solidFill>
                  <a:schemeClr val="bg1"/>
                </a:solidFill>
              </a:rPr>
              <a:t>The American Journal of Clinical Nutrition</a:t>
            </a:r>
            <a:r>
              <a:rPr lang="en-US" sz="1200" dirty="0">
                <a:solidFill>
                  <a:schemeClr val="bg1"/>
                </a:solidFill>
              </a:rPr>
              <a:t>, nqaa226. </a:t>
            </a:r>
            <a:r>
              <a:rPr lang="en-US" altLang="en-US" sz="1200" i="1" dirty="0">
                <a:solidFill>
                  <a:schemeClr val="bg1"/>
                </a:solidFill>
              </a:rPr>
              <a:t>Am J Clin </a:t>
            </a:r>
            <a:r>
              <a:rPr lang="en-US" altLang="en-US" sz="1200" i="1" dirty="0" err="1">
                <a:solidFill>
                  <a:schemeClr val="bg1"/>
                </a:solidFill>
              </a:rPr>
              <a:t>Nutr</a:t>
            </a:r>
            <a:r>
              <a:rPr lang="en-US" altLang="en-US" sz="1200" dirty="0">
                <a:solidFill>
                  <a:schemeClr val="bg1"/>
                </a:solidFill>
              </a:rPr>
              <a:t>, nqaa226, </a:t>
            </a:r>
            <a:r>
              <a:rPr lang="en-US" altLang="en-US" sz="1200" dirty="0">
                <a:solidFill>
                  <a:schemeClr val="bg1"/>
                </a:solidFill>
                <a:hlinkClick r:id="rId4">
                  <a:extLst>
                    <a:ext uri="{A12FA001-AC4F-418D-AE19-62706E023703}">
                      <ahyp:hlinkClr xmlns:ahyp="http://schemas.microsoft.com/office/drawing/2018/hyperlinkcolor" val="tx"/>
                    </a:ext>
                  </a:extLst>
                </a:hlinkClick>
              </a:rPr>
              <a:t>https://doi.org/10.1093/ajcn/nqaa226</a:t>
            </a:r>
            <a:endParaRPr lang="en-US" altLang="en-US" sz="1200" dirty="0">
              <a:solidFill>
                <a:schemeClr val="bg1"/>
              </a:solidFill>
            </a:endParaRPr>
          </a:p>
          <a:p>
            <a:endParaRPr lang="en-US" dirty="0"/>
          </a:p>
        </p:txBody>
      </p:sp>
    </p:spTree>
    <p:extLst>
      <p:ext uri="{BB962C8B-B14F-4D97-AF65-F5344CB8AC3E}">
        <p14:creationId xmlns:p14="http://schemas.microsoft.com/office/powerpoint/2010/main" val="4555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77"/>
            <a:ext cx="8229600" cy="600845"/>
          </a:xfrm>
        </p:spPr>
        <p:txBody>
          <a:bodyPr/>
          <a:lstStyle/>
          <a:p>
            <a:r>
              <a:rPr lang="en-US" sz="3600" dirty="0"/>
              <a:t>Social Risk Factors &amp; Diabetes</a:t>
            </a:r>
          </a:p>
        </p:txBody>
      </p:sp>
      <p:sp>
        <p:nvSpPr>
          <p:cNvPr id="3" name="Text Placeholder 2"/>
          <p:cNvSpPr>
            <a:spLocks noGrp="1"/>
          </p:cNvSpPr>
          <p:nvPr>
            <p:ph type="body" idx="1"/>
          </p:nvPr>
        </p:nvSpPr>
        <p:spPr>
          <a:xfrm>
            <a:off x="457200" y="457199"/>
            <a:ext cx="8229600" cy="3898901"/>
          </a:xfrm>
        </p:spPr>
        <p:txBody>
          <a:bodyPr/>
          <a:lstStyle/>
          <a:p>
            <a:pPr marL="177800" indent="0">
              <a:buNone/>
            </a:pPr>
            <a:endParaRPr lang="en-US" sz="2000" dirty="0">
              <a:solidFill>
                <a:srgbClr val="FFC000"/>
              </a:solidFill>
            </a:endParaRPr>
          </a:p>
          <a:p>
            <a:pPr lvl="1">
              <a:buFont typeface="Arial" charset="0"/>
              <a:buChar char="•"/>
            </a:pPr>
            <a:r>
              <a:rPr lang="en-US" sz="2000" dirty="0"/>
              <a:t>Diabetes outcomes &amp; antecedents are impacted by social-ecological factors, i.e. education, economic stability, food security, built environment, social &amp; community support</a:t>
            </a:r>
            <a:r>
              <a:rPr lang="en-US" sz="2000" dirty="0">
                <a:solidFill>
                  <a:srgbClr val="FFFF00"/>
                </a:solidFill>
              </a:rPr>
              <a:t> (American Diabetes Association, 2017; Clark &amp; </a:t>
            </a:r>
            <a:r>
              <a:rPr lang="en-US" sz="2000" dirty="0" err="1">
                <a:solidFill>
                  <a:srgbClr val="FFFF00"/>
                </a:solidFill>
              </a:rPr>
              <a:t>Utz</a:t>
            </a:r>
            <a:r>
              <a:rPr lang="en-US" sz="2000" dirty="0">
                <a:solidFill>
                  <a:srgbClr val="FFFF00"/>
                </a:solidFill>
              </a:rPr>
              <a:t>, 2014)</a:t>
            </a:r>
            <a:r>
              <a:rPr lang="en-US" sz="2000" dirty="0">
                <a:solidFill>
                  <a:schemeClr val="bg1"/>
                </a:solidFill>
              </a:rPr>
              <a:t>.</a:t>
            </a:r>
            <a:endParaRPr lang="en-US" sz="2000" dirty="0">
              <a:solidFill>
                <a:srgbClr val="FFFF00"/>
              </a:solidFill>
            </a:endParaRPr>
          </a:p>
          <a:p>
            <a:pPr lvl="1">
              <a:buFont typeface="Arial" charset="0"/>
              <a:buChar char="•"/>
            </a:pPr>
            <a:endParaRPr lang="en-US" sz="2000" dirty="0"/>
          </a:p>
          <a:p>
            <a:pPr lvl="1">
              <a:buFont typeface="Arial" charset="0"/>
              <a:buChar char="•"/>
            </a:pPr>
            <a:r>
              <a:rPr lang="en-US" sz="2000" dirty="0"/>
              <a:t>Clinical guidelines encourage providers to screen for social risk factors and use information to adjust treatment </a:t>
            </a:r>
            <a:r>
              <a:rPr lang="en-US" sz="2000" dirty="0">
                <a:solidFill>
                  <a:srgbClr val="FFFF00"/>
                </a:solidFill>
              </a:rPr>
              <a:t>(American Diabetes Association, 2017).</a:t>
            </a:r>
          </a:p>
          <a:p>
            <a:pPr lvl="1">
              <a:buFont typeface="Arial" charset="0"/>
              <a:buChar char="•"/>
            </a:pPr>
            <a:endParaRPr lang="en-US" sz="2000" dirty="0"/>
          </a:p>
          <a:p>
            <a:pPr lvl="1">
              <a:buFont typeface="Arial" charset="0"/>
              <a:buChar char="•"/>
            </a:pPr>
            <a:r>
              <a:rPr lang="en-US" sz="2000" dirty="0"/>
              <a:t>Rates of screening for social risks remain low </a:t>
            </a:r>
            <a:r>
              <a:rPr lang="en-US" sz="2000" dirty="0">
                <a:solidFill>
                  <a:srgbClr val="FFFF00"/>
                </a:solidFill>
              </a:rPr>
              <a:t>(</a:t>
            </a:r>
            <a:r>
              <a:rPr lang="en-US" sz="2000" dirty="0" err="1">
                <a:solidFill>
                  <a:srgbClr val="FFFF00"/>
                </a:solidFill>
              </a:rPr>
              <a:t>Fraze</a:t>
            </a:r>
            <a:r>
              <a:rPr lang="en-US" sz="2000" dirty="0">
                <a:solidFill>
                  <a:srgbClr val="FFFF00"/>
                </a:solidFill>
              </a:rPr>
              <a:t> et al. 2019)</a:t>
            </a:r>
            <a:r>
              <a:rPr lang="en-US" sz="2000" dirty="0"/>
              <a:t>.</a:t>
            </a:r>
          </a:p>
        </p:txBody>
      </p:sp>
    </p:spTree>
    <p:extLst>
      <p:ext uri="{BB962C8B-B14F-4D97-AF65-F5344CB8AC3E}">
        <p14:creationId xmlns:p14="http://schemas.microsoft.com/office/powerpoint/2010/main" val="101166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31D7C8-B428-1043-B4E5-BBE89DC27A37}"/>
              </a:ext>
            </a:extLst>
          </p:cNvPr>
          <p:cNvPicPr>
            <a:picLocks noChangeAspect="1"/>
          </p:cNvPicPr>
          <p:nvPr/>
        </p:nvPicPr>
        <p:blipFill>
          <a:blip r:embed="rId3"/>
          <a:stretch>
            <a:fillRect/>
          </a:stretch>
        </p:blipFill>
        <p:spPr>
          <a:xfrm>
            <a:off x="1256146" y="512396"/>
            <a:ext cx="6418118" cy="3528513"/>
          </a:xfrm>
          <a:prstGeom prst="rect">
            <a:avLst/>
          </a:prstGeom>
        </p:spPr>
      </p:pic>
    </p:spTree>
    <p:extLst>
      <p:ext uri="{BB962C8B-B14F-4D97-AF65-F5344CB8AC3E}">
        <p14:creationId xmlns:p14="http://schemas.microsoft.com/office/powerpoint/2010/main" val="172071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B497-37BA-3349-BD8D-19CF90348A6B}"/>
              </a:ext>
            </a:extLst>
          </p:cNvPr>
          <p:cNvSpPr>
            <a:spLocks noGrp="1"/>
          </p:cNvSpPr>
          <p:nvPr>
            <p:ph type="title"/>
          </p:nvPr>
        </p:nvSpPr>
        <p:spPr/>
        <p:txBody>
          <a:bodyPr/>
          <a:lstStyle/>
          <a:p>
            <a:r>
              <a:rPr lang="en-US" sz="3600" dirty="0"/>
              <a:t>Tackling Barriers to Social Risk Assessment</a:t>
            </a:r>
          </a:p>
        </p:txBody>
      </p:sp>
      <p:sp>
        <p:nvSpPr>
          <p:cNvPr id="3" name="Text Placeholder 2">
            <a:extLst>
              <a:ext uri="{FF2B5EF4-FFF2-40B4-BE49-F238E27FC236}">
                <a16:creationId xmlns:a16="http://schemas.microsoft.com/office/drawing/2014/main" id="{0131A4CE-09FD-EA47-B0D5-89AC54622CCD}"/>
              </a:ext>
            </a:extLst>
          </p:cNvPr>
          <p:cNvSpPr>
            <a:spLocks noGrp="1"/>
          </p:cNvSpPr>
          <p:nvPr>
            <p:ph type="body" idx="1"/>
          </p:nvPr>
        </p:nvSpPr>
        <p:spPr>
          <a:xfrm>
            <a:off x="680027" y="874514"/>
            <a:ext cx="7783946" cy="3394472"/>
          </a:xfrm>
        </p:spPr>
        <p:txBody>
          <a:bodyPr/>
          <a:lstStyle/>
          <a:p>
            <a:r>
              <a:rPr lang="en-US" sz="2000" dirty="0"/>
              <a:t>EHR vendors have developed and are disseminating </a:t>
            </a:r>
            <a:r>
              <a:rPr lang="en-US" sz="2000" dirty="0">
                <a:solidFill>
                  <a:srgbClr val="FFFF00"/>
                </a:solidFill>
              </a:rPr>
              <a:t>standardized social risk factor assessments</a:t>
            </a:r>
            <a:r>
              <a:rPr lang="en-US" sz="2000" dirty="0"/>
              <a:t>, e.g., PREPARE tool in EPIC</a:t>
            </a:r>
          </a:p>
          <a:p>
            <a:r>
              <a:rPr lang="en-US" sz="2000" dirty="0">
                <a:solidFill>
                  <a:srgbClr val="FFFF00"/>
                </a:solidFill>
              </a:rPr>
              <a:t>Development and testing </a:t>
            </a:r>
            <a:r>
              <a:rPr lang="en-US" sz="2000" dirty="0">
                <a:solidFill>
                  <a:schemeClr val="bg1"/>
                </a:solidFill>
              </a:rPr>
              <a:t>of protocols </a:t>
            </a:r>
            <a:r>
              <a:rPr lang="en-US" sz="2000" dirty="0"/>
              <a:t>for routine social risk assessment, treatment, and referral to enable dissemination of evidence-based approaches.</a:t>
            </a:r>
          </a:p>
          <a:p>
            <a:r>
              <a:rPr lang="en-US" sz="2000" dirty="0"/>
              <a:t>May start by targeting assessment and referral to the highest risk populations (UCLA CCO program example)</a:t>
            </a:r>
          </a:p>
          <a:p>
            <a:r>
              <a:rPr lang="en-US" sz="2000" dirty="0"/>
              <a:t>Social risk data is potentially </a:t>
            </a:r>
            <a:r>
              <a:rPr lang="en-US" sz="2000" dirty="0">
                <a:solidFill>
                  <a:srgbClr val="FFFF00"/>
                </a:solidFill>
              </a:rPr>
              <a:t>valuable for predictive analytics</a:t>
            </a:r>
            <a:r>
              <a:rPr lang="en-US" sz="2000" dirty="0"/>
              <a:t>, e.g., readmissions, ED visits, etc., but this </a:t>
            </a:r>
            <a:r>
              <a:rPr lang="en-US" sz="2000" dirty="0">
                <a:solidFill>
                  <a:srgbClr val="FFFF00"/>
                </a:solidFill>
              </a:rPr>
              <a:t>may not be a sufficiently large incentive </a:t>
            </a:r>
            <a:r>
              <a:rPr lang="en-US" sz="2000" dirty="0">
                <a:solidFill>
                  <a:schemeClr val="bg1"/>
                </a:solidFill>
              </a:rPr>
              <a:t>for h</a:t>
            </a:r>
            <a:r>
              <a:rPr lang="en-US" sz="2000" dirty="0"/>
              <a:t>ealth care systems and physician practices to routinely assess social risks.</a:t>
            </a:r>
          </a:p>
        </p:txBody>
      </p:sp>
    </p:spTree>
    <p:extLst>
      <p:ext uri="{BB962C8B-B14F-4D97-AF65-F5344CB8AC3E}">
        <p14:creationId xmlns:p14="http://schemas.microsoft.com/office/powerpoint/2010/main" val="20720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3851-9519-A74D-A23A-891F54ACA5BB}"/>
              </a:ext>
            </a:extLst>
          </p:cNvPr>
          <p:cNvSpPr>
            <a:spLocks noGrp="1"/>
          </p:cNvSpPr>
          <p:nvPr>
            <p:ph type="title"/>
          </p:nvPr>
        </p:nvSpPr>
        <p:spPr>
          <a:xfrm>
            <a:off x="110836" y="205979"/>
            <a:ext cx="9033164" cy="857250"/>
          </a:xfrm>
        </p:spPr>
        <p:txBody>
          <a:bodyPr/>
          <a:lstStyle/>
          <a:p>
            <a:r>
              <a:rPr lang="en-US" sz="3200" dirty="0"/>
              <a:t>Alternatives to Individual Social Risk Assessment for Natural Experiment Research</a:t>
            </a:r>
          </a:p>
        </p:txBody>
      </p:sp>
      <p:sp>
        <p:nvSpPr>
          <p:cNvPr id="3" name="Text Placeholder 2">
            <a:extLst>
              <a:ext uri="{FF2B5EF4-FFF2-40B4-BE49-F238E27FC236}">
                <a16:creationId xmlns:a16="http://schemas.microsoft.com/office/drawing/2014/main" id="{9F79A2C1-CC0E-7D46-AB19-CA1D2D0254E9}"/>
              </a:ext>
            </a:extLst>
          </p:cNvPr>
          <p:cNvSpPr>
            <a:spLocks noGrp="1"/>
          </p:cNvSpPr>
          <p:nvPr>
            <p:ph type="body" idx="1"/>
          </p:nvPr>
        </p:nvSpPr>
        <p:spPr>
          <a:xfrm>
            <a:off x="653472" y="1404976"/>
            <a:ext cx="7837055" cy="3102370"/>
          </a:xfrm>
        </p:spPr>
        <p:txBody>
          <a:bodyPr/>
          <a:lstStyle/>
          <a:p>
            <a:r>
              <a:rPr lang="en-US" sz="2400" dirty="0">
                <a:solidFill>
                  <a:srgbClr val="FFFF00"/>
                </a:solidFill>
              </a:rPr>
              <a:t>Census track data </a:t>
            </a:r>
            <a:r>
              <a:rPr lang="en-US" sz="2400" dirty="0"/>
              <a:t>is widely considered the most relevant geographic unit for assessment of community deprivation.</a:t>
            </a:r>
          </a:p>
          <a:p>
            <a:r>
              <a:rPr lang="en-US" sz="2400" dirty="0"/>
              <a:t>Zip level deprivation data, e.g., the Univ. of Wisconsin's </a:t>
            </a:r>
            <a:r>
              <a:rPr lang="en-US" sz="2400" dirty="0">
                <a:solidFill>
                  <a:srgbClr val="FFFF00"/>
                </a:solidFill>
              </a:rPr>
              <a:t>Area Deprivation Index</a:t>
            </a:r>
            <a:r>
              <a:rPr lang="en-US" sz="2400" dirty="0"/>
              <a:t>, is a national publicly available option.</a:t>
            </a:r>
          </a:p>
          <a:p>
            <a:r>
              <a:rPr lang="en-US" sz="2400" dirty="0">
                <a:solidFill>
                  <a:srgbClr val="FFFF00"/>
                </a:solidFill>
              </a:rPr>
              <a:t>Zip level deprivation data </a:t>
            </a:r>
            <a:r>
              <a:rPr lang="en-US" sz="2400" dirty="0">
                <a:solidFill>
                  <a:schemeClr val="bg1"/>
                </a:solidFill>
              </a:rPr>
              <a:t>vs. </a:t>
            </a:r>
            <a:r>
              <a:rPr lang="en-US" sz="2400" dirty="0"/>
              <a:t>census tract data</a:t>
            </a:r>
          </a:p>
        </p:txBody>
      </p:sp>
    </p:spTree>
    <p:extLst>
      <p:ext uri="{BB962C8B-B14F-4D97-AF65-F5344CB8AC3E}">
        <p14:creationId xmlns:p14="http://schemas.microsoft.com/office/powerpoint/2010/main" val="2795777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2C3D-ABD5-BF4B-B859-B4BCD3D6672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97316C6D-2C76-6648-94AB-DBA7474E8915}"/>
              </a:ext>
            </a:extLst>
          </p:cNvPr>
          <p:cNvSpPr>
            <a:spLocks noGrp="1"/>
          </p:cNvSpPr>
          <p:nvPr>
            <p:ph type="body" idx="1"/>
          </p:nvPr>
        </p:nvSpPr>
        <p:spPr/>
        <p:txBody>
          <a:bodyPr/>
          <a:lstStyle/>
          <a:p>
            <a:pPr marL="177800" indent="0">
              <a:buNone/>
            </a:pPr>
            <a:r>
              <a:rPr lang="en-US" dirty="0"/>
              <a:t>Email: </a:t>
            </a:r>
          </a:p>
          <a:p>
            <a:pPr marL="177800" indent="0">
              <a:buNone/>
            </a:pPr>
            <a:endParaRPr lang="en-US" dirty="0"/>
          </a:p>
          <a:p>
            <a:pPr marL="177800" indent="0">
              <a:buNone/>
            </a:pPr>
            <a:r>
              <a:rPr lang="en-US" dirty="0" err="1"/>
              <a:t>hrod@berkeley.edu</a:t>
            </a:r>
            <a:endParaRPr lang="en-US" dirty="0"/>
          </a:p>
        </p:txBody>
      </p:sp>
    </p:spTree>
    <p:extLst>
      <p:ext uri="{BB962C8B-B14F-4D97-AF65-F5344CB8AC3E}">
        <p14:creationId xmlns:p14="http://schemas.microsoft.com/office/powerpoint/2010/main" val="56929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DF46-8805-1349-A6E3-A095F5A72642}"/>
              </a:ext>
            </a:extLst>
          </p:cNvPr>
          <p:cNvSpPr>
            <a:spLocks noGrp="1"/>
          </p:cNvSpPr>
          <p:nvPr>
            <p:ph type="title"/>
          </p:nvPr>
        </p:nvSpPr>
        <p:spPr>
          <a:xfrm>
            <a:off x="297871" y="-98822"/>
            <a:ext cx="8465127" cy="857250"/>
          </a:xfrm>
        </p:spPr>
        <p:txBody>
          <a:bodyPr/>
          <a:lstStyle/>
          <a:p>
            <a:r>
              <a:rPr lang="en-US" sz="3200" dirty="0"/>
              <a:t>NEXT-D2 Social Risk Factor Research Examples</a:t>
            </a:r>
          </a:p>
        </p:txBody>
      </p:sp>
      <p:sp>
        <p:nvSpPr>
          <p:cNvPr id="3" name="Text Placeholder 2">
            <a:extLst>
              <a:ext uri="{FF2B5EF4-FFF2-40B4-BE49-F238E27FC236}">
                <a16:creationId xmlns:a16="http://schemas.microsoft.com/office/drawing/2014/main" id="{92654C0E-98A8-6442-8628-C3A45819EAF5}"/>
              </a:ext>
            </a:extLst>
          </p:cNvPr>
          <p:cNvSpPr>
            <a:spLocks noGrp="1"/>
          </p:cNvSpPr>
          <p:nvPr>
            <p:ph type="body" idx="1"/>
          </p:nvPr>
        </p:nvSpPr>
        <p:spPr>
          <a:xfrm>
            <a:off x="508000" y="731765"/>
            <a:ext cx="8254998" cy="3394472"/>
          </a:xfrm>
        </p:spPr>
        <p:txBody>
          <a:bodyPr/>
          <a:lstStyle/>
          <a:p>
            <a:r>
              <a:rPr lang="en-US" sz="2000" u="sng" dirty="0"/>
              <a:t>Mt. Sinai:</a:t>
            </a:r>
            <a:r>
              <a:rPr lang="en-US" sz="2000" dirty="0"/>
              <a:t> How </a:t>
            </a:r>
            <a:r>
              <a:rPr lang="en-US" sz="2000" dirty="0">
                <a:solidFill>
                  <a:srgbClr val="FFFF00"/>
                </a:solidFill>
              </a:rPr>
              <a:t>Health Home program </a:t>
            </a:r>
            <a:r>
              <a:rPr lang="en-US" sz="2000" dirty="0"/>
              <a:t>implementation in NYC impacts </a:t>
            </a:r>
            <a:r>
              <a:rPr lang="en-US" sz="2000" dirty="0">
                <a:solidFill>
                  <a:srgbClr val="FFFF00"/>
                </a:solidFill>
              </a:rPr>
              <a:t>patients’ experiences of social risk</a:t>
            </a:r>
            <a:r>
              <a:rPr lang="en-US" sz="2000" dirty="0"/>
              <a:t> assessment and management</a:t>
            </a:r>
          </a:p>
          <a:p>
            <a:endParaRPr lang="en-US" sz="1200" dirty="0"/>
          </a:p>
          <a:p>
            <a:r>
              <a:rPr lang="en-US" sz="2000" u="sng" dirty="0"/>
              <a:t>UCLA:</a:t>
            </a:r>
            <a:r>
              <a:rPr lang="en-US" sz="2000" dirty="0"/>
              <a:t> Whether a </a:t>
            </a:r>
            <a:r>
              <a:rPr lang="en-US" sz="2000" dirty="0">
                <a:solidFill>
                  <a:srgbClr val="FFFF00"/>
                </a:solidFill>
              </a:rPr>
              <a:t>Care Coordination Organization</a:t>
            </a:r>
            <a:r>
              <a:rPr lang="en-US" sz="2000" dirty="0"/>
              <a:t> intervention for high cost patients is associated with reduced </a:t>
            </a:r>
            <a:r>
              <a:rPr lang="en-US" sz="2000" dirty="0">
                <a:solidFill>
                  <a:srgbClr val="FFFF00"/>
                </a:solidFill>
              </a:rPr>
              <a:t>utilization</a:t>
            </a:r>
            <a:r>
              <a:rPr lang="en-US" sz="2000" dirty="0"/>
              <a:t> and whether adults with diabetes with more </a:t>
            </a:r>
            <a:r>
              <a:rPr lang="en-US" sz="2000" dirty="0">
                <a:solidFill>
                  <a:srgbClr val="FFFF00"/>
                </a:solidFill>
              </a:rPr>
              <a:t>unmet social needs have greater utilization.</a:t>
            </a:r>
          </a:p>
          <a:p>
            <a:endParaRPr lang="en-US" sz="1200" dirty="0">
              <a:solidFill>
                <a:srgbClr val="FFFF00"/>
              </a:solidFill>
            </a:endParaRPr>
          </a:p>
          <a:p>
            <a:r>
              <a:rPr lang="en-US" sz="2000" u="sng" dirty="0"/>
              <a:t>Berkeley:</a:t>
            </a:r>
            <a:r>
              <a:rPr lang="en-US" sz="2000" dirty="0"/>
              <a:t> Whether the </a:t>
            </a:r>
            <a:r>
              <a:rPr lang="en-US" sz="2000" dirty="0">
                <a:solidFill>
                  <a:srgbClr val="FFFF00"/>
                </a:solidFill>
              </a:rPr>
              <a:t>CMS State Innovation Models Initiative</a:t>
            </a:r>
            <a:r>
              <a:rPr lang="en-US" sz="2000" dirty="0"/>
              <a:t>, which implemented state-based delivery system and payment reforms, was associated with greater </a:t>
            </a:r>
            <a:r>
              <a:rPr lang="en-US" sz="2000" dirty="0">
                <a:solidFill>
                  <a:srgbClr val="FFFF00"/>
                </a:solidFill>
              </a:rPr>
              <a:t>assessment of social risk factors</a:t>
            </a:r>
            <a:r>
              <a:rPr lang="en-US" sz="2000" dirty="0"/>
              <a:t> among hospitalized adults with diabetes</a:t>
            </a:r>
            <a:endParaRPr lang="en-US" dirty="0"/>
          </a:p>
        </p:txBody>
      </p:sp>
    </p:spTree>
    <p:extLst>
      <p:ext uri="{BB962C8B-B14F-4D97-AF65-F5344CB8AC3E}">
        <p14:creationId xmlns:p14="http://schemas.microsoft.com/office/powerpoint/2010/main" val="289874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04600"/>
            <a:ext cx="8229600" cy="600845"/>
          </a:xfrm>
        </p:spPr>
        <p:txBody>
          <a:bodyPr/>
          <a:lstStyle/>
          <a:p>
            <a:r>
              <a:rPr lang="en-US" sz="3600" dirty="0"/>
              <a:t>Barriers to Addressing Social Risk Factors</a:t>
            </a:r>
          </a:p>
        </p:txBody>
      </p:sp>
      <p:sp>
        <p:nvSpPr>
          <p:cNvPr id="3" name="Text Placeholder 2"/>
          <p:cNvSpPr>
            <a:spLocks noGrp="1"/>
          </p:cNvSpPr>
          <p:nvPr>
            <p:ph type="body" idx="1"/>
          </p:nvPr>
        </p:nvSpPr>
        <p:spPr>
          <a:xfrm>
            <a:off x="168275" y="705445"/>
            <a:ext cx="8648700" cy="4114804"/>
          </a:xfrm>
        </p:spPr>
        <p:txBody>
          <a:bodyPr/>
          <a:lstStyle/>
          <a:p>
            <a:pPr marL="635000" indent="-457200">
              <a:buFont typeface="+mj-lt"/>
              <a:buAutoNum type="arabicPeriod"/>
            </a:pPr>
            <a:endParaRPr lang="en-US" sz="2000" dirty="0">
              <a:solidFill>
                <a:srgbClr val="FFC000"/>
              </a:solidFill>
            </a:endParaRPr>
          </a:p>
          <a:p>
            <a:pPr lvl="1">
              <a:buFont typeface="Arial" charset="0"/>
              <a:buChar char="•"/>
            </a:pPr>
            <a:r>
              <a:rPr lang="en-US" sz="2000" dirty="0"/>
              <a:t>No financial incentive to screen and code for social risks </a:t>
            </a:r>
            <a:r>
              <a:rPr lang="en-US" sz="2000" dirty="0">
                <a:solidFill>
                  <a:srgbClr val="FFFF00"/>
                </a:solidFill>
              </a:rPr>
              <a:t>(Lewis et al., 2016; Torres et al., 2017)</a:t>
            </a:r>
            <a:r>
              <a:rPr lang="en-US" sz="2000" dirty="0">
                <a:solidFill>
                  <a:schemeClr val="bg1"/>
                </a:solidFill>
              </a:rPr>
              <a:t>.</a:t>
            </a:r>
            <a:endParaRPr lang="en-US" sz="2000" dirty="0">
              <a:solidFill>
                <a:srgbClr val="FFFF00"/>
              </a:solidFill>
            </a:endParaRPr>
          </a:p>
          <a:p>
            <a:pPr marL="609600" lvl="1" indent="0">
              <a:buNone/>
            </a:pPr>
            <a:endParaRPr lang="en-US" sz="2000" dirty="0">
              <a:solidFill>
                <a:srgbClr val="FFFF00"/>
              </a:solidFill>
            </a:endParaRPr>
          </a:p>
          <a:p>
            <a:pPr lvl="1">
              <a:buFont typeface="Arial" charset="0"/>
              <a:buChar char="•"/>
            </a:pPr>
            <a:r>
              <a:rPr lang="en-US" sz="2000" dirty="0"/>
              <a:t>Clinicians are hesitant to screen when they cannot link patients to appropriate services </a:t>
            </a:r>
            <a:r>
              <a:rPr lang="en-US" sz="2000" dirty="0">
                <a:solidFill>
                  <a:srgbClr val="FFFF00"/>
                </a:solidFill>
              </a:rPr>
              <a:t>(Garg et al., 2016)</a:t>
            </a:r>
            <a:r>
              <a:rPr lang="en-US" sz="2000" dirty="0">
                <a:solidFill>
                  <a:schemeClr val="bg1"/>
                </a:solidFill>
              </a:rPr>
              <a:t>.</a:t>
            </a:r>
            <a:endParaRPr lang="en-US" sz="2000" dirty="0">
              <a:solidFill>
                <a:srgbClr val="FFFF00"/>
              </a:solidFill>
            </a:endParaRPr>
          </a:p>
          <a:p>
            <a:pPr marL="609600" lvl="1" indent="0">
              <a:buNone/>
            </a:pPr>
            <a:endParaRPr lang="en-US" sz="2000" dirty="0">
              <a:solidFill>
                <a:srgbClr val="FFFF00"/>
              </a:solidFill>
            </a:endParaRPr>
          </a:p>
          <a:p>
            <a:pPr lvl="1">
              <a:buFont typeface="Arial" charset="0"/>
              <a:buChar char="•"/>
            </a:pPr>
            <a:r>
              <a:rPr lang="en-US" sz="2000" dirty="0"/>
              <a:t>Documenting social risk factors in EHRs is difficult and confusing </a:t>
            </a:r>
            <a:r>
              <a:rPr lang="en-US" sz="2000" dirty="0">
                <a:solidFill>
                  <a:srgbClr val="FFFF00"/>
                </a:solidFill>
              </a:rPr>
              <a:t>(</a:t>
            </a:r>
            <a:r>
              <a:rPr lang="en-US" sz="2000" dirty="0" err="1">
                <a:solidFill>
                  <a:srgbClr val="FFFF00"/>
                </a:solidFill>
              </a:rPr>
              <a:t>Freij</a:t>
            </a:r>
            <a:r>
              <a:rPr lang="en-US" sz="2000" dirty="0">
                <a:solidFill>
                  <a:srgbClr val="FFFF00"/>
                </a:solidFill>
              </a:rPr>
              <a:t> et al., 2019; Olson et al., 2019)</a:t>
            </a:r>
            <a:r>
              <a:rPr lang="en-US" sz="2000" dirty="0">
                <a:solidFill>
                  <a:schemeClr val="bg1"/>
                </a:solidFill>
              </a:rPr>
              <a:t>.</a:t>
            </a:r>
            <a:endParaRPr lang="en-US" sz="2000" dirty="0"/>
          </a:p>
          <a:p>
            <a:pPr marL="1352550" lvl="2" indent="-342900"/>
            <a:endParaRPr lang="en-US" sz="1400" dirty="0"/>
          </a:p>
        </p:txBody>
      </p:sp>
    </p:spTree>
    <p:extLst>
      <p:ext uri="{BB962C8B-B14F-4D97-AF65-F5344CB8AC3E}">
        <p14:creationId xmlns:p14="http://schemas.microsoft.com/office/powerpoint/2010/main" val="50535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60336"/>
            <a:ext cx="6572250" cy="468878"/>
          </a:xfrm>
        </p:spPr>
        <p:txBody>
          <a:bodyPr>
            <a:noAutofit/>
          </a:bodyPr>
          <a:lstStyle/>
          <a:p>
            <a:r>
              <a:rPr lang="en-US" sz="1800" dirty="0"/>
              <a:t>The Impact of Medicaid Health Homes on Patients with Diabetes</a:t>
            </a:r>
          </a:p>
        </p:txBody>
      </p:sp>
      <p:sp>
        <p:nvSpPr>
          <p:cNvPr id="3" name="Content Placeholder 2"/>
          <p:cNvSpPr>
            <a:spLocks noGrp="1"/>
          </p:cNvSpPr>
          <p:nvPr>
            <p:ph idx="1"/>
          </p:nvPr>
        </p:nvSpPr>
        <p:spPr>
          <a:xfrm>
            <a:off x="4457700" y="1065385"/>
            <a:ext cx="3143250" cy="1529747"/>
          </a:xfrm>
        </p:spPr>
        <p:txBody>
          <a:bodyPr>
            <a:normAutofit/>
          </a:bodyPr>
          <a:lstStyle/>
          <a:p>
            <a:r>
              <a:rPr lang="en-US" sz="1500" dirty="0"/>
              <a:t>Research reported in this presentation was funded through a Patient-Centered Outcomes Research Institute (PCORI) Award (NEN-1508-32252).</a:t>
            </a:r>
          </a:p>
        </p:txBody>
      </p:sp>
      <p:pic>
        <p:nvPicPr>
          <p:cNvPr id="6" name="Picture 2">
            <a:extLst>
              <a:ext uri="{FF2B5EF4-FFF2-40B4-BE49-F238E27FC236}">
                <a16:creationId xmlns:a16="http://schemas.microsoft.com/office/drawing/2014/main" id="{70D0E4FB-8122-473B-8E59-F745DDB95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1" t="896" r="44473" b="2691"/>
          <a:stretch/>
        </p:blipFill>
        <p:spPr bwMode="auto">
          <a:xfrm>
            <a:off x="1423507" y="600336"/>
            <a:ext cx="2451053" cy="416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CHECER_Icons_Tagline">
            <a:extLst>
              <a:ext uri="{FF2B5EF4-FFF2-40B4-BE49-F238E27FC236}">
                <a16:creationId xmlns:a16="http://schemas.microsoft.com/office/drawing/2014/main" id="{11BA17DA-BF2D-47DD-8197-433EF8628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3727070"/>
            <a:ext cx="842963"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E4143EE-393E-43F0-ADC2-143403BBB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193" y="3147340"/>
            <a:ext cx="1042988"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EB1E76E6-56E2-435F-8B34-17A9CDC67790}"/>
              </a:ext>
            </a:extLst>
          </p:cNvPr>
          <p:cNvPicPr>
            <a:picLocks noChangeAspect="1"/>
          </p:cNvPicPr>
          <p:nvPr/>
        </p:nvPicPr>
        <p:blipFill>
          <a:blip r:embed="rId6"/>
          <a:stretch>
            <a:fillRect/>
          </a:stretch>
        </p:blipFill>
        <p:spPr>
          <a:xfrm>
            <a:off x="6629758" y="3043941"/>
            <a:ext cx="1139177" cy="1400456"/>
          </a:xfrm>
          <a:prstGeom prst="rect">
            <a:avLst/>
          </a:prstGeom>
        </p:spPr>
      </p:pic>
      <p:sp useBgFill="1">
        <p:nvSpPr>
          <p:cNvPr id="9" name="TextBox 8"/>
          <p:cNvSpPr txBox="1"/>
          <p:nvPr/>
        </p:nvSpPr>
        <p:spPr>
          <a:xfrm>
            <a:off x="1543050" y="2400300"/>
            <a:ext cx="685800" cy="300082"/>
          </a:xfrm>
          <a:prstGeom prst="rect">
            <a:avLst/>
          </a:prstGeom>
        </p:spPr>
        <p:txBody>
          <a:bodyPr wrap="square" rtlCol="0">
            <a:spAutoFit/>
          </a:bodyPr>
          <a:lstStyle/>
          <a:p>
            <a:pPr defTabSz="685800"/>
            <a:endParaRPr lang="en-US" sz="1350" kern="1200" dirty="0">
              <a:latin typeface="Times New Roman"/>
              <a:ea typeface="+mn-ea"/>
              <a:cs typeface="+mn-cs"/>
            </a:endParaRPr>
          </a:p>
        </p:txBody>
      </p:sp>
      <p:sp>
        <p:nvSpPr>
          <p:cNvPr id="12" name="TextBox 11"/>
          <p:cNvSpPr txBox="1"/>
          <p:nvPr/>
        </p:nvSpPr>
        <p:spPr>
          <a:xfrm>
            <a:off x="2704011" y="2261243"/>
            <a:ext cx="896440" cy="219291"/>
          </a:xfrm>
          <a:prstGeom prst="rect">
            <a:avLst/>
          </a:prstGeom>
          <a:noFill/>
        </p:spPr>
        <p:txBody>
          <a:bodyPr wrap="square" rtlCol="0">
            <a:spAutoFit/>
          </a:bodyPr>
          <a:lstStyle/>
          <a:p>
            <a:pPr defTabSz="685800"/>
            <a:r>
              <a:rPr lang="en-US" sz="825" b="1" kern="1200" dirty="0">
                <a:solidFill>
                  <a:srgbClr val="000000">
                    <a:lumMod val="50000"/>
                    <a:lumOff val="50000"/>
                  </a:srgbClr>
                </a:solidFill>
                <a:latin typeface="Calibri Light" panose="020F0302020204030204" pitchFamily="34" charset="0"/>
                <a:ea typeface="Arial Unicode MS" panose="020B0604020202020204" pitchFamily="34" charset="-128"/>
                <a:cs typeface="Calibri Light" panose="020F0302020204030204" pitchFamily="34" charset="0"/>
              </a:rPr>
              <a:t>Michele Calvo</a:t>
            </a:r>
          </a:p>
        </p:txBody>
      </p:sp>
    </p:spTree>
    <p:extLst>
      <p:ext uri="{BB962C8B-B14F-4D97-AF65-F5344CB8AC3E}">
        <p14:creationId xmlns:p14="http://schemas.microsoft.com/office/powerpoint/2010/main" val="138346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Background, approach</a:t>
            </a:r>
          </a:p>
        </p:txBody>
      </p:sp>
      <p:sp>
        <p:nvSpPr>
          <p:cNvPr id="3" name="Content Placeholder 2"/>
          <p:cNvSpPr>
            <a:spLocks noGrp="1"/>
          </p:cNvSpPr>
          <p:nvPr>
            <p:ph idx="1"/>
          </p:nvPr>
        </p:nvSpPr>
        <p:spPr>
          <a:xfrm>
            <a:off x="1485900" y="971551"/>
            <a:ext cx="6172200" cy="3394472"/>
          </a:xfrm>
        </p:spPr>
        <p:txBody>
          <a:bodyPr>
            <a:normAutofit/>
          </a:bodyPr>
          <a:lstStyle/>
          <a:p>
            <a:pPr marL="82296" indent="0">
              <a:buNone/>
            </a:pPr>
            <a:r>
              <a:rPr lang="en-US" sz="1500" b="1" dirty="0">
                <a:latin typeface="+mj-lt"/>
              </a:rPr>
              <a:t>Among adult patients insured by Medicaid with clinical diabetes in New York City, we aim to assess the impact of Medicaid Health Homes on process of care, health outcomes, and racial and ethnic disparities.</a:t>
            </a:r>
          </a:p>
          <a:p>
            <a:pPr marL="82296" indent="0">
              <a:buNone/>
            </a:pPr>
            <a:endParaRPr lang="en-US" sz="1500" b="1" dirty="0">
              <a:latin typeface="+mj-lt"/>
            </a:endParaRPr>
          </a:p>
          <a:p>
            <a:pPr marL="82296" indent="0">
              <a:buNone/>
            </a:pPr>
            <a:r>
              <a:rPr lang="en-US" sz="1500" dirty="0">
                <a:latin typeface="+mj-lt"/>
              </a:rPr>
              <a:t>Mixed-methods approach</a:t>
            </a:r>
          </a:p>
          <a:p>
            <a:r>
              <a:rPr lang="en-US" sz="1500" dirty="0">
                <a:latin typeface="+mj-lt"/>
              </a:rPr>
              <a:t>Natural experiment methods</a:t>
            </a:r>
          </a:p>
          <a:p>
            <a:r>
              <a:rPr lang="en-US" sz="1500" dirty="0">
                <a:latin typeface="+mj-lt"/>
              </a:rPr>
              <a:t>Qualitative methods </a:t>
            </a:r>
          </a:p>
          <a:p>
            <a:pPr lvl="1"/>
            <a:r>
              <a:rPr lang="en-US" sz="1350" dirty="0">
                <a:latin typeface="+mj-lt"/>
              </a:rPr>
              <a:t>Focus groups and interviews with Medicaid patients</a:t>
            </a:r>
          </a:p>
          <a:p>
            <a:pPr lvl="1"/>
            <a:r>
              <a:rPr lang="en-US" sz="1350" dirty="0"/>
              <a:t>Describe challenges to good health and diabetes management </a:t>
            </a:r>
          </a:p>
          <a:p>
            <a:pPr lvl="1"/>
            <a:r>
              <a:rPr lang="en-US" sz="1350" dirty="0"/>
              <a:t>Explore experiences with the Health Home program</a:t>
            </a:r>
          </a:p>
          <a:p>
            <a:pPr lvl="1"/>
            <a:r>
              <a:rPr lang="en-US" sz="1350" dirty="0"/>
              <a:t>Patient/Stakeholder Advisory Board involvement</a:t>
            </a:r>
          </a:p>
          <a:p>
            <a:endParaRPr lang="en-US" sz="1500" dirty="0">
              <a:latin typeface="+mj-lt"/>
            </a:endParaRPr>
          </a:p>
          <a:p>
            <a:pPr marL="0" indent="0">
              <a:buNone/>
            </a:pPr>
            <a:endParaRPr lang="en-US" sz="1500" dirty="0">
              <a:latin typeface="+mj-lt"/>
            </a:endParaRPr>
          </a:p>
        </p:txBody>
      </p:sp>
    </p:spTree>
    <p:extLst>
      <p:ext uri="{BB962C8B-B14F-4D97-AF65-F5344CB8AC3E}">
        <p14:creationId xmlns:p14="http://schemas.microsoft.com/office/powerpoint/2010/main" val="371067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Results: cross-cutting themes related to social determinants of health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0215989"/>
              </p:ext>
            </p:extLst>
          </p:nvPr>
        </p:nvGraphicFramePr>
        <p:xfrm>
          <a:off x="858982" y="914400"/>
          <a:ext cx="6799118" cy="3482109"/>
        </p:xfrm>
        <a:graphic>
          <a:graphicData uri="http://schemas.openxmlformats.org/drawingml/2006/table">
            <a:tbl>
              <a:tblPr firstRow="1" bandRow="1">
                <a:tableStyleId>{5C22544A-7EE6-4342-B048-85BDC9FD1C3A}</a:tableStyleId>
              </a:tblPr>
              <a:tblGrid>
                <a:gridCol w="1874982">
                  <a:extLst>
                    <a:ext uri="{9D8B030D-6E8A-4147-A177-3AD203B41FA5}">
                      <a16:colId xmlns:a16="http://schemas.microsoft.com/office/drawing/2014/main" val="20000"/>
                    </a:ext>
                  </a:extLst>
                </a:gridCol>
                <a:gridCol w="4924136">
                  <a:extLst>
                    <a:ext uri="{9D8B030D-6E8A-4147-A177-3AD203B41FA5}">
                      <a16:colId xmlns:a16="http://schemas.microsoft.com/office/drawing/2014/main" val="20001"/>
                    </a:ext>
                  </a:extLst>
                </a:gridCol>
              </a:tblGrid>
              <a:tr h="327359">
                <a:tc>
                  <a:txBody>
                    <a:bodyPr/>
                    <a:lstStyle/>
                    <a:p>
                      <a:pPr marL="0" marR="0">
                        <a:lnSpc>
                          <a:spcPct val="115000"/>
                        </a:lnSpc>
                        <a:spcBef>
                          <a:spcPts val="0"/>
                        </a:spcBef>
                        <a:spcAft>
                          <a:spcPts val="0"/>
                        </a:spcAft>
                      </a:pPr>
                      <a:r>
                        <a:rPr lang="en-US" sz="1200" b="0" dirty="0">
                          <a:effectLst/>
                          <a:latin typeface="+mj-lt"/>
                          <a:ea typeface="Times New Roman"/>
                          <a:cs typeface="Times New Roman"/>
                        </a:rPr>
                        <a:t>Theme</a:t>
                      </a:r>
                      <a:endParaRPr lang="en-US" sz="1200" b="0" dirty="0">
                        <a:effectLst/>
                        <a:latin typeface="+mj-lt"/>
                        <a:ea typeface="Calibri"/>
                        <a:cs typeface="Times New Roman"/>
                      </a:endParaRPr>
                    </a:p>
                  </a:txBody>
                  <a:tcPr marL="51435" marR="51435" marT="0" marB="0"/>
                </a:tc>
                <a:tc>
                  <a:txBody>
                    <a:bodyPr/>
                    <a:lstStyle/>
                    <a:p>
                      <a:pPr marL="0" marR="0">
                        <a:lnSpc>
                          <a:spcPct val="115000"/>
                        </a:lnSpc>
                        <a:spcBef>
                          <a:spcPts val="0"/>
                        </a:spcBef>
                        <a:spcAft>
                          <a:spcPts val="0"/>
                        </a:spcAft>
                      </a:pPr>
                      <a:r>
                        <a:rPr lang="en-US" sz="1200" b="0">
                          <a:effectLst/>
                          <a:latin typeface="+mj-lt"/>
                          <a:ea typeface="Times New Roman"/>
                          <a:cs typeface="Times New Roman"/>
                        </a:rPr>
                        <a:t>Illustrative quotations</a:t>
                      </a:r>
                      <a:endParaRPr lang="en-US" sz="1200" b="0">
                        <a:effectLst/>
                        <a:latin typeface="+mj-lt"/>
                        <a:ea typeface="Calibri"/>
                        <a:cs typeface="Times New Roman"/>
                      </a:endParaRPr>
                    </a:p>
                  </a:txBody>
                  <a:tcPr marL="51435" marR="51435" marT="0" marB="0"/>
                </a:tc>
                <a:extLst>
                  <a:ext uri="{0D108BD9-81ED-4DB2-BD59-A6C34878D82A}">
                    <a16:rowId xmlns:a16="http://schemas.microsoft.com/office/drawing/2014/main" val="10000"/>
                  </a:ext>
                </a:extLst>
              </a:tr>
              <a:tr h="1464145">
                <a:tc>
                  <a:txBody>
                    <a:bodyPr/>
                    <a:lstStyle/>
                    <a:p>
                      <a:pPr marL="0" marR="0">
                        <a:lnSpc>
                          <a:spcPct val="115000"/>
                        </a:lnSpc>
                        <a:spcBef>
                          <a:spcPts val="0"/>
                        </a:spcBef>
                        <a:spcAft>
                          <a:spcPts val="0"/>
                        </a:spcAft>
                      </a:pPr>
                      <a:r>
                        <a:rPr lang="en-US" sz="1200" b="0" dirty="0">
                          <a:latin typeface="+mj-lt"/>
                        </a:rPr>
                        <a:t>Access to care</a:t>
                      </a:r>
                      <a:r>
                        <a:rPr lang="en-US" sz="1200" b="0" dirty="0">
                          <a:effectLst/>
                          <a:latin typeface="+mj-lt"/>
                          <a:ea typeface="Times New Roman"/>
                          <a:cs typeface="Times New Roman"/>
                        </a:rPr>
                        <a:t> </a:t>
                      </a:r>
                      <a:endParaRPr lang="en-US" sz="1200" b="0" dirty="0">
                        <a:effectLst/>
                        <a:latin typeface="+mj-lt"/>
                        <a:ea typeface="Calibri"/>
                        <a:cs typeface="Times New Roman"/>
                      </a:endParaRPr>
                    </a:p>
                  </a:txBody>
                  <a:tcPr marL="51435" marR="51435" marT="0" marB="0"/>
                </a:tc>
                <a:tc>
                  <a:txBody>
                    <a:bodyPr/>
                    <a:lstStyle/>
                    <a:p>
                      <a:pPr marL="0" marR="0">
                        <a:lnSpc>
                          <a:spcPct val="115000"/>
                        </a:lnSpc>
                        <a:spcBef>
                          <a:spcPts val="0"/>
                        </a:spcBef>
                        <a:spcAft>
                          <a:spcPts val="0"/>
                        </a:spcAft>
                      </a:pPr>
                      <a:r>
                        <a:rPr lang="en-US" sz="1200" b="0" dirty="0">
                          <a:latin typeface="+mj-lt"/>
                        </a:rPr>
                        <a:t>“So the challenge was to me was my appointments … I have so much appointments that I forget and then in that morning I’m like, did I go? … The social worker is helping me with that now… she will give me a calendar of all my appointments … I go here every day and look at the refrigerator.”</a:t>
                      </a:r>
                      <a:endParaRPr lang="en-US" sz="1200" b="0" dirty="0">
                        <a:effectLst/>
                        <a:latin typeface="+mj-lt"/>
                        <a:ea typeface="Calibri"/>
                        <a:cs typeface="Times New Roman"/>
                      </a:endParaRPr>
                    </a:p>
                  </a:txBody>
                  <a:tcPr marL="51435" marR="51435" marT="0" marB="0"/>
                </a:tc>
                <a:extLst>
                  <a:ext uri="{0D108BD9-81ED-4DB2-BD59-A6C34878D82A}">
                    <a16:rowId xmlns:a16="http://schemas.microsoft.com/office/drawing/2014/main" val="10003"/>
                  </a:ext>
                </a:extLst>
              </a:tr>
              <a:tr h="721534">
                <a:tc>
                  <a:txBody>
                    <a:bodyPr/>
                    <a:lstStyle/>
                    <a:p>
                      <a:pPr marL="0" marR="0">
                        <a:lnSpc>
                          <a:spcPct val="115000"/>
                        </a:lnSpc>
                        <a:spcBef>
                          <a:spcPts val="0"/>
                        </a:spcBef>
                        <a:spcAft>
                          <a:spcPts val="0"/>
                        </a:spcAft>
                      </a:pPr>
                      <a:r>
                        <a:rPr lang="en-US" sz="1200" b="0" dirty="0">
                          <a:latin typeface="+mj-lt"/>
                        </a:rPr>
                        <a:t>Nonmedical challenges</a:t>
                      </a:r>
                      <a:endParaRPr lang="en-US" sz="1200" b="0" dirty="0">
                        <a:effectLst/>
                        <a:latin typeface="+mj-lt"/>
                        <a:ea typeface="Calibri"/>
                        <a:cs typeface="Times New Roman"/>
                      </a:endParaRPr>
                    </a:p>
                  </a:txBody>
                  <a:tcPr marL="51435" marR="51435" marT="0" marB="0"/>
                </a:tc>
                <a:tc>
                  <a:txBody>
                    <a:bodyPr/>
                    <a:lstStyle/>
                    <a:p>
                      <a:pPr marL="0" marR="0">
                        <a:lnSpc>
                          <a:spcPct val="115000"/>
                        </a:lnSpc>
                        <a:spcBef>
                          <a:spcPts val="0"/>
                        </a:spcBef>
                        <a:spcAft>
                          <a:spcPts val="0"/>
                        </a:spcAft>
                      </a:pPr>
                      <a:r>
                        <a:rPr lang="en-US" sz="1200" b="0" dirty="0">
                          <a:effectLst/>
                          <a:latin typeface="+mj-lt"/>
                          <a:ea typeface="Times New Roman"/>
                          <a:cs typeface="Times New Roman"/>
                        </a:rPr>
                        <a:t> </a:t>
                      </a:r>
                      <a:r>
                        <a:rPr lang="en-US" sz="1200" b="0" dirty="0">
                          <a:latin typeface="+mj-lt"/>
                        </a:rPr>
                        <a:t>“[My care manager] did it to where she’s trying to benefit me, so that I can be stable, not just medically, but financially, home wise, family.” </a:t>
                      </a:r>
                      <a:endParaRPr lang="en-US" sz="1200" b="0" dirty="0">
                        <a:effectLst/>
                        <a:latin typeface="+mj-lt"/>
                        <a:ea typeface="Calibri"/>
                        <a:cs typeface="Times New Roman"/>
                      </a:endParaRPr>
                    </a:p>
                  </a:txBody>
                  <a:tcPr marL="51435" marR="51435" marT="0" marB="0"/>
                </a:tc>
                <a:extLst>
                  <a:ext uri="{0D108BD9-81ED-4DB2-BD59-A6C34878D82A}">
                    <a16:rowId xmlns:a16="http://schemas.microsoft.com/office/drawing/2014/main" val="10004"/>
                  </a:ext>
                </a:extLst>
              </a:tr>
              <a:tr h="969071">
                <a:tc>
                  <a:txBody>
                    <a:bodyPr/>
                    <a:lstStyle/>
                    <a:p>
                      <a:pPr marL="0" marR="0">
                        <a:lnSpc>
                          <a:spcPct val="115000"/>
                        </a:lnSpc>
                        <a:spcBef>
                          <a:spcPts val="0"/>
                        </a:spcBef>
                        <a:spcAft>
                          <a:spcPts val="0"/>
                        </a:spcAft>
                      </a:pPr>
                      <a:r>
                        <a:rPr lang="en-US" sz="1200" b="0" dirty="0">
                          <a:latin typeface="+mj-lt"/>
                        </a:rPr>
                        <a:t>Support</a:t>
                      </a:r>
                      <a:endParaRPr lang="en-US" sz="1200" b="0" dirty="0">
                        <a:effectLst/>
                        <a:latin typeface="+mj-lt"/>
                        <a:ea typeface="Calibri"/>
                        <a:cs typeface="Times New Roman"/>
                      </a:endParaRPr>
                    </a:p>
                  </a:txBody>
                  <a:tcPr marL="51435" marR="51435" marT="0" marB="0"/>
                </a:tc>
                <a:tc>
                  <a:txBody>
                    <a:bodyPr/>
                    <a:lstStyle/>
                    <a:p>
                      <a:pPr marL="0" marR="0">
                        <a:lnSpc>
                          <a:spcPct val="115000"/>
                        </a:lnSpc>
                        <a:spcBef>
                          <a:spcPts val="0"/>
                        </a:spcBef>
                        <a:spcAft>
                          <a:spcPts val="0"/>
                        </a:spcAft>
                      </a:pPr>
                      <a:r>
                        <a:rPr lang="en-US" sz="1200" b="0" dirty="0">
                          <a:latin typeface="+mj-lt"/>
                        </a:rPr>
                        <a:t>“I feel more comfortable because I’m not alone anymore …. [my care manager’s] very concerned about my life …. And that makes me happy because it helps me.”</a:t>
                      </a:r>
                      <a:endParaRPr lang="en-US" sz="1200" b="0" dirty="0">
                        <a:effectLst/>
                        <a:latin typeface="+mj-lt"/>
                        <a:ea typeface="Calibri"/>
                        <a:cs typeface="Times New Roman"/>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808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Calibri" panose="020F0502020204030204"/>
            </a:endParaRPr>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76676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62830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48067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47678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47678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9BD856CE-6FEC-994A-9CCF-DF1CE0DF8487}"/>
              </a:ext>
            </a:extLst>
          </p:cNvPr>
          <p:cNvSpPr>
            <a:spLocks noGrp="1"/>
          </p:cNvSpPr>
          <p:nvPr>
            <p:ph type="title"/>
          </p:nvPr>
        </p:nvSpPr>
        <p:spPr>
          <a:xfrm>
            <a:off x="718880" y="600294"/>
            <a:ext cx="7698523" cy="909077"/>
          </a:xfrm>
        </p:spPr>
        <p:txBody>
          <a:bodyPr>
            <a:noAutofit/>
          </a:bodyPr>
          <a:lstStyle/>
          <a:p>
            <a:pPr algn="ctr"/>
            <a:r>
              <a:rPr lang="en-US" sz="2400" b="1" dirty="0">
                <a:solidFill>
                  <a:schemeClr val="bg1"/>
                </a:solidFill>
              </a:rPr>
              <a:t>UCLA: Associations of Greater Social Needs and Barriers to Care with Higher Utilization among CCO Beneficiaries</a:t>
            </a:r>
            <a:endParaRPr lang="en-US" sz="2100" b="1" dirty="0">
              <a:solidFill>
                <a:schemeClr val="bg1"/>
              </a:solidFill>
            </a:endParaRPr>
          </a:p>
        </p:txBody>
      </p:sp>
      <p:sp>
        <p:nvSpPr>
          <p:cNvPr id="3" name="Content Placeholder 2">
            <a:extLst>
              <a:ext uri="{FF2B5EF4-FFF2-40B4-BE49-F238E27FC236}">
                <a16:creationId xmlns:a16="http://schemas.microsoft.com/office/drawing/2014/main" id="{1DC753A6-A1EC-F148-ADD3-CBBEFDF4D0AB}"/>
              </a:ext>
            </a:extLst>
          </p:cNvPr>
          <p:cNvSpPr>
            <a:spLocks noGrp="1"/>
          </p:cNvSpPr>
          <p:nvPr>
            <p:ph idx="1"/>
          </p:nvPr>
        </p:nvSpPr>
        <p:spPr>
          <a:xfrm>
            <a:off x="839492" y="1552575"/>
            <a:ext cx="7281746" cy="2913455"/>
          </a:xfrm>
        </p:spPr>
        <p:txBody>
          <a:bodyPr anchor="ctr">
            <a:normAutofit/>
          </a:bodyPr>
          <a:lstStyle/>
          <a:p>
            <a:r>
              <a:rPr lang="en-US" sz="1800" dirty="0"/>
              <a:t>A subset of Care Coordination Organization (CCO) beneficiaries (n=18,243) completed Health Risk Assessments (HRA) at program intake</a:t>
            </a:r>
          </a:p>
          <a:p>
            <a:r>
              <a:rPr lang="en-US" sz="1800" dirty="0"/>
              <a:t>The UCLA team created a Barriers to Care index (7 items) and Social Needs index (4 items) from the HRA</a:t>
            </a:r>
          </a:p>
          <a:p>
            <a:r>
              <a:rPr lang="en-US" sz="1800" dirty="0"/>
              <a:t>Higher scores on both indices were significantly associated with greater ED and hospital utilization</a:t>
            </a:r>
          </a:p>
          <a:p>
            <a:r>
              <a:rPr lang="en-US" sz="1800" dirty="0"/>
              <a:t>Several individual items had strong associations with increased utilization</a:t>
            </a:r>
          </a:p>
          <a:p>
            <a:pPr lvl="1"/>
            <a:r>
              <a:rPr lang="en-US" sz="1500" dirty="0"/>
              <a:t>Barriers to Care: Not knowing PCP, not able to access PCP, no reliable transportation</a:t>
            </a:r>
          </a:p>
          <a:p>
            <a:pPr lvl="1"/>
            <a:r>
              <a:rPr lang="en-US" sz="1500" dirty="0"/>
              <a:t>Social Needs: Going without housing in last year, going without food in last year</a:t>
            </a:r>
          </a:p>
        </p:txBody>
      </p:sp>
      <p:sp>
        <p:nvSpPr>
          <p:cNvPr id="4" name="Footer Placeholder 3"/>
          <p:cNvSpPr>
            <a:spLocks noGrp="1"/>
          </p:cNvSpPr>
          <p:nvPr>
            <p:ph type="ftr" sz="quarter" idx="11"/>
          </p:nvPr>
        </p:nvSpPr>
        <p:spPr>
          <a:xfrm>
            <a:off x="1025718" y="4767263"/>
            <a:ext cx="7391684" cy="273844"/>
          </a:xfrm>
        </p:spPr>
        <p:txBody>
          <a:bodyPr/>
          <a:lstStyle/>
          <a:p>
            <a:pPr defTabSz="685800"/>
            <a:r>
              <a:rPr lang="en-US" kern="1200" dirty="0">
                <a:solidFill>
                  <a:prstClr val="black">
                    <a:tint val="75000"/>
                  </a:prstClr>
                </a:solidFill>
                <a:latin typeface="Calibri" panose="020F0502020204030204"/>
                <a:ea typeface="+mn-ea"/>
                <a:cs typeface="+mn-cs"/>
              </a:rPr>
              <a:t>o	Quinton J., Duru., et al. Evaluation of Social Needs and Barriers to Health Care among High-cost, High-needs Medicaid Beneficiaries with Diabetes. In preparation for BMJ Open Diabetes November Supplement</a:t>
            </a:r>
          </a:p>
        </p:txBody>
      </p:sp>
    </p:spTree>
    <p:extLst>
      <p:ext uri="{BB962C8B-B14F-4D97-AF65-F5344CB8AC3E}">
        <p14:creationId xmlns:p14="http://schemas.microsoft.com/office/powerpoint/2010/main" val="259936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Calibri" panose="020F0502020204030204"/>
            </a:endParaRPr>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76676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62830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48067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47678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47678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9BD856CE-6FEC-994A-9CCF-DF1CE0DF8487}"/>
              </a:ext>
            </a:extLst>
          </p:cNvPr>
          <p:cNvSpPr>
            <a:spLocks noGrp="1"/>
          </p:cNvSpPr>
          <p:nvPr>
            <p:ph type="title"/>
          </p:nvPr>
        </p:nvSpPr>
        <p:spPr>
          <a:xfrm>
            <a:off x="718880" y="600294"/>
            <a:ext cx="7825183" cy="909077"/>
          </a:xfrm>
        </p:spPr>
        <p:txBody>
          <a:bodyPr>
            <a:noAutofit/>
          </a:bodyPr>
          <a:lstStyle/>
          <a:p>
            <a:pPr algn="ctr"/>
            <a:r>
              <a:rPr lang="en-US" sz="2400" b="1" dirty="0">
                <a:solidFill>
                  <a:schemeClr val="bg1"/>
                </a:solidFill>
              </a:rPr>
              <a:t>UCLA: CCO for High-Cost, High-Need Medicaid Patients  – Some Decreases in Utilization</a:t>
            </a:r>
            <a:endParaRPr lang="en-US" sz="2100" b="1" dirty="0">
              <a:solidFill>
                <a:schemeClr val="bg1"/>
              </a:solidFill>
            </a:endParaRPr>
          </a:p>
        </p:txBody>
      </p:sp>
      <p:sp>
        <p:nvSpPr>
          <p:cNvPr id="3" name="Content Placeholder 2">
            <a:extLst>
              <a:ext uri="{FF2B5EF4-FFF2-40B4-BE49-F238E27FC236}">
                <a16:creationId xmlns:a16="http://schemas.microsoft.com/office/drawing/2014/main" id="{1DC753A6-A1EC-F148-ADD3-CBBEFDF4D0AB}"/>
              </a:ext>
            </a:extLst>
          </p:cNvPr>
          <p:cNvSpPr>
            <a:spLocks noGrp="1"/>
          </p:cNvSpPr>
          <p:nvPr>
            <p:ph idx="1"/>
          </p:nvPr>
        </p:nvSpPr>
        <p:spPr>
          <a:xfrm>
            <a:off x="839492" y="1490467"/>
            <a:ext cx="7769936" cy="1854603"/>
          </a:xfrm>
        </p:spPr>
        <p:txBody>
          <a:bodyPr anchor="ctr">
            <a:normAutofit/>
          </a:bodyPr>
          <a:lstStyle/>
          <a:p>
            <a:r>
              <a:rPr lang="en-US" sz="1800" dirty="0"/>
              <a:t>The UCLA team evaluated a care coordination program integrating medical, behavioral, and social support for high-cost, high-need Medicaid beneficiaries (n=42,214) by targeting access barriers and social determinants.</a:t>
            </a:r>
          </a:p>
          <a:p>
            <a:r>
              <a:rPr lang="en-US" sz="1800" dirty="0"/>
              <a:t>Individual-level Interrupted time series with a contemporaneous comparator group, examining changes in 1) ED use and 2) hospitalizations</a:t>
            </a:r>
          </a:p>
        </p:txBody>
      </p:sp>
      <p:sp>
        <p:nvSpPr>
          <p:cNvPr id="4" name="Footer Placeholder 3"/>
          <p:cNvSpPr>
            <a:spLocks noGrp="1"/>
          </p:cNvSpPr>
          <p:nvPr>
            <p:ph type="ftr" sz="quarter" idx="11"/>
          </p:nvPr>
        </p:nvSpPr>
        <p:spPr>
          <a:xfrm>
            <a:off x="2050473" y="4644853"/>
            <a:ext cx="4978977" cy="441398"/>
          </a:xfrm>
        </p:spPr>
        <p:txBody>
          <a:bodyPr/>
          <a:lstStyle/>
          <a:p>
            <a:pPr defTabSz="685800"/>
            <a:r>
              <a:rPr lang="en-US" kern="1200" dirty="0" err="1">
                <a:solidFill>
                  <a:prstClr val="black">
                    <a:tint val="75000"/>
                  </a:prstClr>
                </a:solidFill>
                <a:latin typeface="Calibri" panose="020F0502020204030204"/>
                <a:ea typeface="+mn-ea"/>
                <a:cs typeface="+mn-cs"/>
              </a:rPr>
              <a:t>Duru</a:t>
            </a:r>
            <a:r>
              <a:rPr lang="en-US" kern="1200" dirty="0">
                <a:solidFill>
                  <a:prstClr val="black">
                    <a:tint val="75000"/>
                  </a:prstClr>
                </a:solidFill>
                <a:latin typeface="Calibri" panose="020F0502020204030204"/>
                <a:ea typeface="+mn-ea"/>
                <a:cs typeface="+mn-cs"/>
              </a:rPr>
              <a:t> OK, Harwood J, </a:t>
            </a:r>
            <a:r>
              <a:rPr lang="en-US" kern="1200" dirty="0" err="1">
                <a:solidFill>
                  <a:prstClr val="black">
                    <a:tint val="75000"/>
                  </a:prstClr>
                </a:solidFill>
                <a:latin typeface="Calibri" panose="020F0502020204030204"/>
                <a:ea typeface="+mn-ea"/>
                <a:cs typeface="+mn-cs"/>
              </a:rPr>
              <a:t>Moin</a:t>
            </a:r>
            <a:r>
              <a:rPr lang="en-US" kern="1200" dirty="0">
                <a:solidFill>
                  <a:prstClr val="black">
                    <a:tint val="75000"/>
                  </a:prstClr>
                </a:solidFill>
                <a:latin typeface="Calibri" panose="020F0502020204030204"/>
                <a:ea typeface="+mn-ea"/>
                <a:cs typeface="+mn-cs"/>
              </a:rPr>
              <a:t> T, et al. Evaluation of a National Care Coordination Program to Reduce Utilization Among High-cost, High-need Medicaid Beneficiaries With Diabetes. Med Care. 2020</a:t>
            </a:r>
          </a:p>
        </p:txBody>
      </p:sp>
      <p:sp>
        <p:nvSpPr>
          <p:cNvPr id="11" name="Content Placeholder 2">
            <a:extLst>
              <a:ext uri="{FF2B5EF4-FFF2-40B4-BE49-F238E27FC236}">
                <a16:creationId xmlns:a16="http://schemas.microsoft.com/office/drawing/2014/main" id="{1DC753A6-A1EC-F148-ADD3-CBBEFDF4D0AB}"/>
              </a:ext>
            </a:extLst>
          </p:cNvPr>
          <p:cNvSpPr txBox="1">
            <a:spLocks/>
          </p:cNvSpPr>
          <p:nvPr/>
        </p:nvSpPr>
        <p:spPr>
          <a:xfrm>
            <a:off x="458492" y="2955393"/>
            <a:ext cx="8322496" cy="1571102"/>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1800" dirty="0">
                <a:solidFill>
                  <a:prstClr val="black"/>
                </a:solidFill>
                <a:latin typeface="Calibri" panose="020F0502020204030204"/>
              </a:rPr>
              <a:t>Findings at 12 months: </a:t>
            </a:r>
          </a:p>
          <a:p>
            <a:pPr marL="514350" lvl="1" indent="-171450" defTabSz="685800">
              <a:spcBef>
                <a:spcPts val="375"/>
              </a:spcBef>
            </a:pPr>
            <a:r>
              <a:rPr lang="en-US" sz="1500" dirty="0">
                <a:solidFill>
                  <a:prstClr val="black"/>
                </a:solidFill>
                <a:latin typeface="Calibri" panose="020F0502020204030204"/>
              </a:rPr>
              <a:t>SSI – significantly fewer predicted ED visits among intervention sample (DID: -6.6%) </a:t>
            </a:r>
          </a:p>
          <a:p>
            <a:pPr marL="514350" lvl="1" indent="-171450" defTabSz="685800">
              <a:spcBef>
                <a:spcPts val="375"/>
              </a:spcBef>
            </a:pPr>
            <a:r>
              <a:rPr lang="en-US" sz="1500" dirty="0">
                <a:solidFill>
                  <a:prstClr val="black"/>
                </a:solidFill>
                <a:latin typeface="Calibri" panose="020F0502020204030204"/>
              </a:rPr>
              <a:t>Expansion – significantly fewer predicted hospitalizations among intervention sample (DID: -5.8%)</a:t>
            </a:r>
          </a:p>
          <a:p>
            <a:pPr marL="514350" lvl="1" indent="-171450" defTabSz="685800">
              <a:spcBef>
                <a:spcPts val="375"/>
              </a:spcBef>
            </a:pPr>
            <a:r>
              <a:rPr lang="en-US" sz="1500" dirty="0">
                <a:solidFill>
                  <a:prstClr val="black"/>
                </a:solidFill>
                <a:latin typeface="Calibri" panose="020F0502020204030204"/>
              </a:rPr>
              <a:t>TANF and Dual-Eligible – no significant differences in predicted ED visits and/or hospitalizations</a:t>
            </a: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35156321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22711</TotalTime>
  <Words>2066</Words>
  <Application>Microsoft Macintosh PowerPoint</Application>
  <PresentationFormat>On-screen Show (16:9)</PresentationFormat>
  <Paragraphs>146</Paragraphs>
  <Slides>23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Helvetica</vt:lpstr>
      <vt:lpstr>Lucida Grande</vt:lpstr>
      <vt:lpstr>Times New Roman</vt:lpstr>
      <vt:lpstr>Office Theme</vt:lpstr>
      <vt:lpstr>1_Office Theme</vt:lpstr>
      <vt:lpstr>mountsinai</vt:lpstr>
      <vt:lpstr>Natural Experiments Examining Social Risk Factors among Adults with Diabetes</vt:lpstr>
      <vt:lpstr>Social Risk Factors &amp; Diabetes</vt:lpstr>
      <vt:lpstr>NEXT-D2 Social Risk Factor Research Examples</vt:lpstr>
      <vt:lpstr>Barriers to Addressing Social Risk Factors</vt:lpstr>
      <vt:lpstr>The Impact of Medicaid Health Homes on Patients with Diabetes</vt:lpstr>
      <vt:lpstr>Background, approach</vt:lpstr>
      <vt:lpstr>Results: cross-cutting themes related to social determinants of health</vt:lpstr>
      <vt:lpstr>UCLA: Associations of Greater Social Needs and Barriers to Care with Higher Utilization among CCO Beneficiaries</vt:lpstr>
      <vt:lpstr>UCLA: CCO for High-Cost, High-Need Medicaid Patients  – Some Decreases in Utilization</vt:lpstr>
      <vt:lpstr>UCLA: CCO Program Enrollment and Comparator Group Selection</vt:lpstr>
      <vt:lpstr>Berkeley SIM Study</vt:lpstr>
      <vt:lpstr>Measures</vt:lpstr>
      <vt:lpstr>Methods</vt:lpstr>
      <vt:lpstr>PowerPoint Presentation</vt:lpstr>
      <vt:lpstr>Delivery System Reform and Social Risks</vt:lpstr>
      <vt:lpstr>Network Summary- Social Risk Factors</vt:lpstr>
      <vt:lpstr>Policy and Research Implications</vt:lpstr>
      <vt:lpstr>COVID-19 and Food Insecurity </vt:lpstr>
      <vt:lpstr>PowerPoint Presentation</vt:lpstr>
      <vt:lpstr>PowerPoint Presentation</vt:lpstr>
      <vt:lpstr>Tackling Barriers to Social Risk Assessment</vt:lpstr>
      <vt:lpstr>Alternatives to Individual Social Risk Assessment for Natural Experiment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Natural Experiment of the Impact of the SIM Initiative on Diabetes Prevention and Management</dc:title>
  <dc:creator>Brent Fulton</dc:creator>
  <cp:lastModifiedBy>Hector Rodriguez</cp:lastModifiedBy>
  <cp:revision>397</cp:revision>
  <dcterms:modified xsi:type="dcterms:W3CDTF">2020-09-24T04:10:29Z</dcterms:modified>
</cp:coreProperties>
</file>