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5"/>
  </p:notesMasterIdLst>
  <p:handoutMasterIdLst>
    <p:handoutMasterId r:id="rId26"/>
  </p:handoutMasterIdLst>
  <p:sldIdLst>
    <p:sldId id="256" r:id="rId2"/>
    <p:sldId id="257" r:id="rId3"/>
    <p:sldId id="275" r:id="rId4"/>
    <p:sldId id="259" r:id="rId5"/>
    <p:sldId id="260" r:id="rId6"/>
    <p:sldId id="263" r:id="rId7"/>
    <p:sldId id="262" r:id="rId8"/>
    <p:sldId id="264" r:id="rId9"/>
    <p:sldId id="258" r:id="rId10"/>
    <p:sldId id="276" r:id="rId11"/>
    <p:sldId id="268" r:id="rId12"/>
    <p:sldId id="265" r:id="rId13"/>
    <p:sldId id="266" r:id="rId14"/>
    <p:sldId id="267" r:id="rId15"/>
    <p:sldId id="283" r:id="rId16"/>
    <p:sldId id="281" r:id="rId17"/>
    <p:sldId id="277" r:id="rId18"/>
    <p:sldId id="272" r:id="rId19"/>
    <p:sldId id="274" r:id="rId20"/>
    <p:sldId id="278" r:id="rId21"/>
    <p:sldId id="273" r:id="rId22"/>
    <p:sldId id="279" r:id="rId23"/>
    <p:sldId id="282"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orient="horz" pos="145">
          <p15:clr>
            <a:srgbClr val="A4A3A4"/>
          </p15:clr>
        </p15:guide>
        <p15:guide id="3" orient="horz" pos="797">
          <p15:clr>
            <a:srgbClr val="A4A3A4"/>
          </p15:clr>
        </p15:guide>
        <p15:guide id="4" orient="horz" pos="3744">
          <p15:clr>
            <a:srgbClr val="A4A3A4"/>
          </p15:clr>
        </p15:guide>
        <p15:guide id="5" orient="horz" pos="3888">
          <p15:clr>
            <a:srgbClr val="A4A3A4"/>
          </p15:clr>
        </p15:guide>
        <p15:guide id="6" orient="horz" pos="1873">
          <p15:clr>
            <a:srgbClr val="A4A3A4"/>
          </p15:clr>
        </p15:guide>
        <p15:guide id="7" pos="432">
          <p15:clr>
            <a:srgbClr val="A4A3A4"/>
          </p15:clr>
        </p15:guide>
        <p15:guide id="8" pos="5328">
          <p15:clr>
            <a:srgbClr val="A4A3A4"/>
          </p15:clr>
        </p15:guide>
        <p15:guide id="9" pos="5616">
          <p15:clr>
            <a:srgbClr val="A4A3A4"/>
          </p15:clr>
        </p15:guide>
        <p15:guide id="10" pos="1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Harris" initials="" lastIdx="17" clrIdx="0"/>
  <p:cmAuthor id="2" name="Christina Harris" initials="C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0"/>
    <p:restoredTop sz="72906" autoAdjust="0"/>
  </p:normalViewPr>
  <p:slideViewPr>
    <p:cSldViewPr snapToGrid="0">
      <p:cViewPr varScale="1">
        <p:scale>
          <a:sx n="49" d="100"/>
          <a:sy n="49" d="100"/>
        </p:scale>
        <p:origin x="1638" y="42"/>
      </p:cViewPr>
      <p:guideLst>
        <p:guide orient="horz" pos="1008"/>
        <p:guide orient="horz" pos="145"/>
        <p:guide orient="horz" pos="797"/>
        <p:guide orient="horz" pos="3744"/>
        <p:guide orient="horz" pos="3888"/>
        <p:guide orient="horz" pos="1873"/>
        <p:guide pos="432"/>
        <p:guide pos="5328"/>
        <p:guide pos="5616"/>
        <p:guide pos="14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C5C98330-B1E5-984B-84BD-E0AD7459537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86019" name="Rectangle 3">
            <a:extLst>
              <a:ext uri="{FF2B5EF4-FFF2-40B4-BE49-F238E27FC236}">
                <a16:creationId xmlns:a16="http://schemas.microsoft.com/office/drawing/2014/main" id="{255ACA9B-8A22-314A-A4B9-684A29F72922}"/>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86020" name="Rectangle 4">
            <a:extLst>
              <a:ext uri="{FF2B5EF4-FFF2-40B4-BE49-F238E27FC236}">
                <a16:creationId xmlns:a16="http://schemas.microsoft.com/office/drawing/2014/main" id="{3A5D294A-A04D-E141-82E0-29D56F8F64C1}"/>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86021" name="Rectangle 5">
            <a:extLst>
              <a:ext uri="{FF2B5EF4-FFF2-40B4-BE49-F238E27FC236}">
                <a16:creationId xmlns:a16="http://schemas.microsoft.com/office/drawing/2014/main" id="{AAEC5359-BB14-B641-ACA8-098A3F89E968}"/>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F96861-CE08-1D40-8368-93E6E357644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AC3B33C-9E5D-964C-9432-3FB1656A88C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2771" name="Rectangle 3">
            <a:extLst>
              <a:ext uri="{FF2B5EF4-FFF2-40B4-BE49-F238E27FC236}">
                <a16:creationId xmlns:a16="http://schemas.microsoft.com/office/drawing/2014/main" id="{0B068357-728E-6644-8609-A2BA159D631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7412" name="Rectangle 4">
            <a:extLst>
              <a:ext uri="{FF2B5EF4-FFF2-40B4-BE49-F238E27FC236}">
                <a16:creationId xmlns:a16="http://schemas.microsoft.com/office/drawing/2014/main" id="{749E6010-8A49-DE47-BFEB-2EC992F99D0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a:extLst>
              <a:ext uri="{FF2B5EF4-FFF2-40B4-BE49-F238E27FC236}">
                <a16:creationId xmlns:a16="http://schemas.microsoft.com/office/drawing/2014/main" id="{F4AEC34F-1C30-3147-A33C-CB43AC6F64E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2774" name="Rectangle 6">
            <a:extLst>
              <a:ext uri="{FF2B5EF4-FFF2-40B4-BE49-F238E27FC236}">
                <a16:creationId xmlns:a16="http://schemas.microsoft.com/office/drawing/2014/main" id="{21054193-8076-8F45-A45F-57BA27D9226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2775" name="Rectangle 7">
            <a:extLst>
              <a:ext uri="{FF2B5EF4-FFF2-40B4-BE49-F238E27FC236}">
                <a16:creationId xmlns:a16="http://schemas.microsoft.com/office/drawing/2014/main" id="{58EBF1AF-8955-6E44-AE7B-40660E9EA9A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045A8CF-4E6F-CE46-AAE9-731BD6B5501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ejm.org/doi/10.1056/NEJMp2023312?url_ver=Z39.88-2003&amp;rfr_id=ori:rid:crossref.org&amp;rfr_dat=cr_pub%20%200pubme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Next-D2 shows that higher levels of cost sharing disproportionately has negative consequences for low income patients with DM in terms of service use, but we need to study the impact on diabetes health outcomes</a:t>
            </a:r>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Are these likely to disproportionately affect persons with diabetes? (Look at Obesity and immediate term outcomes from Covid-19 and the studies of problems at 6 months after infection)</a:t>
            </a:r>
          </a:p>
          <a:p>
            <a:endParaRPr lang="en-US" sz="1200" dirty="0"/>
          </a:p>
          <a:p>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Policy decisions that hold promise for improving processes and outcomes of care for persons with diabetes </a:t>
            </a:r>
          </a:p>
          <a:p>
            <a:endParaRPr lang="en-US" dirty="0"/>
          </a:p>
        </p:txBody>
      </p:sp>
      <p:sp>
        <p:nvSpPr>
          <p:cNvPr id="4" name="Slide Number Placeholder 3"/>
          <p:cNvSpPr>
            <a:spLocks noGrp="1"/>
          </p:cNvSpPr>
          <p:nvPr>
            <p:ph type="sldNum" sz="quarter" idx="5"/>
          </p:nvPr>
        </p:nvSpPr>
        <p:spPr/>
        <p:txBody>
          <a:bodyPr/>
          <a:lstStyle/>
          <a:p>
            <a:fld id="{B045A8CF-4E6F-CE46-AAE9-731BD6B55018}" type="slidenum">
              <a:rPr lang="en-US" altLang="en-US" smtClean="0"/>
              <a:pPr/>
              <a:t>2</a:t>
            </a:fld>
            <a:endParaRPr lang="en-US" altLang="en-US"/>
          </a:p>
        </p:txBody>
      </p:sp>
    </p:spTree>
    <p:extLst>
      <p:ext uri="{BB962C8B-B14F-4D97-AF65-F5344CB8AC3E}">
        <p14:creationId xmlns:p14="http://schemas.microsoft.com/office/powerpoint/2010/main" val="586566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11D94-3660-4D03-A473-92EE191F6BC3}" type="slidenum">
              <a:rPr lang="en-US" smtClean="0"/>
              <a:t>4</a:t>
            </a:fld>
            <a:endParaRPr lang="en-US"/>
          </a:p>
        </p:txBody>
      </p:sp>
    </p:spTree>
    <p:extLst>
      <p:ext uri="{BB962C8B-B14F-4D97-AF65-F5344CB8AC3E}">
        <p14:creationId xmlns:p14="http://schemas.microsoft.com/office/powerpoint/2010/main" val="143221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A8CF-4E6F-CE46-AAE9-731BD6B55018}" type="slidenum">
              <a:rPr lang="en-US" altLang="en-US" smtClean="0"/>
              <a:pPr/>
              <a:t>7</a:t>
            </a:fld>
            <a:endParaRPr lang="en-US" altLang="en-US"/>
          </a:p>
        </p:txBody>
      </p:sp>
    </p:spTree>
    <p:extLst>
      <p:ext uri="{BB962C8B-B14F-4D97-AF65-F5344CB8AC3E}">
        <p14:creationId xmlns:p14="http://schemas.microsoft.com/office/powerpoint/2010/main" val="45666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A8CF-4E6F-CE46-AAE9-731BD6B55018}" type="slidenum">
              <a:rPr lang="en-US" altLang="en-US" smtClean="0"/>
              <a:pPr/>
              <a:t>15</a:t>
            </a:fld>
            <a:endParaRPr lang="en-US" altLang="en-US"/>
          </a:p>
        </p:txBody>
      </p:sp>
    </p:spTree>
    <p:extLst>
      <p:ext uri="{BB962C8B-B14F-4D97-AF65-F5344CB8AC3E}">
        <p14:creationId xmlns:p14="http://schemas.microsoft.com/office/powerpoint/2010/main" val="18259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A8CF-4E6F-CE46-AAE9-731BD6B55018}" type="slidenum">
              <a:rPr lang="en-US" altLang="en-US" smtClean="0"/>
              <a:pPr/>
              <a:t>16</a:t>
            </a:fld>
            <a:endParaRPr lang="en-US" altLang="en-US"/>
          </a:p>
        </p:txBody>
      </p:sp>
    </p:spTree>
    <p:extLst>
      <p:ext uri="{BB962C8B-B14F-4D97-AF65-F5344CB8AC3E}">
        <p14:creationId xmlns:p14="http://schemas.microsoft.com/office/powerpoint/2010/main" val="425023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r>
              <a:rPr lang="en-US" sz="1200" b="0" i="0" kern="1200" dirty="0">
                <a:solidFill>
                  <a:schemeClr val="tx1"/>
                </a:solidFill>
                <a:effectLst/>
                <a:latin typeface="Arial" panose="020B0604020202020204" pitchFamily="34" charset="0"/>
                <a:ea typeface="ＭＳ Ｐゴシック" charset="0"/>
                <a:cs typeface="ＭＳ Ｐゴシック" charset="0"/>
              </a:rPr>
              <a:t>To quantify the ACA’s effect on changes in health insurance coverage after job loss, we used national data from the Medical Expenditure Panel Survey to compare the trajectories of nonelderly adults who lost their jobs before 2014 — the year the law’s Medicaid and marketplace provisions went into full effect — with the trajectories of those who lost their jobs in 2014 or later. The sample included adults 19 to 64 years of age who were employed at the beginning of the 2-year longitudinal survey but had left or lost their jobs by the end of it. We examined the insurance status of these participants during the first 3 months and the last 3 months that they were surveyed.</a:t>
            </a:r>
          </a:p>
          <a:p>
            <a:endParaRPr lang="en-US" sz="1200" b="0" i="0" kern="1200" dirty="0">
              <a:solidFill>
                <a:schemeClr val="tx1"/>
              </a:solidFill>
              <a:effectLst/>
              <a:latin typeface="Arial" panose="020B0604020202020204" pitchFamily="34" charset="0"/>
              <a:ea typeface="ＭＳ Ｐゴシック" charset="0"/>
            </a:endParaRPr>
          </a:p>
          <a:p>
            <a:r>
              <a:rPr lang="en-US" sz="1200" b="0" i="0" kern="1200" dirty="0">
                <a:solidFill>
                  <a:schemeClr val="tx1"/>
                </a:solidFill>
                <a:effectLst/>
                <a:latin typeface="Arial" panose="020B0604020202020204" pitchFamily="34" charset="0"/>
                <a:ea typeface="ＭＳ Ｐゴシック" charset="0"/>
                <a:cs typeface="ＭＳ Ｐゴシック" charset="0"/>
              </a:rPr>
              <a:t>Between 2011 and 2013, job loss was associated with an average coverage loss of 4.6 percentage points; the proportion of participants with any coverage decreased from 66.3% to 61.7% (see </a:t>
            </a:r>
            <a:r>
              <a:rPr lang="en-US" sz="1200" b="1" i="0" u="none" strike="noStrike" kern="1200" dirty="0">
                <a:solidFill>
                  <a:schemeClr val="tx1"/>
                </a:solidFill>
                <a:effectLst/>
                <a:latin typeface="Arial" panose="020B0604020202020204" pitchFamily="34" charset="0"/>
                <a:ea typeface="ＭＳ Ｐゴシック" charset="0"/>
                <a:cs typeface="ＭＳ Ｐゴシック" charset="0"/>
                <a:hlinkClick r:id="rId3" tooltip="View full size"/>
              </a:rPr>
              <a:t>figure</a:t>
            </a:r>
            <a:r>
              <a:rPr lang="en-US" sz="1200" b="0" i="0" kern="1200" dirty="0">
                <a:solidFill>
                  <a:schemeClr val="tx1"/>
                </a:solidFill>
                <a:effectLst/>
                <a:latin typeface="Arial" panose="020B0604020202020204" pitchFamily="34" charset="0"/>
                <a:ea typeface="ＭＳ Ｐゴシック" charset="0"/>
                <a:cs typeface="ＭＳ Ｐゴシック" charset="0"/>
              </a:rPr>
              <a:t>). This overall reduction in coverage was caused by a 12.8 percentage point reduction in ESI that was only partially offset by higher rates of Medicaid and nongroup coverage after losing a job. In the post-ACA period, the overall coverage rate in this population was much higher to begin with (76.2%) — reflecting the additional coverage options available through Medicaid and the marketplaces established under the ACA — and job loss was no longer linked to an increase in the uninsured rate. Large gains in Medicaid (8.9 percentage points) and marketplace coverage (2.6 percentage points) nearly fully offset the reduction in ESI for people who left or lost their jobs. Overall, there was a 6.0 percentage point net reduction in loss of coverage after a job loss in the post-ACA period as compared with the pre-ACA period.</a:t>
            </a:r>
          </a:p>
          <a:p>
            <a:endParaRPr lang="en-US" sz="1200" b="0" i="0" kern="1200" dirty="0">
              <a:solidFill>
                <a:schemeClr val="tx1"/>
              </a:solidFill>
              <a:effectLst/>
              <a:latin typeface="Arial" panose="020B0604020202020204" pitchFamily="34" charset="0"/>
              <a:ea typeface="ＭＳ Ｐゴシック" charset="0"/>
            </a:endParaRPr>
          </a:p>
          <a:p>
            <a:r>
              <a:rPr lang="en-US" sz="1200" b="0" i="0" kern="1200" dirty="0">
                <a:solidFill>
                  <a:schemeClr val="tx1"/>
                </a:solidFill>
                <a:effectLst/>
                <a:latin typeface="Arial" panose="020B0604020202020204" pitchFamily="34" charset="0"/>
                <a:ea typeface="ＭＳ Ｐゴシック" charset="0"/>
              </a:rPr>
              <a:t>More details on the methods:</a:t>
            </a:r>
          </a:p>
          <a:p>
            <a:endParaRPr lang="en-US" sz="1200" b="0" i="0" kern="1200" dirty="0">
              <a:solidFill>
                <a:schemeClr val="tx1"/>
              </a:solidFill>
              <a:effectLst/>
              <a:latin typeface="Arial" panose="020B0604020202020204" pitchFamily="34" charset="0"/>
              <a:ea typeface="ＭＳ Ｐゴシック" charset="0"/>
            </a:endParaRPr>
          </a:p>
          <a:p>
            <a:r>
              <a:rPr lang="en-US" dirty="0"/>
              <a:t>We analyzed four panels of data from the nationally representative Medical Expenditure Panel Survey (MEPS), conducted by the Agency for Healthcare Research and Quality. The 2011-2012 and 2012-2013 panels constituted the pre-ACA period, and the 2014-2015 and 2015-2016 panels constituted the post-ACA period. For each individual, five rounds of interviews are conducted over 2 years. We identified all adults aged 19-64 who were employed during the first round of the survey but became unemployed by the final round. Using monthly insurance indicators, we measured insurance status and type during the first 3 months of their participation in the survey as well as their last 3 months. Insurance type was mutually exclusive and defined according to the following hierarchy: 1) ESI; 2) Medicaid; 3) Marketplace/Non-group; 4) Medicare/Other; 5) Uninsured. For each insurance type, we fit the following linear regression model to estimate the association of the ACA on the likelihood of having insurance (or a specific type of insurance) after job loss, compared to the pre-ACA period: 𝐸</a:t>
            </a:r>
            <a:r>
              <a:rPr lang="am-ET" dirty="0"/>
              <a:t>ሺ𝑌</a:t>
            </a:r>
            <a:r>
              <a:rPr lang="ta-IN" dirty="0"/>
              <a:t>௜</a:t>
            </a:r>
            <a:r>
              <a:rPr lang="or-IN" dirty="0"/>
              <a:t>ଵ </a:t>
            </a:r>
            <a:r>
              <a:rPr lang="ml-IN" dirty="0"/>
              <a:t>െ 𝑌</a:t>
            </a:r>
            <a:r>
              <a:rPr lang="ta-IN" dirty="0"/>
              <a:t>௜</a:t>
            </a:r>
            <a:r>
              <a:rPr lang="or-IN" dirty="0"/>
              <a:t>଴</a:t>
            </a:r>
            <a:r>
              <a:rPr lang="am-ET" dirty="0"/>
              <a:t>ሻ </a:t>
            </a:r>
            <a:r>
              <a:rPr lang="ml-IN" dirty="0"/>
              <a:t>ൌ 𝛽</a:t>
            </a:r>
            <a:r>
              <a:rPr lang="or-IN" dirty="0"/>
              <a:t>଴ </a:t>
            </a:r>
            <a:r>
              <a:rPr lang="ml-IN" dirty="0"/>
              <a:t>൅ 𝛽</a:t>
            </a:r>
            <a:r>
              <a:rPr lang="or-IN" dirty="0"/>
              <a:t>ଵ𝑃𝑜𝑠𝑡𝐴𝐶𝐴</a:t>
            </a:r>
            <a:r>
              <a:rPr lang="ta-IN" dirty="0"/>
              <a:t>௜௧ </a:t>
            </a:r>
            <a:r>
              <a:rPr lang="en-US" dirty="0"/>
              <a:t>Where 𝑌</a:t>
            </a:r>
            <a:r>
              <a:rPr lang="ta-IN" dirty="0"/>
              <a:t>௜</a:t>
            </a:r>
            <a:r>
              <a:rPr lang="or-IN" dirty="0"/>
              <a:t>ଵ </a:t>
            </a:r>
            <a:r>
              <a:rPr lang="en-US" dirty="0"/>
              <a:t>denotes individual i’s insurance status at time 1 (i.e. the end of the survey), 𝑌</a:t>
            </a:r>
            <a:r>
              <a:rPr lang="ta-IN" dirty="0"/>
              <a:t>௜</a:t>
            </a:r>
            <a:r>
              <a:rPr lang="or-IN" dirty="0"/>
              <a:t>଴ </a:t>
            </a:r>
            <a:r>
              <a:rPr lang="en-US" dirty="0"/>
              <a:t>denotes individual i’s baseline insurance status at time 0 (i.e. the beginning of the survey), and 𝐸</a:t>
            </a:r>
            <a:r>
              <a:rPr lang="am-ET" dirty="0"/>
              <a:t>ሺ𝑌</a:t>
            </a:r>
            <a:r>
              <a:rPr lang="ta-IN" dirty="0"/>
              <a:t>௜</a:t>
            </a:r>
            <a:r>
              <a:rPr lang="or-IN" dirty="0"/>
              <a:t>ଵ </a:t>
            </a:r>
            <a:r>
              <a:rPr lang="ml-IN" dirty="0"/>
              <a:t>െ 𝑌</a:t>
            </a:r>
            <a:r>
              <a:rPr lang="ta-IN" dirty="0"/>
              <a:t>௜</a:t>
            </a:r>
            <a:r>
              <a:rPr lang="or-IN" dirty="0"/>
              <a:t>଴</a:t>
            </a:r>
            <a:r>
              <a:rPr lang="am-ET" dirty="0"/>
              <a:t>ሻ </a:t>
            </a:r>
            <a:r>
              <a:rPr lang="en-US" dirty="0"/>
              <a:t>denotes the expected value of the change in the outcome for individual </a:t>
            </a:r>
            <a:r>
              <a:rPr lang="en-US" dirty="0" err="1"/>
              <a:t>i</a:t>
            </a:r>
            <a:r>
              <a:rPr lang="en-US" dirty="0"/>
              <a:t> between time 1 and time 0. The coefficient of interest, 𝛽</a:t>
            </a:r>
            <a:r>
              <a:rPr lang="or-IN" dirty="0"/>
              <a:t>ଵ, </a:t>
            </a:r>
            <a:r>
              <a:rPr lang="en-US" dirty="0"/>
              <a:t>is the difference-in-differences estimate for how much the insurance rate (or type) changed after job loss, in the post-ACA period versus the pre-ACA period. Because we used deidentified, publicly available data, the need for informed consent was waived. We used the MEPS survey weights to account for the complex survey design and produce nationally representative estimates.</a:t>
            </a:r>
            <a:endParaRPr dirty="0"/>
          </a:p>
        </p:txBody>
      </p:sp>
    </p:spTree>
    <p:extLst>
      <p:ext uri="{BB962C8B-B14F-4D97-AF65-F5344CB8AC3E}">
        <p14:creationId xmlns:p14="http://schemas.microsoft.com/office/powerpoint/2010/main" val="2134916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METHODS: In June 2020, we conducted a national survey of parents with children age ,18 to measure changes in health status, insurance status, food security, use of public food assistance resources, child care, and use of health care services since the pandemic began. </a:t>
            </a:r>
          </a:p>
          <a:p>
            <a:endParaRPr lang="en-US" dirty="0"/>
          </a:p>
          <a:p>
            <a:r>
              <a:rPr lang="en-US" dirty="0"/>
              <a:t>RESULTS: Since March 2020, 27% of parents reported worsening mental health for themselves, and 14% reported worsening behavioral health for their children. The proportion of families with </a:t>
            </a:r>
            <a:r>
              <a:rPr lang="en-US" b="1" dirty="0"/>
              <a:t>moderate or severe food insecurity increased from 6% before March 2020 to 8% after</a:t>
            </a:r>
            <a:r>
              <a:rPr lang="en-US" dirty="0"/>
              <a:t>, </a:t>
            </a:r>
            <a:r>
              <a:rPr lang="en-US" b="1" dirty="0"/>
              <a:t>employer-sponsored insurance coverage of children decreased from 63% to 60%, and 24% of parents reported a loss of regular child care. </a:t>
            </a:r>
            <a:r>
              <a:rPr lang="en-US" dirty="0"/>
              <a:t>Worsening mental health for parents occurred alongside worsening behavioral health for children in nearly 1 in 10 families, among whom 48% reported loss of regular child care, </a:t>
            </a:r>
            <a:r>
              <a:rPr lang="en-US" b="1" dirty="0"/>
              <a:t>16% reported change in insurance status, and 11% reported worsening food security. </a:t>
            </a:r>
          </a:p>
          <a:p>
            <a:endParaRPr lang="en-US" dirty="0"/>
          </a:p>
          <a:p>
            <a:r>
              <a:rPr lang="en-US" dirty="0"/>
              <a:t>CONCLUSIONS: The coronavirus disease pandemic has had a substantial tandem impact on parents and children in the United States. As policy makers consider additional measures to mitigate the health and economic effects of the pandemic, they should consider the unique needs of families with children.</a:t>
            </a:r>
            <a:endParaRPr dirty="0"/>
          </a:p>
        </p:txBody>
      </p:sp>
    </p:spTree>
    <p:extLst>
      <p:ext uri="{BB962C8B-B14F-4D97-AF65-F5344CB8AC3E}">
        <p14:creationId xmlns:p14="http://schemas.microsoft.com/office/powerpoint/2010/main" val="363532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In June 2020, we conducted a national survey of parents with children age ,18 to measure changes in health status, insurance status, food security, use of public food assistance resources, child care, and use of health care services since the pandemic began. </a:t>
            </a:r>
          </a:p>
          <a:p>
            <a:endParaRPr lang="en-US" dirty="0"/>
          </a:p>
          <a:p>
            <a:r>
              <a:rPr lang="en-US" dirty="0"/>
              <a:t>RESULTS: Since March 2020, 27% of parents reported worsening mental health for themselves, and 14% reported worsening behavioral health for their children. The proportion of families with </a:t>
            </a:r>
            <a:r>
              <a:rPr lang="en-US" b="1" dirty="0"/>
              <a:t>moderate or severe food insecurity increased from 6% before March 2020 to 8% after</a:t>
            </a:r>
            <a:r>
              <a:rPr lang="en-US" dirty="0"/>
              <a:t>, </a:t>
            </a:r>
            <a:r>
              <a:rPr lang="en-US" b="1" dirty="0"/>
              <a:t>employer-sponsored insurance coverage of children decreased from 63% to 60%, and 24% of parents reported a loss of regular child care. </a:t>
            </a:r>
            <a:r>
              <a:rPr lang="en-US" dirty="0"/>
              <a:t>Worsening mental health for parents occurred alongside worsening behavioral health for children in nearly 1 in 10 families, among whom 48% reported loss of regular child care, </a:t>
            </a:r>
            <a:r>
              <a:rPr lang="en-US" b="1" dirty="0"/>
              <a:t>16% reported change in insurance status, and 11% reported worsening food security. </a:t>
            </a:r>
          </a:p>
          <a:p>
            <a:endParaRPr lang="en-US" dirty="0"/>
          </a:p>
          <a:p>
            <a:r>
              <a:rPr lang="en-US" dirty="0"/>
              <a:t>CONCLUSIONS: The coronavirus disease pandemic has had a substantial tandem impact on parents and children in the United States. As policy makers consider additional measures to mitigate the health and economic effects of the pandemic, they should consider the unique needs of families with children.</a:t>
            </a:r>
          </a:p>
          <a:p>
            <a:endParaRPr lang="en-US" dirty="0"/>
          </a:p>
        </p:txBody>
      </p:sp>
      <p:sp>
        <p:nvSpPr>
          <p:cNvPr id="4" name="Slide Number Placeholder 3"/>
          <p:cNvSpPr>
            <a:spLocks noGrp="1"/>
          </p:cNvSpPr>
          <p:nvPr>
            <p:ph type="sldNum" sz="quarter" idx="5"/>
          </p:nvPr>
        </p:nvSpPr>
        <p:spPr/>
        <p:txBody>
          <a:bodyPr/>
          <a:lstStyle/>
          <a:p>
            <a:fld id="{B045A8CF-4E6F-CE46-AAE9-731BD6B55018}" type="slidenum">
              <a:rPr lang="en-US" altLang="en-US" smtClean="0"/>
              <a:pPr/>
              <a:t>21</a:t>
            </a:fld>
            <a:endParaRPr lang="en-US" altLang="en-US"/>
          </a:p>
        </p:txBody>
      </p:sp>
    </p:spTree>
    <p:extLst>
      <p:ext uri="{BB962C8B-B14F-4D97-AF65-F5344CB8AC3E}">
        <p14:creationId xmlns:p14="http://schemas.microsoft.com/office/powerpoint/2010/main" val="120792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685800" y="2527300"/>
            <a:ext cx="7772400" cy="1143000"/>
          </a:xfrm>
        </p:spPr>
        <p:txBody>
          <a:bodyPr lIns="91440" tIns="45720" rIns="91440" bIns="45720" anchor="ctr"/>
          <a:lstStyle>
            <a:lvl1pPr>
              <a:defRPr sz="4800"/>
            </a:lvl1pPr>
          </a:lstStyle>
          <a:p>
            <a:pPr lvl="0"/>
            <a:r>
              <a:rPr lang="en-US" noProof="0" dirty="0"/>
              <a:t>Click to edit Master title style</a:t>
            </a:r>
          </a:p>
        </p:txBody>
      </p:sp>
      <p:sp>
        <p:nvSpPr>
          <p:cNvPr id="3" name="Rectangle 7">
            <a:extLst>
              <a:ext uri="{FF2B5EF4-FFF2-40B4-BE49-F238E27FC236}">
                <a16:creationId xmlns:a16="http://schemas.microsoft.com/office/drawing/2014/main" id="{E980C18D-8534-5643-898D-FC431623F307}"/>
              </a:ext>
            </a:extLst>
          </p:cNvPr>
          <p:cNvSpPr>
            <a:spLocks noGrp="1" noChangeArrowheads="1"/>
          </p:cNvSpPr>
          <p:nvPr>
            <p:ph type="sldNum" sz="quarter" idx="10"/>
          </p:nvPr>
        </p:nvSpPr>
        <p:spPr>
          <a:ln/>
        </p:spPr>
        <p:txBody>
          <a:bodyPr/>
          <a:lstStyle>
            <a:lvl1pPr>
              <a:defRPr/>
            </a:lvl1pPr>
          </a:lstStyle>
          <a:p>
            <a:fld id="{10A2FA4A-3F00-8447-9F2F-1487832A77C2}" type="slidenum">
              <a:rPr lang="en-US" altLang="en-US"/>
              <a:pPr/>
              <a:t>‹#›</a:t>
            </a:fld>
            <a:endParaRPr lang="en-US" altLang="en-US"/>
          </a:p>
        </p:txBody>
      </p:sp>
    </p:spTree>
    <p:extLst>
      <p:ext uri="{BB962C8B-B14F-4D97-AF65-F5344CB8AC3E}">
        <p14:creationId xmlns:p14="http://schemas.microsoft.com/office/powerpoint/2010/main" val="128037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7">
            <a:extLst>
              <a:ext uri="{FF2B5EF4-FFF2-40B4-BE49-F238E27FC236}">
                <a16:creationId xmlns:a16="http://schemas.microsoft.com/office/drawing/2014/main" id="{57486710-20C2-DB4A-8C70-E367AABC87C3}"/>
              </a:ext>
            </a:extLst>
          </p:cNvPr>
          <p:cNvSpPr>
            <a:spLocks noGrp="1" noChangeArrowheads="1"/>
          </p:cNvSpPr>
          <p:nvPr>
            <p:ph type="sldNum" sz="quarter" idx="10"/>
          </p:nvPr>
        </p:nvSpPr>
        <p:spPr>
          <a:ln/>
        </p:spPr>
        <p:txBody>
          <a:bodyPr/>
          <a:lstStyle>
            <a:lvl1pPr>
              <a:defRPr/>
            </a:lvl1pPr>
          </a:lstStyle>
          <a:p>
            <a:fld id="{A4D632DD-13A1-D74A-8EC2-F277BBBF2507}" type="slidenum">
              <a:rPr lang="en-US" altLang="en-US"/>
              <a:pPr/>
              <a:t>‹#›</a:t>
            </a:fld>
            <a:endParaRPr lang="en-US" altLang="en-US"/>
          </a:p>
        </p:txBody>
      </p:sp>
    </p:spTree>
    <p:extLst>
      <p:ext uri="{BB962C8B-B14F-4D97-AF65-F5344CB8AC3E}">
        <p14:creationId xmlns:p14="http://schemas.microsoft.com/office/powerpoint/2010/main" val="271492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638E9-B3EE-124A-9AC3-8D3554170BF4}"/>
              </a:ext>
            </a:extLst>
          </p:cNvPr>
          <p:cNvSpPr txBox="1">
            <a:spLocks noChangeArrowheads="1"/>
          </p:cNvSpPr>
          <p:nvPr userDrawn="1"/>
        </p:nvSpPr>
        <p:spPr bwMode="auto">
          <a:xfrm>
            <a:off x="8343900" y="1143000"/>
            <a:ext cx="184150" cy="369888"/>
          </a:xfrm>
          <a:prstGeom prst="rect">
            <a:avLst/>
          </a:prstGeom>
          <a:noFill/>
          <a:ln>
            <a:noFill/>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endParaRPr lang="en-US" altLang="en-US" sz="1800"/>
          </a:p>
        </p:txBody>
      </p:sp>
      <p:sp>
        <p:nvSpPr>
          <p:cNvPr id="3" name="Slide Number Placeholder 3">
            <a:extLst>
              <a:ext uri="{FF2B5EF4-FFF2-40B4-BE49-F238E27FC236}">
                <a16:creationId xmlns:a16="http://schemas.microsoft.com/office/drawing/2014/main" id="{191DF928-9230-B842-9AAC-FDA0D077BE9B}"/>
              </a:ext>
            </a:extLst>
          </p:cNvPr>
          <p:cNvSpPr>
            <a:spLocks noGrp="1"/>
          </p:cNvSpPr>
          <p:nvPr>
            <p:ph type="sldNum" sz="quarter" idx="10"/>
          </p:nvPr>
        </p:nvSpPr>
        <p:spPr/>
        <p:txBody>
          <a:bodyPr/>
          <a:lstStyle>
            <a:lvl1pPr>
              <a:defRPr/>
            </a:lvl1pPr>
          </a:lstStyle>
          <a:p>
            <a:fld id="{5206D785-5CE9-2341-8B4D-09975E3D2BB4}" type="slidenum">
              <a:rPr lang="en-US" altLang="en-US"/>
              <a:pPr/>
              <a:t>‹#›</a:t>
            </a:fld>
            <a:endParaRPr lang="en-US" altLang="en-US"/>
          </a:p>
        </p:txBody>
      </p:sp>
    </p:spTree>
    <p:extLst>
      <p:ext uri="{BB962C8B-B14F-4D97-AF65-F5344CB8AC3E}">
        <p14:creationId xmlns:p14="http://schemas.microsoft.com/office/powerpoint/2010/main" val="2535802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04DF0193-6CE0-2345-8124-B9B699312EC3}"/>
              </a:ext>
            </a:extLst>
          </p:cNvPr>
          <p:cNvSpPr>
            <a:spLocks noGrp="1" noChangeArrowheads="1"/>
          </p:cNvSpPr>
          <p:nvPr>
            <p:ph type="sldNum" sz="quarter" idx="10"/>
          </p:nvPr>
        </p:nvSpPr>
        <p:spPr>
          <a:ln/>
        </p:spPr>
        <p:txBody>
          <a:bodyPr/>
          <a:lstStyle>
            <a:lvl1pPr>
              <a:defRPr/>
            </a:lvl1pPr>
          </a:lstStyle>
          <a:p>
            <a:fld id="{105420E2-1308-B940-BB70-4C26C3B358DD}" type="slidenum">
              <a:rPr lang="en-US" altLang="en-US"/>
              <a:pPr/>
              <a:t>‹#›</a:t>
            </a:fld>
            <a:endParaRPr lang="en-US" altLang="en-US"/>
          </a:p>
        </p:txBody>
      </p:sp>
    </p:spTree>
    <p:extLst>
      <p:ext uri="{BB962C8B-B14F-4D97-AF65-F5344CB8AC3E}">
        <p14:creationId xmlns:p14="http://schemas.microsoft.com/office/powerpoint/2010/main" val="64798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Slide (DGSOM &amp; H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B8CD1C-4CEA-8A4E-9963-B4A13799996E}"/>
              </a:ext>
            </a:extLst>
          </p:cNvPr>
          <p:cNvSpPr>
            <a:spLocks noChangeArrowheads="1"/>
          </p:cNvSpPr>
          <p:nvPr userDrawn="1"/>
        </p:nvSpPr>
        <p:spPr bwMode="auto">
          <a:xfrm>
            <a:off x="0" y="-1"/>
            <a:ext cx="9144000" cy="6858001"/>
          </a:xfrm>
          <a:prstGeom prst="rect">
            <a:avLst/>
          </a:prstGeom>
          <a:solidFill>
            <a:schemeClr val="accent1"/>
          </a:solidFill>
          <a:ln>
            <a:noFill/>
          </a:ln>
          <a:effectLst/>
        </p:spPr>
        <p:txBody>
          <a:bodyPr wrap="none" anchor="ctr"/>
          <a:lstStyle/>
          <a:p>
            <a:pPr algn="r" eaLnBrk="1" hangingPunct="1">
              <a:defRPr/>
            </a:pPr>
            <a:r>
              <a:rPr lang="en-US" sz="1800">
                <a:ln>
                  <a:solidFill>
                    <a:schemeClr val="accent2"/>
                  </a:solidFill>
                </a:ln>
                <a:latin typeface="Arial" charset="0"/>
                <a:ea typeface="ＭＳ Ｐゴシック" charset="0"/>
              </a:rPr>
              <a:t> </a:t>
            </a:r>
          </a:p>
        </p:txBody>
      </p:sp>
      <p:sp>
        <p:nvSpPr>
          <p:cNvPr id="3" name="Rectangle 2">
            <a:extLst>
              <a:ext uri="{FF2B5EF4-FFF2-40B4-BE49-F238E27FC236}">
                <a16:creationId xmlns:a16="http://schemas.microsoft.com/office/drawing/2014/main" id="{2AA67408-E57C-7543-941A-95E7EF218EE1}"/>
              </a:ext>
            </a:extLst>
          </p:cNvPr>
          <p:cNvSpPr>
            <a:spLocks noChangeArrowheads="1"/>
          </p:cNvSpPr>
          <p:nvPr userDrawn="1"/>
        </p:nvSpPr>
        <p:spPr bwMode="auto">
          <a:xfrm>
            <a:off x="0" y="2554936"/>
            <a:ext cx="9144000" cy="1636064"/>
          </a:xfrm>
          <a:prstGeom prst="rect">
            <a:avLst/>
          </a:prstGeom>
          <a:solidFill>
            <a:schemeClr val="accent3"/>
          </a:solidFill>
          <a:ln>
            <a:noFill/>
          </a:ln>
          <a:effectLst/>
        </p:spPr>
        <p:txBody>
          <a:bodyPr wrap="none" anchor="ctr"/>
          <a:lstStyle/>
          <a:p>
            <a:pPr algn="r" eaLnBrk="1" hangingPunct="1">
              <a:defRPr/>
            </a:pPr>
            <a:r>
              <a:rPr lang="en-US" sz="1800">
                <a:ln>
                  <a:solidFill>
                    <a:schemeClr val="accent2"/>
                  </a:solidFill>
                </a:ln>
                <a:solidFill>
                  <a:schemeClr val="bg2">
                    <a:lumMod val="60000"/>
                    <a:lumOff val="40000"/>
                  </a:schemeClr>
                </a:solidFill>
                <a:latin typeface="Arial" charset="0"/>
                <a:ea typeface="ＭＳ Ｐゴシック" charset="0"/>
              </a:rPr>
              <a:t> </a:t>
            </a:r>
          </a:p>
        </p:txBody>
      </p:sp>
      <p:pic>
        <p:nvPicPr>
          <p:cNvPr id="4" name="Picture 12" descr="DGSOM_UCLA_H_RGB_NEW.png">
            <a:extLst>
              <a:ext uri="{FF2B5EF4-FFF2-40B4-BE49-F238E27FC236}">
                <a16:creationId xmlns:a16="http://schemas.microsoft.com/office/drawing/2014/main" id="{145CDCB8-1E91-F840-BB92-916B75BECB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7613" y="2921000"/>
            <a:ext cx="66944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87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BE28A-7AA2-9D4A-A809-B7E25B3604C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5BB43B-A9E1-8344-B84A-FA4C22D53A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C53B16-D2FA-2747-A5D5-5635191AC926}"/>
              </a:ext>
            </a:extLst>
          </p:cNvPr>
          <p:cNvSpPr>
            <a:spLocks noGrp="1"/>
          </p:cNvSpPr>
          <p:nvPr>
            <p:ph type="dt" sz="half" idx="10"/>
          </p:nvPr>
        </p:nvSpPr>
        <p:spPr/>
        <p:txBody>
          <a:bodyPr/>
          <a:lstStyle/>
          <a:p>
            <a:fld id="{0AFDF568-E58E-8745-B876-73AB6E90773D}" type="datetimeFigureOut">
              <a:rPr lang="en-US" smtClean="0"/>
              <a:t>9/23/2020</a:t>
            </a:fld>
            <a:endParaRPr lang="en-US"/>
          </a:p>
        </p:txBody>
      </p:sp>
      <p:sp>
        <p:nvSpPr>
          <p:cNvPr id="5" name="Footer Placeholder 4">
            <a:extLst>
              <a:ext uri="{FF2B5EF4-FFF2-40B4-BE49-F238E27FC236}">
                <a16:creationId xmlns:a16="http://schemas.microsoft.com/office/drawing/2014/main" id="{FCE860AC-6633-3A40-AE36-2892337F7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3E656-1784-7543-89A6-2C8E6206980D}"/>
              </a:ext>
            </a:extLst>
          </p:cNvPr>
          <p:cNvSpPr>
            <a:spLocks noGrp="1"/>
          </p:cNvSpPr>
          <p:nvPr>
            <p:ph type="sldNum" sz="quarter" idx="12"/>
          </p:nvPr>
        </p:nvSpPr>
        <p:spPr/>
        <p:txBody>
          <a:bodyPr/>
          <a:lstStyle/>
          <a:p>
            <a:fld id="{2368CC15-9B74-EE44-9894-87A642505E6D}" type="slidenum">
              <a:rPr lang="en-US" smtClean="0"/>
              <a:t>‹#›</a:t>
            </a:fld>
            <a:endParaRPr lang="en-US"/>
          </a:p>
        </p:txBody>
      </p:sp>
    </p:spTree>
    <p:extLst>
      <p:ext uri="{BB962C8B-B14F-4D97-AF65-F5344CB8AC3E}">
        <p14:creationId xmlns:p14="http://schemas.microsoft.com/office/powerpoint/2010/main" val="404488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a:extLst>
              <a:ext uri="{FF2B5EF4-FFF2-40B4-BE49-F238E27FC236}">
                <a16:creationId xmlns:a16="http://schemas.microsoft.com/office/drawing/2014/main" id="{9CFFA00F-00C8-1C4A-82FD-73145C5E395D}"/>
              </a:ext>
            </a:extLst>
          </p:cNvPr>
          <p:cNvSpPr>
            <a:spLocks noGrp="1" noChangeArrowheads="1"/>
          </p:cNvSpPr>
          <p:nvPr>
            <p:ph type="sldNum" sz="quarter" idx="10"/>
          </p:nvPr>
        </p:nvSpPr>
        <p:spPr>
          <a:ln/>
        </p:spPr>
        <p:txBody>
          <a:bodyPr/>
          <a:lstStyle>
            <a:lvl1pPr>
              <a:defRPr/>
            </a:lvl1pPr>
          </a:lstStyle>
          <a:p>
            <a:fld id="{2BC2D558-64B2-B84B-AE20-DB91B8E61D32}" type="slidenum">
              <a:rPr lang="en-US" altLang="en-US"/>
              <a:pPr/>
              <a:t>‹#›</a:t>
            </a:fld>
            <a:endParaRPr lang="en-US" altLang="en-US"/>
          </a:p>
        </p:txBody>
      </p:sp>
    </p:spTree>
    <p:extLst>
      <p:ext uri="{BB962C8B-B14F-4D97-AF65-F5344CB8AC3E}">
        <p14:creationId xmlns:p14="http://schemas.microsoft.com/office/powerpoint/2010/main" val="357092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83DFF79B-6002-254D-A8A0-113FABDDD79E}"/>
              </a:ext>
            </a:extLst>
          </p:cNvPr>
          <p:cNvSpPr>
            <a:spLocks noChangeShapeType="1"/>
          </p:cNvSpPr>
          <p:nvPr userDrawn="1"/>
        </p:nvSpPr>
        <p:spPr bwMode="auto">
          <a:xfrm flipV="1">
            <a:off x="4567238" y="1549400"/>
            <a:ext cx="12700" cy="42799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lgn="r" eaLnBrk="1" hangingPunct="1">
              <a:defRPr/>
            </a:pPr>
            <a:endParaRPr lang="en-US" sz="1800" dirty="0">
              <a:ln>
                <a:solidFill>
                  <a:schemeClr val="bg2"/>
                </a:solidFill>
              </a:ln>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p:nvPr>
        </p:nvSpPr>
        <p:spPr>
          <a:xfrm>
            <a:off x="4707467"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199B066A-0AAC-6540-9893-7B00DC582C0B}"/>
              </a:ext>
            </a:extLst>
          </p:cNvPr>
          <p:cNvSpPr>
            <a:spLocks noGrp="1"/>
          </p:cNvSpPr>
          <p:nvPr>
            <p:ph type="sldNum" sz="quarter" idx="12"/>
          </p:nvPr>
        </p:nvSpPr>
        <p:spPr/>
        <p:txBody>
          <a:bodyPr/>
          <a:lstStyle>
            <a:lvl1pPr>
              <a:defRPr/>
            </a:lvl1pPr>
          </a:lstStyle>
          <a:p>
            <a:fld id="{717FE623-70C1-0346-8FAB-AD5029983673}" type="slidenum">
              <a:rPr lang="en-US" altLang="en-US"/>
              <a:pPr/>
              <a:t>‹#›</a:t>
            </a:fld>
            <a:endParaRPr lang="en-US" altLang="en-US"/>
          </a:p>
        </p:txBody>
      </p:sp>
    </p:spTree>
    <p:extLst>
      <p:ext uri="{BB962C8B-B14F-4D97-AF65-F5344CB8AC3E}">
        <p14:creationId xmlns:p14="http://schemas.microsoft.com/office/powerpoint/2010/main" val="169062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8B6E735A-2099-1A48-A7E8-A4321DC9F090}"/>
              </a:ext>
            </a:extLst>
          </p:cNvPr>
          <p:cNvSpPr>
            <a:spLocks noChangeShapeType="1"/>
          </p:cNvSpPr>
          <p:nvPr userDrawn="1"/>
        </p:nvSpPr>
        <p:spPr bwMode="auto">
          <a:xfrm flipV="1">
            <a:off x="4567238" y="1549400"/>
            <a:ext cx="12700" cy="4279900"/>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lgn="r" eaLnBrk="1" hangingPunct="1">
              <a:defRPr/>
            </a:pPr>
            <a:endParaRPr lang="en-US" sz="1800" dirty="0">
              <a:ln>
                <a:solidFill>
                  <a:schemeClr val="bg2"/>
                </a:solidFill>
              </a:ln>
            </a:endParaRPr>
          </a:p>
        </p:txBody>
      </p:sp>
      <p:sp>
        <p:nvSpPr>
          <p:cNvPr id="2" name="Title 1"/>
          <p:cNvSpPr>
            <a:spLocks noGrp="1"/>
          </p:cNvSpPr>
          <p:nvPr>
            <p:ph type="title"/>
          </p:nvPr>
        </p:nvSpPr>
        <p:spPr/>
        <p:txBody>
          <a:bodyPr/>
          <a:lstStyle/>
          <a:p>
            <a:r>
              <a:rPr lang="en-US"/>
              <a:t>Click to edit Master title style</a:t>
            </a:r>
          </a:p>
        </p:txBody>
      </p:sp>
      <p:sp>
        <p:nvSpPr>
          <p:cNvPr id="8" name="Chart Placeholder 7"/>
          <p:cNvSpPr>
            <a:spLocks noGrp="1"/>
          </p:cNvSpPr>
          <p:nvPr>
            <p:ph type="chart" sz="quarter" idx="11"/>
          </p:nvPr>
        </p:nvSpPr>
        <p:spPr>
          <a:xfrm>
            <a:off x="677333" y="1498600"/>
            <a:ext cx="3780367" cy="4457700"/>
          </a:xfrm>
        </p:spPr>
        <p:txBody>
          <a:bodyPr/>
          <a:lstStyle/>
          <a:p>
            <a:pPr lvl="0"/>
            <a:endParaRPr lang="en-US" noProof="0"/>
          </a:p>
        </p:txBody>
      </p:sp>
      <p:sp>
        <p:nvSpPr>
          <p:cNvPr id="7" name="Content Placeholder 3"/>
          <p:cNvSpPr>
            <a:spLocks noGrp="1"/>
          </p:cNvSpPr>
          <p:nvPr>
            <p:ph sz="half" idx="2"/>
          </p:nvPr>
        </p:nvSpPr>
        <p:spPr>
          <a:xfrm>
            <a:off x="4683125" y="1497013"/>
            <a:ext cx="3808413" cy="4459287"/>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28373A7F-AA44-B642-AB65-CCE4003A53E9}"/>
              </a:ext>
            </a:extLst>
          </p:cNvPr>
          <p:cNvSpPr>
            <a:spLocks noGrp="1"/>
          </p:cNvSpPr>
          <p:nvPr>
            <p:ph type="sldNum" sz="quarter" idx="12"/>
          </p:nvPr>
        </p:nvSpPr>
        <p:spPr/>
        <p:txBody>
          <a:bodyPr/>
          <a:lstStyle>
            <a:lvl1pPr>
              <a:defRPr/>
            </a:lvl1pPr>
          </a:lstStyle>
          <a:p>
            <a:fld id="{BEDC3356-E229-B945-949E-F5337738741B}" type="slidenum">
              <a:rPr lang="en-US" altLang="en-US"/>
              <a:pPr/>
              <a:t>‹#›</a:t>
            </a:fld>
            <a:endParaRPr lang="en-US" altLang="en-US"/>
          </a:p>
        </p:txBody>
      </p:sp>
    </p:spTree>
    <p:extLst>
      <p:ext uri="{BB962C8B-B14F-4D97-AF65-F5344CB8AC3E}">
        <p14:creationId xmlns:p14="http://schemas.microsoft.com/office/powerpoint/2010/main" val="2042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1"/>
          </p:nvPr>
        </p:nvSpPr>
        <p:spPr>
          <a:xfrm>
            <a:off x="4568637" y="520700"/>
            <a:ext cx="4575363" cy="5486400"/>
          </a:xfrm>
        </p:spPr>
        <p:txBody>
          <a:bodyPr/>
          <a:lstStyle/>
          <a:p>
            <a:pPr lvl="0"/>
            <a:endParaRPr lang="en-US" noProof="0" dirty="0"/>
          </a:p>
        </p:txBody>
      </p:sp>
      <p:sp>
        <p:nvSpPr>
          <p:cNvPr id="6" name="Content Placeholder 2"/>
          <p:cNvSpPr>
            <a:spLocks noGrp="1"/>
          </p:cNvSpPr>
          <p:nvPr>
            <p:ph sz="half" idx="1"/>
          </p:nvPr>
        </p:nvSpPr>
        <p:spPr>
          <a:xfrm>
            <a:off x="6773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7">
            <a:extLst>
              <a:ext uri="{FF2B5EF4-FFF2-40B4-BE49-F238E27FC236}">
                <a16:creationId xmlns:a16="http://schemas.microsoft.com/office/drawing/2014/main" id="{E8A49896-4E8F-FA49-9A16-76402FC502B5}"/>
              </a:ext>
            </a:extLst>
          </p:cNvPr>
          <p:cNvSpPr>
            <a:spLocks noGrp="1" noChangeArrowheads="1"/>
          </p:cNvSpPr>
          <p:nvPr>
            <p:ph type="sldNum" sz="quarter" idx="12"/>
          </p:nvPr>
        </p:nvSpPr>
        <p:spPr>
          <a:ln/>
        </p:spPr>
        <p:txBody>
          <a:bodyPr/>
          <a:lstStyle>
            <a:lvl1pPr>
              <a:defRPr/>
            </a:lvl1pPr>
          </a:lstStyle>
          <a:p>
            <a:fld id="{F181AFF4-92E9-6240-A687-0DEEA55BA0FE}" type="slidenum">
              <a:rPr lang="en-US" altLang="en-US"/>
              <a:pPr/>
              <a:t>‹#›</a:t>
            </a:fld>
            <a:endParaRPr lang="en-US" altLang="en-US"/>
          </a:p>
        </p:txBody>
      </p:sp>
    </p:spTree>
    <p:extLst>
      <p:ext uri="{BB962C8B-B14F-4D97-AF65-F5344CB8AC3E}">
        <p14:creationId xmlns:p14="http://schemas.microsoft.com/office/powerpoint/2010/main" val="35793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792132" y="596900"/>
            <a:ext cx="3793067" cy="787400"/>
          </a:xfrm>
        </p:spPr>
        <p:txBody>
          <a:bodyPr/>
          <a:lstStyle/>
          <a:p>
            <a:r>
              <a:rPr lang="en-US"/>
              <a:t>Click to edit Master title style</a:t>
            </a:r>
            <a:endParaRPr lang="en-US" dirty="0"/>
          </a:p>
        </p:txBody>
      </p:sp>
      <p:sp>
        <p:nvSpPr>
          <p:cNvPr id="5" name="Picture Placeholder 6"/>
          <p:cNvSpPr>
            <a:spLocks noGrp="1"/>
          </p:cNvSpPr>
          <p:nvPr>
            <p:ph type="pic" sz="quarter" idx="11"/>
          </p:nvPr>
        </p:nvSpPr>
        <p:spPr>
          <a:xfrm>
            <a:off x="0" y="520700"/>
            <a:ext cx="4575363" cy="5486400"/>
          </a:xfrm>
        </p:spPr>
        <p:txBody>
          <a:bodyPr/>
          <a:lstStyle/>
          <a:p>
            <a:pPr lvl="0"/>
            <a:endParaRPr lang="en-US" noProof="0" dirty="0"/>
          </a:p>
        </p:txBody>
      </p:sp>
      <p:sp>
        <p:nvSpPr>
          <p:cNvPr id="6" name="Content Placeholder 2"/>
          <p:cNvSpPr>
            <a:spLocks noGrp="1"/>
          </p:cNvSpPr>
          <p:nvPr>
            <p:ph sz="half" idx="1"/>
          </p:nvPr>
        </p:nvSpPr>
        <p:spPr>
          <a:xfrm>
            <a:off x="47921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7">
            <a:extLst>
              <a:ext uri="{FF2B5EF4-FFF2-40B4-BE49-F238E27FC236}">
                <a16:creationId xmlns:a16="http://schemas.microsoft.com/office/drawing/2014/main" id="{1FE11BD7-DACF-C948-AF4C-7384778E9835}"/>
              </a:ext>
            </a:extLst>
          </p:cNvPr>
          <p:cNvSpPr>
            <a:spLocks noGrp="1" noChangeArrowheads="1"/>
          </p:cNvSpPr>
          <p:nvPr>
            <p:ph type="sldNum" sz="quarter" idx="12"/>
          </p:nvPr>
        </p:nvSpPr>
        <p:spPr>
          <a:ln/>
        </p:spPr>
        <p:txBody>
          <a:bodyPr/>
          <a:lstStyle>
            <a:lvl1pPr>
              <a:defRPr/>
            </a:lvl1pPr>
          </a:lstStyle>
          <a:p>
            <a:fld id="{A1CC639A-95AF-D149-9D7F-BA70928B0E93}" type="slidenum">
              <a:rPr lang="en-US" altLang="en-US"/>
              <a:pPr/>
              <a:t>‹#›</a:t>
            </a:fld>
            <a:endParaRPr lang="en-US" altLang="en-US"/>
          </a:p>
        </p:txBody>
      </p:sp>
    </p:spTree>
    <p:extLst>
      <p:ext uri="{BB962C8B-B14F-4D97-AF65-F5344CB8AC3E}">
        <p14:creationId xmlns:p14="http://schemas.microsoft.com/office/powerpoint/2010/main" val="184125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eft + Picture Right IN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1"/>
          </p:nvPr>
        </p:nvSpPr>
        <p:spPr>
          <a:xfrm>
            <a:off x="4574018" y="1625600"/>
            <a:ext cx="3884182" cy="3810219"/>
          </a:xfrm>
        </p:spPr>
        <p:txBody>
          <a:bodyPr/>
          <a:lstStyle/>
          <a:p>
            <a:pPr lvl="0"/>
            <a:endParaRPr lang="en-US" noProof="0" dirty="0"/>
          </a:p>
        </p:txBody>
      </p:sp>
      <p:sp>
        <p:nvSpPr>
          <p:cNvPr id="8" name="Content Placeholder 2"/>
          <p:cNvSpPr>
            <a:spLocks noGrp="1"/>
          </p:cNvSpPr>
          <p:nvPr>
            <p:ph sz="half" idx="1"/>
          </p:nvPr>
        </p:nvSpPr>
        <p:spPr>
          <a:xfrm>
            <a:off x="677333" y="1497013"/>
            <a:ext cx="3789892" cy="445928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7">
            <a:extLst>
              <a:ext uri="{FF2B5EF4-FFF2-40B4-BE49-F238E27FC236}">
                <a16:creationId xmlns:a16="http://schemas.microsoft.com/office/drawing/2014/main" id="{D6715DDB-F966-5D47-B34E-D041875ECDE7}"/>
              </a:ext>
            </a:extLst>
          </p:cNvPr>
          <p:cNvSpPr>
            <a:spLocks noGrp="1" noChangeArrowheads="1"/>
          </p:cNvSpPr>
          <p:nvPr>
            <p:ph type="sldNum" sz="quarter" idx="12"/>
          </p:nvPr>
        </p:nvSpPr>
        <p:spPr>
          <a:ln/>
        </p:spPr>
        <p:txBody>
          <a:bodyPr/>
          <a:lstStyle>
            <a:lvl1pPr>
              <a:defRPr/>
            </a:lvl1pPr>
          </a:lstStyle>
          <a:p>
            <a:fld id="{9E596A29-AB72-0545-8274-C22F6F4CD588}" type="slidenum">
              <a:rPr lang="en-US" altLang="en-US"/>
              <a:pPr/>
              <a:t>‹#›</a:t>
            </a:fld>
            <a:endParaRPr lang="en-US" altLang="en-US"/>
          </a:p>
        </p:txBody>
      </p:sp>
    </p:spTree>
    <p:extLst>
      <p:ext uri="{BB962C8B-B14F-4D97-AF65-F5344CB8AC3E}">
        <p14:creationId xmlns:p14="http://schemas.microsoft.com/office/powerpoint/2010/main" val="293577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Full Bleed">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520700"/>
            <a:ext cx="9144000" cy="5486400"/>
          </a:xfrm>
        </p:spPr>
        <p:txBody>
          <a:bodyPr/>
          <a:lstStyle/>
          <a:p>
            <a:pPr lvl="0"/>
            <a:endParaRPr lang="en-US" noProof="0" dirty="0"/>
          </a:p>
        </p:txBody>
      </p:sp>
      <p:sp>
        <p:nvSpPr>
          <p:cNvPr id="3" name="Rectangle 7">
            <a:extLst>
              <a:ext uri="{FF2B5EF4-FFF2-40B4-BE49-F238E27FC236}">
                <a16:creationId xmlns:a16="http://schemas.microsoft.com/office/drawing/2014/main" id="{275EBF96-962A-6342-8F51-AA22BA45197E}"/>
              </a:ext>
            </a:extLst>
          </p:cNvPr>
          <p:cNvSpPr>
            <a:spLocks noGrp="1" noChangeArrowheads="1"/>
          </p:cNvSpPr>
          <p:nvPr>
            <p:ph type="sldNum" sz="quarter" idx="12"/>
          </p:nvPr>
        </p:nvSpPr>
        <p:spPr>
          <a:ln/>
        </p:spPr>
        <p:txBody>
          <a:bodyPr/>
          <a:lstStyle>
            <a:lvl1pPr>
              <a:defRPr/>
            </a:lvl1pPr>
          </a:lstStyle>
          <a:p>
            <a:fld id="{7CAA0943-F407-2347-9819-3778A6E7F378}" type="slidenum">
              <a:rPr lang="en-US" altLang="en-US"/>
              <a:pPr/>
              <a:t>‹#›</a:t>
            </a:fld>
            <a:endParaRPr lang="en-US" altLang="en-US"/>
          </a:p>
        </p:txBody>
      </p:sp>
    </p:spTree>
    <p:extLst>
      <p:ext uri="{BB962C8B-B14F-4D97-AF65-F5344CB8AC3E}">
        <p14:creationId xmlns:p14="http://schemas.microsoft.com/office/powerpoint/2010/main" val="232791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5486400"/>
            <a:ext cx="7769225" cy="342900"/>
          </a:xfrm>
        </p:spPr>
        <p:txBody>
          <a:bodyPr/>
          <a:lstStyle>
            <a:lvl1pPr algn="r">
              <a:defRPr sz="1800" baseline="0"/>
            </a:lvl1pPr>
          </a:lstStyle>
          <a:p>
            <a:r>
              <a:rPr lang="en-US" dirty="0"/>
              <a:t>Click to edit Master title style</a:t>
            </a:r>
          </a:p>
        </p:txBody>
      </p:sp>
      <p:sp>
        <p:nvSpPr>
          <p:cNvPr id="5" name="Picture Placeholder 10"/>
          <p:cNvSpPr>
            <a:spLocks noGrp="1"/>
          </p:cNvSpPr>
          <p:nvPr>
            <p:ph type="pic" sz="quarter" idx="11"/>
          </p:nvPr>
        </p:nvSpPr>
        <p:spPr>
          <a:xfrm>
            <a:off x="0" y="520700"/>
            <a:ext cx="9144000" cy="4855633"/>
          </a:xfrm>
        </p:spPr>
        <p:txBody>
          <a:bodyPr/>
          <a:lstStyle/>
          <a:p>
            <a:pPr lvl="0"/>
            <a:endParaRPr lang="en-US" noProof="0" dirty="0"/>
          </a:p>
        </p:txBody>
      </p:sp>
      <p:sp>
        <p:nvSpPr>
          <p:cNvPr id="4" name="Rectangle 7">
            <a:extLst>
              <a:ext uri="{FF2B5EF4-FFF2-40B4-BE49-F238E27FC236}">
                <a16:creationId xmlns:a16="http://schemas.microsoft.com/office/drawing/2014/main" id="{B5C5B6E1-D1AC-104D-A2FC-4346098DB525}"/>
              </a:ext>
            </a:extLst>
          </p:cNvPr>
          <p:cNvSpPr>
            <a:spLocks noGrp="1" noChangeArrowheads="1"/>
          </p:cNvSpPr>
          <p:nvPr>
            <p:ph type="sldNum" sz="quarter" idx="12"/>
          </p:nvPr>
        </p:nvSpPr>
        <p:spPr>
          <a:ln/>
        </p:spPr>
        <p:txBody>
          <a:bodyPr/>
          <a:lstStyle>
            <a:lvl1pPr>
              <a:defRPr/>
            </a:lvl1pPr>
          </a:lstStyle>
          <a:p>
            <a:fld id="{25B5E227-4418-194B-9CF9-948701959709}" type="slidenum">
              <a:rPr lang="en-US" altLang="en-US"/>
              <a:pPr/>
              <a:t>‹#›</a:t>
            </a:fld>
            <a:endParaRPr lang="en-US" altLang="en-US"/>
          </a:p>
        </p:txBody>
      </p:sp>
    </p:spTree>
    <p:extLst>
      <p:ext uri="{BB962C8B-B14F-4D97-AF65-F5344CB8AC3E}">
        <p14:creationId xmlns:p14="http://schemas.microsoft.com/office/powerpoint/2010/main" val="166301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a16="http://schemas.microsoft.com/office/drawing/2014/main" id="{4CCFCBF9-8DE2-CA42-B2A2-6BFF32859B75}"/>
              </a:ext>
            </a:extLst>
          </p:cNvPr>
          <p:cNvSpPr>
            <a:spLocks noGrp="1" noChangeArrowheads="1"/>
          </p:cNvSpPr>
          <p:nvPr>
            <p:ph type="title"/>
          </p:nvPr>
        </p:nvSpPr>
        <p:spPr bwMode="auto">
          <a:xfrm>
            <a:off x="684213" y="596900"/>
            <a:ext cx="77692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7" name="Rectangle 6">
            <a:extLst>
              <a:ext uri="{FF2B5EF4-FFF2-40B4-BE49-F238E27FC236}">
                <a16:creationId xmlns:a16="http://schemas.microsoft.com/office/drawing/2014/main" id="{31D7A4F8-D9D3-6540-958B-DEF9E91D68A8}"/>
              </a:ext>
            </a:extLst>
          </p:cNvPr>
          <p:cNvSpPr>
            <a:spLocks noGrp="1" noChangeArrowheads="1"/>
          </p:cNvSpPr>
          <p:nvPr>
            <p:ph type="body" idx="1"/>
          </p:nvPr>
        </p:nvSpPr>
        <p:spPr bwMode="auto">
          <a:xfrm>
            <a:off x="658813" y="1497013"/>
            <a:ext cx="7769225"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3" name="Rectangle 7">
            <a:extLst>
              <a:ext uri="{FF2B5EF4-FFF2-40B4-BE49-F238E27FC236}">
                <a16:creationId xmlns:a16="http://schemas.microsoft.com/office/drawing/2014/main" id="{C044A46D-BB30-C14D-885B-CD6275C67CBC}"/>
              </a:ext>
            </a:extLst>
          </p:cNvPr>
          <p:cNvSpPr>
            <a:spLocks noGrp="1" noChangeArrowheads="1"/>
          </p:cNvSpPr>
          <p:nvPr>
            <p:ph type="sldNum" sz="quarter" idx="4"/>
          </p:nvPr>
        </p:nvSpPr>
        <p:spPr bwMode="auto">
          <a:xfrm>
            <a:off x="7197725" y="6550025"/>
            <a:ext cx="1828800" cy="295275"/>
          </a:xfrm>
          <a:prstGeom prst="rect">
            <a:avLst/>
          </a:prstGeom>
          <a:noFill/>
          <a:ln>
            <a:noFill/>
          </a:ln>
          <a:effectLst/>
        </p:spPr>
        <p:txBody>
          <a:bodyPr vert="horz" wrap="square" lIns="0" tIns="0" rIns="0" bIns="0" numCol="1" anchor="ctr" anchorCtr="0" compatLnSpc="1">
            <a:prstTxWarp prst="textNoShape">
              <a:avLst/>
            </a:prstTxWarp>
          </a:bodyPr>
          <a:lstStyle>
            <a:lvl1pPr algn="r" eaLnBrk="1" hangingPunct="1">
              <a:defRPr sz="1000"/>
            </a:lvl1pPr>
          </a:lstStyle>
          <a:p>
            <a:fld id="{A870E151-ABA1-6746-9809-3CD3C20E8402}" type="slidenum">
              <a:rPr lang="en-US" altLang="en-US"/>
              <a:pPr/>
              <a:t>‹#›</a:t>
            </a:fld>
            <a:endParaRPr lang="en-US" altLang="en-US"/>
          </a:p>
        </p:txBody>
      </p:sp>
      <p:sp>
        <p:nvSpPr>
          <p:cNvPr id="4105" name="Rectangle 9">
            <a:extLst>
              <a:ext uri="{FF2B5EF4-FFF2-40B4-BE49-F238E27FC236}">
                <a16:creationId xmlns:a16="http://schemas.microsoft.com/office/drawing/2014/main" id="{7973CF29-0075-024D-BEB6-6F0E4865C1B8}"/>
              </a:ext>
            </a:extLst>
          </p:cNvPr>
          <p:cNvSpPr>
            <a:spLocks noChangeArrowheads="1"/>
          </p:cNvSpPr>
          <p:nvPr userDrawn="1"/>
        </p:nvSpPr>
        <p:spPr bwMode="auto">
          <a:xfrm>
            <a:off x="0" y="6007100"/>
            <a:ext cx="9144000" cy="58738"/>
          </a:xfrm>
          <a:prstGeom prst="rect">
            <a:avLst/>
          </a:prstGeom>
          <a:solidFill>
            <a:schemeClr val="folHlink"/>
          </a:solidFill>
          <a:ln>
            <a:noFill/>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1800"/>
              <a:t> </a:t>
            </a:r>
          </a:p>
        </p:txBody>
      </p:sp>
      <p:sp>
        <p:nvSpPr>
          <p:cNvPr id="10" name="Rectangle 6">
            <a:extLst>
              <a:ext uri="{FF2B5EF4-FFF2-40B4-BE49-F238E27FC236}">
                <a16:creationId xmlns:a16="http://schemas.microsoft.com/office/drawing/2014/main" id="{4366976A-C89E-5741-AFC0-328584DF81A3}"/>
              </a:ext>
            </a:extLst>
          </p:cNvPr>
          <p:cNvSpPr>
            <a:spLocks noChangeArrowheads="1"/>
          </p:cNvSpPr>
          <p:nvPr userDrawn="1"/>
        </p:nvSpPr>
        <p:spPr bwMode="auto">
          <a:xfrm>
            <a:off x="0" y="449263"/>
            <a:ext cx="9144000" cy="58737"/>
          </a:xfrm>
          <a:prstGeom prst="rect">
            <a:avLst/>
          </a:prstGeom>
          <a:solidFill>
            <a:schemeClr val="accent1"/>
          </a:solidFill>
          <a:ln>
            <a:noFill/>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defRPr/>
            </a:pPr>
            <a:r>
              <a:rPr lang="en-US" altLang="en-US" sz="1800"/>
              <a:t>  </a:t>
            </a:r>
          </a:p>
        </p:txBody>
      </p:sp>
      <p:pic>
        <p:nvPicPr>
          <p:cNvPr id="1031" name="Picture 10" descr="DGSOM_RGB_NEW.png">
            <a:extLst>
              <a:ext uri="{FF2B5EF4-FFF2-40B4-BE49-F238E27FC236}">
                <a16:creationId xmlns:a16="http://schemas.microsoft.com/office/drawing/2014/main" id="{310F6D08-4EBE-294A-B0C2-CC6FCD42BF04}"/>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38175" y="6216650"/>
            <a:ext cx="16271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UCLA_H_RGB_NEW.png">
            <a:extLst>
              <a:ext uri="{FF2B5EF4-FFF2-40B4-BE49-F238E27FC236}">
                <a16:creationId xmlns:a16="http://schemas.microsoft.com/office/drawing/2014/main" id="{F2BA25BE-A2A2-8D49-BF32-03CE181CAAC2}"/>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23100" y="6327775"/>
            <a:ext cx="14255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68" r:id="rId1"/>
    <p:sldLayoutId id="2147484469" r:id="rId2"/>
    <p:sldLayoutId id="2147484477" r:id="rId3"/>
    <p:sldLayoutId id="2147484478" r:id="rId4"/>
    <p:sldLayoutId id="2147484470" r:id="rId5"/>
    <p:sldLayoutId id="2147484471" r:id="rId6"/>
    <p:sldLayoutId id="2147484472" r:id="rId7"/>
    <p:sldLayoutId id="2147484473" r:id="rId8"/>
    <p:sldLayoutId id="2147484474" r:id="rId9"/>
    <p:sldLayoutId id="2147484475" r:id="rId10"/>
    <p:sldLayoutId id="2147484479" r:id="rId11"/>
    <p:sldLayoutId id="2147484476" r:id="rId12"/>
    <p:sldLayoutId id="2147484480" r:id="rId13"/>
    <p:sldLayoutId id="2147484485" r:id="rId14"/>
  </p:sldLayoutIdLst>
  <p:hf hdr="0" ftr="0" dt="0"/>
  <p:txStyles>
    <p:titleStyle>
      <a:lvl1pPr algn="l" rtl="0" eaLnBrk="0" fontAlgn="base" hangingPunct="0">
        <a:spcBef>
          <a:spcPct val="0"/>
        </a:spcBef>
        <a:spcAft>
          <a:spcPct val="0"/>
        </a:spcAft>
        <a:defRPr sz="3200">
          <a:solidFill>
            <a:schemeClr val="tx1"/>
          </a:solidFill>
          <a:latin typeface="Times"/>
          <a:ea typeface="+mj-ea"/>
          <a:cs typeface="ＭＳ Ｐゴシック" charset="0"/>
        </a:defRPr>
      </a:lvl1pPr>
      <a:lvl2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Arial" charset="0"/>
          <a:ea typeface="ＭＳ Ｐゴシック" charset="0"/>
        </a:defRPr>
      </a:lvl6pPr>
      <a:lvl7pPr marL="914400" algn="l" rtl="0" fontAlgn="base">
        <a:spcBef>
          <a:spcPct val="0"/>
        </a:spcBef>
        <a:spcAft>
          <a:spcPct val="0"/>
        </a:spcAft>
        <a:defRPr sz="3200">
          <a:solidFill>
            <a:schemeClr val="tx1"/>
          </a:solidFill>
          <a:latin typeface="Arial" charset="0"/>
          <a:ea typeface="ＭＳ Ｐゴシック" charset="0"/>
        </a:defRPr>
      </a:lvl7pPr>
      <a:lvl8pPr marL="1371600" algn="l" rtl="0" fontAlgn="base">
        <a:spcBef>
          <a:spcPct val="0"/>
        </a:spcBef>
        <a:spcAft>
          <a:spcPct val="0"/>
        </a:spcAft>
        <a:defRPr sz="3200">
          <a:solidFill>
            <a:schemeClr val="tx1"/>
          </a:solidFill>
          <a:latin typeface="Arial" charset="0"/>
          <a:ea typeface="ＭＳ Ｐゴシック" charset="0"/>
        </a:defRPr>
      </a:lvl8pPr>
      <a:lvl9pPr marL="1828800" algn="l" rtl="0" fontAlgn="base">
        <a:spcBef>
          <a:spcPct val="0"/>
        </a:spcBef>
        <a:spcAft>
          <a:spcPct val="0"/>
        </a:spcAft>
        <a:defRPr sz="3200">
          <a:solidFill>
            <a:schemeClr val="tx1"/>
          </a:solidFill>
          <a:latin typeface="Arial" charset="0"/>
          <a:ea typeface="ＭＳ Ｐゴシック" charset="0"/>
        </a:defRPr>
      </a:lvl9pPr>
    </p:titleStyle>
    <p:bodyStyle>
      <a:lvl1pPr marL="176213" indent="-176213" algn="l" rtl="0" eaLnBrk="0" fontAlgn="base" hangingPunct="0">
        <a:lnSpc>
          <a:spcPts val="2800"/>
        </a:lnSpc>
        <a:spcBef>
          <a:spcPct val="0"/>
        </a:spcBef>
        <a:spcAft>
          <a:spcPct val="30000"/>
        </a:spcAft>
        <a:buChar char="•"/>
        <a:defRPr sz="2400">
          <a:solidFill>
            <a:schemeClr val="accent1"/>
          </a:solidFill>
          <a:latin typeface="Arial" panose="020B0604020202020204" pitchFamily="34" charset="0"/>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Arial" panose="020B0604020202020204" pitchFamily="34" charset="0"/>
          <a:ea typeface="+mn-ea"/>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Arial" panose="020B0604020202020204" pitchFamily="34" charset="0"/>
          <a:ea typeface="+mn-ea"/>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Arial" panose="020B0604020202020204" pitchFamily="34" charset="0"/>
          <a:ea typeface="+mn-ea"/>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Arial" panose="020B0604020202020204" pitchFamily="34" charset="0"/>
          <a:ea typeface="+mn-ea"/>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33AF-C3B4-554B-B7B6-D77DE6212DBA}"/>
              </a:ext>
            </a:extLst>
          </p:cNvPr>
          <p:cNvSpPr>
            <a:spLocks noGrp="1"/>
          </p:cNvSpPr>
          <p:nvPr>
            <p:ph type="ctrTitle" idx="4294967295"/>
          </p:nvPr>
        </p:nvSpPr>
        <p:spPr>
          <a:xfrm>
            <a:off x="1295400" y="289560"/>
            <a:ext cx="6858000" cy="1630680"/>
          </a:xfrm>
        </p:spPr>
        <p:txBody>
          <a:bodyPr>
            <a:normAutofit/>
          </a:bodyPr>
          <a:lstStyle/>
          <a:p>
            <a:pPr algn="ctr"/>
            <a:r>
              <a:rPr lang="en-US" sz="3300" dirty="0">
                <a:solidFill>
                  <a:schemeClr val="bg1"/>
                </a:solidFill>
              </a:rPr>
              <a:t>Natural Experiments for Policy Decisions for Persons with Diabetes in the Covid-19 Era</a:t>
            </a:r>
          </a:p>
        </p:txBody>
      </p:sp>
      <p:sp>
        <p:nvSpPr>
          <p:cNvPr id="3" name="Subtitle 2">
            <a:extLst>
              <a:ext uri="{FF2B5EF4-FFF2-40B4-BE49-F238E27FC236}">
                <a16:creationId xmlns:a16="http://schemas.microsoft.com/office/drawing/2014/main" id="{9C0B7443-60A2-AA40-BD5E-A69CC04E9365}"/>
              </a:ext>
            </a:extLst>
          </p:cNvPr>
          <p:cNvSpPr>
            <a:spLocks noGrp="1"/>
          </p:cNvSpPr>
          <p:nvPr>
            <p:ph type="subTitle" idx="4294967295"/>
          </p:nvPr>
        </p:nvSpPr>
        <p:spPr>
          <a:xfrm>
            <a:off x="1295400" y="4729798"/>
            <a:ext cx="6858000" cy="1655762"/>
          </a:xfrm>
        </p:spPr>
        <p:txBody>
          <a:bodyPr/>
          <a:lstStyle/>
          <a:p>
            <a:pPr marL="0" indent="0" algn="ctr">
              <a:buNone/>
            </a:pPr>
            <a:r>
              <a:rPr lang="en-US" dirty="0">
                <a:solidFill>
                  <a:schemeClr val="bg1"/>
                </a:solidFill>
              </a:rPr>
              <a:t>Carol M. Mangione, MD, MSPH</a:t>
            </a:r>
          </a:p>
          <a:p>
            <a:pPr marL="0" indent="0" algn="ctr">
              <a:buNone/>
            </a:pPr>
            <a:r>
              <a:rPr lang="en-US" dirty="0">
                <a:solidFill>
                  <a:schemeClr val="bg1"/>
                </a:solidFill>
              </a:rPr>
              <a:t>Professor of Medicine and Public Health</a:t>
            </a:r>
          </a:p>
          <a:p>
            <a:pPr marL="0" indent="0" algn="ctr">
              <a:buNone/>
            </a:pPr>
            <a:r>
              <a:rPr lang="en-US" dirty="0">
                <a:solidFill>
                  <a:schemeClr val="bg1"/>
                </a:solidFill>
              </a:rPr>
              <a:t>9/25/2020</a:t>
            </a:r>
          </a:p>
        </p:txBody>
      </p:sp>
    </p:spTree>
    <p:extLst>
      <p:ext uri="{BB962C8B-B14F-4D97-AF65-F5344CB8AC3E}">
        <p14:creationId xmlns:p14="http://schemas.microsoft.com/office/powerpoint/2010/main" val="3065429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D8ED75-8538-A240-A07F-4BDEEDB3AC24}"/>
              </a:ext>
            </a:extLst>
          </p:cNvPr>
          <p:cNvSpPr>
            <a:spLocks noGrp="1"/>
          </p:cNvSpPr>
          <p:nvPr>
            <p:ph type="ctrTitle" sz="quarter"/>
          </p:nvPr>
        </p:nvSpPr>
        <p:spPr/>
        <p:txBody>
          <a:bodyPr/>
          <a:lstStyle/>
          <a:p>
            <a:pPr algn="ctr"/>
            <a:r>
              <a:rPr lang="en-US" dirty="0"/>
              <a:t>Disproportionate Burden of Covid-19 for Persons with Cardiometabolic Diseases  and for Blacks and </a:t>
            </a:r>
            <a:r>
              <a:rPr lang="en-US" dirty="0" err="1"/>
              <a:t>LatinX</a:t>
            </a:r>
            <a:endParaRPr lang="en-US" dirty="0"/>
          </a:p>
        </p:txBody>
      </p:sp>
      <p:sp>
        <p:nvSpPr>
          <p:cNvPr id="5" name="Slide Number Placeholder 4">
            <a:extLst>
              <a:ext uri="{FF2B5EF4-FFF2-40B4-BE49-F238E27FC236}">
                <a16:creationId xmlns:a16="http://schemas.microsoft.com/office/drawing/2014/main" id="{796290CD-11B1-DF4B-9F10-8733E91D62D9}"/>
              </a:ext>
            </a:extLst>
          </p:cNvPr>
          <p:cNvSpPr>
            <a:spLocks noGrp="1"/>
          </p:cNvSpPr>
          <p:nvPr>
            <p:ph type="sldNum" sz="quarter" idx="10"/>
          </p:nvPr>
        </p:nvSpPr>
        <p:spPr/>
        <p:txBody>
          <a:bodyPr/>
          <a:lstStyle/>
          <a:p>
            <a:fld id="{717FE623-70C1-0346-8FAB-AD5029983673}" type="slidenum">
              <a:rPr lang="en-US" altLang="en-US" smtClean="0"/>
              <a:pPr/>
              <a:t>10</a:t>
            </a:fld>
            <a:endParaRPr lang="en-US" altLang="en-US"/>
          </a:p>
        </p:txBody>
      </p:sp>
    </p:spTree>
    <p:extLst>
      <p:ext uri="{BB962C8B-B14F-4D97-AF65-F5344CB8AC3E}">
        <p14:creationId xmlns:p14="http://schemas.microsoft.com/office/powerpoint/2010/main" val="907113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052" y="579120"/>
            <a:ext cx="3867828" cy="5209494"/>
          </a:xfrm>
          <a:prstGeom prst="rect">
            <a:avLst/>
          </a:prstGeom>
        </p:spPr>
      </p:pic>
      <p:sp>
        <p:nvSpPr>
          <p:cNvPr id="5" name="TextBox 4"/>
          <p:cNvSpPr txBox="1"/>
          <p:nvPr/>
        </p:nvSpPr>
        <p:spPr>
          <a:xfrm>
            <a:off x="352462" y="4957617"/>
            <a:ext cx="4725590" cy="830997"/>
          </a:xfrm>
          <a:prstGeom prst="rect">
            <a:avLst/>
          </a:prstGeom>
          <a:noFill/>
        </p:spPr>
        <p:txBody>
          <a:bodyPr wrap="square" rtlCol="0">
            <a:spAutoFit/>
          </a:bodyPr>
          <a:lstStyle/>
          <a:p>
            <a:r>
              <a:rPr lang="en-US" sz="1200" dirty="0"/>
              <a:t>Richardson S, et al. Presenting Characteristics, Comorbidities, and Outcomes Among 5700 Patients Hospitalized With COVID-19 in the New York City Area. </a:t>
            </a:r>
            <a:r>
              <a:rPr lang="en-US" sz="1200" i="1" dirty="0"/>
              <a:t>JAMA.</a:t>
            </a:r>
            <a:r>
              <a:rPr lang="en-US" sz="1200" dirty="0"/>
              <a:t> 2020;323(20):2052–2059. doi:10.1001/jama.2020.6775</a:t>
            </a:r>
          </a:p>
        </p:txBody>
      </p:sp>
      <p:sp>
        <p:nvSpPr>
          <p:cNvPr id="2" name="TextBox 1">
            <a:extLst>
              <a:ext uri="{FF2B5EF4-FFF2-40B4-BE49-F238E27FC236}">
                <a16:creationId xmlns:a16="http://schemas.microsoft.com/office/drawing/2014/main" id="{77B0D88A-7DB2-164A-AF0F-05E57CC281E8}"/>
              </a:ext>
            </a:extLst>
          </p:cNvPr>
          <p:cNvSpPr txBox="1"/>
          <p:nvPr/>
        </p:nvSpPr>
        <p:spPr>
          <a:xfrm>
            <a:off x="352462" y="899160"/>
            <a:ext cx="4745210" cy="3108543"/>
          </a:xfrm>
          <a:prstGeom prst="rect">
            <a:avLst/>
          </a:prstGeom>
          <a:noFill/>
        </p:spPr>
        <p:txBody>
          <a:bodyPr wrap="none" rtlCol="0">
            <a:spAutoFit/>
          </a:bodyPr>
          <a:lstStyle/>
          <a:p>
            <a:r>
              <a:rPr lang="en-US" sz="2800" dirty="0"/>
              <a:t>One of the earliest case</a:t>
            </a:r>
          </a:p>
          <a:p>
            <a:r>
              <a:rPr lang="en-US" sz="2800" dirty="0"/>
              <a:t>series from NYC reported </a:t>
            </a:r>
          </a:p>
          <a:p>
            <a:r>
              <a:rPr lang="en-US" sz="2800" dirty="0"/>
              <a:t>a higher prevalence of men, </a:t>
            </a:r>
          </a:p>
          <a:p>
            <a:r>
              <a:rPr lang="en-US" sz="2800" dirty="0"/>
              <a:t>Blacks, </a:t>
            </a:r>
            <a:r>
              <a:rPr lang="en-US" sz="2800" dirty="0" err="1"/>
              <a:t>LatinX</a:t>
            </a:r>
            <a:r>
              <a:rPr lang="en-US" sz="2800" dirty="0"/>
              <a:t>, and persons</a:t>
            </a:r>
          </a:p>
          <a:p>
            <a:r>
              <a:rPr lang="en-US" sz="2800" dirty="0"/>
              <a:t>with Obesity or Diabetes </a:t>
            </a:r>
          </a:p>
          <a:p>
            <a:r>
              <a:rPr lang="en-US" sz="2800" dirty="0"/>
              <a:t>among 5,700 hospitalized </a:t>
            </a:r>
          </a:p>
          <a:p>
            <a:r>
              <a:rPr lang="en-US" sz="2800" dirty="0"/>
              <a:t>persons.  </a:t>
            </a:r>
          </a:p>
        </p:txBody>
      </p:sp>
      <p:sp>
        <p:nvSpPr>
          <p:cNvPr id="6" name="Oval 5">
            <a:extLst>
              <a:ext uri="{FF2B5EF4-FFF2-40B4-BE49-F238E27FC236}">
                <a16:creationId xmlns:a16="http://schemas.microsoft.com/office/drawing/2014/main" id="{9C9100B9-B319-1049-ADB9-6095FAA882C9}"/>
              </a:ext>
            </a:extLst>
          </p:cNvPr>
          <p:cNvSpPr/>
          <p:nvPr/>
        </p:nvSpPr>
        <p:spPr>
          <a:xfrm>
            <a:off x="7389086" y="1789235"/>
            <a:ext cx="928468" cy="329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p>
        </p:txBody>
      </p:sp>
      <p:sp>
        <p:nvSpPr>
          <p:cNvPr id="7" name="Oval 6">
            <a:extLst>
              <a:ext uri="{FF2B5EF4-FFF2-40B4-BE49-F238E27FC236}">
                <a16:creationId xmlns:a16="http://schemas.microsoft.com/office/drawing/2014/main" id="{D708DE4B-514A-6C43-8B84-4B8FF8DD9923}"/>
              </a:ext>
            </a:extLst>
          </p:cNvPr>
          <p:cNvSpPr/>
          <p:nvPr/>
        </p:nvSpPr>
        <p:spPr>
          <a:xfrm>
            <a:off x="7389086" y="3328475"/>
            <a:ext cx="928468" cy="2895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p>
        </p:txBody>
      </p:sp>
      <p:sp>
        <p:nvSpPr>
          <p:cNvPr id="8" name="Oval 7">
            <a:extLst>
              <a:ext uri="{FF2B5EF4-FFF2-40B4-BE49-F238E27FC236}">
                <a16:creationId xmlns:a16="http://schemas.microsoft.com/office/drawing/2014/main" id="{2627234B-0C0B-AE48-B88F-606A18F30607}"/>
              </a:ext>
            </a:extLst>
          </p:cNvPr>
          <p:cNvSpPr/>
          <p:nvPr/>
        </p:nvSpPr>
        <p:spPr>
          <a:xfrm>
            <a:off x="7389086" y="4828150"/>
            <a:ext cx="928468" cy="329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p>
        </p:txBody>
      </p:sp>
      <p:sp>
        <p:nvSpPr>
          <p:cNvPr id="9" name="Oval 8">
            <a:extLst>
              <a:ext uri="{FF2B5EF4-FFF2-40B4-BE49-F238E27FC236}">
                <a16:creationId xmlns:a16="http://schemas.microsoft.com/office/drawing/2014/main" id="{C2F30442-6775-7248-89FC-A93023C82836}"/>
              </a:ext>
            </a:extLst>
          </p:cNvPr>
          <p:cNvSpPr/>
          <p:nvPr/>
        </p:nvSpPr>
        <p:spPr>
          <a:xfrm>
            <a:off x="7428197" y="4196811"/>
            <a:ext cx="928468" cy="329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734331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6720" y="5631872"/>
            <a:ext cx="8717280" cy="369332"/>
          </a:xfrm>
          <a:prstGeom prst="rect">
            <a:avLst/>
          </a:prstGeom>
          <a:noFill/>
        </p:spPr>
        <p:txBody>
          <a:bodyPr wrap="square" rtlCol="0">
            <a:spAutoFit/>
          </a:bodyPr>
          <a:lstStyle/>
          <a:p>
            <a:r>
              <a:rPr lang="en-US" sz="1800" dirty="0" err="1"/>
              <a:t>Vahidy</a:t>
            </a:r>
            <a:r>
              <a:rPr lang="en-US" sz="1800" dirty="0"/>
              <a:t> FS, et al. BMJ Open 2020;10:e039849. doi:10.1136/ bmjopen-2020-039849</a:t>
            </a:r>
          </a:p>
        </p:txBody>
      </p:sp>
      <p:sp>
        <p:nvSpPr>
          <p:cNvPr id="12" name="object 3"/>
          <p:cNvSpPr txBox="1"/>
          <p:nvPr/>
        </p:nvSpPr>
        <p:spPr>
          <a:xfrm>
            <a:off x="255364" y="515050"/>
            <a:ext cx="8651559" cy="1106008"/>
          </a:xfrm>
          <a:prstGeom prst="rect">
            <a:avLst/>
          </a:prstGeom>
        </p:spPr>
        <p:txBody>
          <a:bodyPr vert="horz" wrap="square" lIns="0" tIns="0" rIns="0" bIns="0" rtlCol="0">
            <a:spAutoFit/>
          </a:bodyPr>
          <a:lstStyle/>
          <a:p>
            <a:pPr marL="38100" marR="205740">
              <a:lnSpc>
                <a:spcPct val="102200"/>
              </a:lnSpc>
            </a:pPr>
            <a:r>
              <a:rPr spc="-4" dirty="0">
                <a:solidFill>
                  <a:srgbClr val="231F20"/>
                </a:solidFill>
                <a:latin typeface="Arial"/>
                <a:cs typeface="Arial"/>
              </a:rPr>
              <a:t>Summa</a:t>
            </a:r>
            <a:r>
              <a:rPr spc="4" dirty="0">
                <a:solidFill>
                  <a:srgbClr val="231F20"/>
                </a:solidFill>
                <a:latin typeface="Arial"/>
                <a:cs typeface="Arial"/>
              </a:rPr>
              <a:t>r</a:t>
            </a:r>
            <a:r>
              <a:rPr dirty="0">
                <a:solidFill>
                  <a:srgbClr val="231F20"/>
                </a:solidFill>
                <a:latin typeface="Arial"/>
                <a:cs typeface="Arial"/>
              </a:rPr>
              <a:t>y</a:t>
            </a:r>
            <a:r>
              <a:rPr spc="8" dirty="0">
                <a:solidFill>
                  <a:srgbClr val="231F20"/>
                </a:solidFill>
                <a:latin typeface="Arial"/>
                <a:cs typeface="Arial"/>
              </a:rPr>
              <a:t> </a:t>
            </a:r>
            <a:r>
              <a:rPr spc="-4" dirty="0">
                <a:solidFill>
                  <a:srgbClr val="231F20"/>
                </a:solidFill>
                <a:latin typeface="Arial"/>
                <a:cs typeface="Arial"/>
              </a:rPr>
              <a:t>m</a:t>
            </a:r>
            <a:r>
              <a:rPr spc="-8" dirty="0">
                <a:solidFill>
                  <a:srgbClr val="231F20"/>
                </a:solidFill>
                <a:latin typeface="Arial"/>
                <a:cs typeface="Arial"/>
              </a:rPr>
              <a:t>e</a:t>
            </a:r>
            <a:r>
              <a:rPr spc="-4" dirty="0">
                <a:solidFill>
                  <a:srgbClr val="231F20"/>
                </a:solidFill>
                <a:latin typeface="Arial"/>
                <a:cs typeface="Arial"/>
              </a:rPr>
              <a:t>as</a:t>
            </a:r>
            <a:r>
              <a:rPr spc="-8" dirty="0">
                <a:solidFill>
                  <a:srgbClr val="231F20"/>
                </a:solidFill>
                <a:latin typeface="Arial"/>
                <a:cs typeface="Arial"/>
              </a:rPr>
              <a:t>u</a:t>
            </a:r>
            <a:r>
              <a:rPr dirty="0">
                <a:solidFill>
                  <a:srgbClr val="231F20"/>
                </a:solidFill>
                <a:latin typeface="Arial"/>
                <a:cs typeface="Arial"/>
              </a:rPr>
              <a:t>r</a:t>
            </a:r>
            <a:r>
              <a:rPr spc="-4" dirty="0">
                <a:solidFill>
                  <a:srgbClr val="231F20"/>
                </a:solidFill>
                <a:latin typeface="Arial"/>
                <a:cs typeface="Arial"/>
              </a:rPr>
              <a:t>e</a:t>
            </a:r>
            <a:r>
              <a:rPr dirty="0">
                <a:solidFill>
                  <a:srgbClr val="231F20"/>
                </a:solidFill>
                <a:latin typeface="Arial"/>
                <a:cs typeface="Arial"/>
              </a:rPr>
              <a:t>s</a:t>
            </a:r>
            <a:r>
              <a:rPr spc="23" dirty="0">
                <a:solidFill>
                  <a:srgbClr val="231F20"/>
                </a:solidFill>
                <a:latin typeface="Arial"/>
                <a:cs typeface="Arial"/>
              </a:rPr>
              <a:t> </a:t>
            </a:r>
            <a:r>
              <a:rPr spc="-4" dirty="0">
                <a:solidFill>
                  <a:srgbClr val="231F20"/>
                </a:solidFill>
                <a:latin typeface="Arial"/>
                <a:cs typeface="Arial"/>
              </a:rPr>
              <a:t>an</a:t>
            </a:r>
            <a:r>
              <a:rPr dirty="0">
                <a:solidFill>
                  <a:srgbClr val="231F20"/>
                </a:solidFill>
                <a:latin typeface="Arial"/>
                <a:cs typeface="Arial"/>
              </a:rPr>
              <a:t>d</a:t>
            </a:r>
            <a:r>
              <a:rPr spc="15" dirty="0">
                <a:solidFill>
                  <a:srgbClr val="231F20"/>
                </a:solidFill>
                <a:latin typeface="Arial"/>
                <a:cs typeface="Arial"/>
              </a:rPr>
              <a:t> </a:t>
            </a:r>
            <a:r>
              <a:rPr dirty="0">
                <a:solidFill>
                  <a:srgbClr val="231F20"/>
                </a:solidFill>
                <a:latin typeface="Arial"/>
                <a:cs typeface="Arial"/>
              </a:rPr>
              <a:t>u</a:t>
            </a:r>
            <a:r>
              <a:rPr spc="-4" dirty="0">
                <a:solidFill>
                  <a:srgbClr val="231F20"/>
                </a:solidFill>
                <a:latin typeface="Arial"/>
                <a:cs typeface="Arial"/>
              </a:rPr>
              <a:t>ni</a:t>
            </a:r>
            <a:r>
              <a:rPr spc="4" dirty="0">
                <a:solidFill>
                  <a:srgbClr val="231F20"/>
                </a:solidFill>
                <a:latin typeface="Arial"/>
                <a:cs typeface="Arial"/>
              </a:rPr>
              <a:t>v</a:t>
            </a:r>
            <a:r>
              <a:rPr spc="-4" dirty="0">
                <a:solidFill>
                  <a:srgbClr val="231F20"/>
                </a:solidFill>
                <a:latin typeface="Arial"/>
                <a:cs typeface="Arial"/>
              </a:rPr>
              <a:t>ari</a:t>
            </a:r>
            <a:r>
              <a:rPr dirty="0">
                <a:solidFill>
                  <a:srgbClr val="231F20"/>
                </a:solidFill>
                <a:latin typeface="Arial"/>
                <a:cs typeface="Arial"/>
              </a:rPr>
              <a:t>a</a:t>
            </a:r>
            <a:r>
              <a:rPr spc="-4" dirty="0">
                <a:solidFill>
                  <a:srgbClr val="231F20"/>
                </a:solidFill>
                <a:latin typeface="Arial"/>
                <a:cs typeface="Arial"/>
              </a:rPr>
              <a:t>bl</a:t>
            </a:r>
            <a:r>
              <a:rPr dirty="0">
                <a:solidFill>
                  <a:srgbClr val="231F20"/>
                </a:solidFill>
                <a:latin typeface="Arial"/>
                <a:cs typeface="Arial"/>
              </a:rPr>
              <a:t>e</a:t>
            </a:r>
            <a:r>
              <a:rPr spc="15" dirty="0">
                <a:solidFill>
                  <a:srgbClr val="231F20"/>
                </a:solidFill>
                <a:latin typeface="Arial"/>
                <a:cs typeface="Arial"/>
              </a:rPr>
              <a:t> </a:t>
            </a:r>
            <a:r>
              <a:rPr spc="-4" dirty="0">
                <a:solidFill>
                  <a:srgbClr val="231F20"/>
                </a:solidFill>
                <a:latin typeface="Arial"/>
                <a:cs typeface="Arial"/>
              </a:rPr>
              <a:t>as</a:t>
            </a:r>
            <a:r>
              <a:rPr spc="4" dirty="0">
                <a:solidFill>
                  <a:srgbClr val="231F20"/>
                </a:solidFill>
                <a:latin typeface="Arial"/>
                <a:cs typeface="Arial"/>
              </a:rPr>
              <a:t>s</a:t>
            </a:r>
            <a:r>
              <a:rPr spc="-4" dirty="0">
                <a:solidFill>
                  <a:srgbClr val="231F20"/>
                </a:solidFill>
                <a:latin typeface="Arial"/>
                <a:cs typeface="Arial"/>
              </a:rPr>
              <a:t>oc</a:t>
            </a:r>
            <a:r>
              <a:rPr dirty="0">
                <a:solidFill>
                  <a:srgbClr val="231F20"/>
                </a:solidFill>
                <a:latin typeface="Arial"/>
                <a:cs typeface="Arial"/>
              </a:rPr>
              <a:t>i</a:t>
            </a:r>
            <a:r>
              <a:rPr spc="-4" dirty="0">
                <a:solidFill>
                  <a:srgbClr val="231F20"/>
                </a:solidFill>
                <a:latin typeface="Arial"/>
                <a:cs typeface="Arial"/>
              </a:rPr>
              <a:t>atio</a:t>
            </a:r>
            <a:r>
              <a:rPr dirty="0">
                <a:solidFill>
                  <a:srgbClr val="231F20"/>
                </a:solidFill>
                <a:latin typeface="Arial"/>
                <a:cs typeface="Arial"/>
              </a:rPr>
              <a:t>n</a:t>
            </a:r>
            <a:r>
              <a:rPr spc="19" dirty="0">
                <a:solidFill>
                  <a:srgbClr val="231F20"/>
                </a:solidFill>
                <a:latin typeface="Arial"/>
                <a:cs typeface="Arial"/>
              </a:rPr>
              <a:t> </a:t>
            </a:r>
            <a:r>
              <a:rPr spc="-4" dirty="0">
                <a:solidFill>
                  <a:srgbClr val="231F20"/>
                </a:solidFill>
                <a:latin typeface="Arial"/>
                <a:cs typeface="Arial"/>
              </a:rPr>
              <a:t>o</a:t>
            </a:r>
            <a:r>
              <a:rPr dirty="0">
                <a:solidFill>
                  <a:srgbClr val="231F20"/>
                </a:solidFill>
                <a:latin typeface="Arial"/>
                <a:cs typeface="Arial"/>
              </a:rPr>
              <a:t>f</a:t>
            </a:r>
            <a:r>
              <a:rPr spc="23" dirty="0">
                <a:solidFill>
                  <a:srgbClr val="231F20"/>
                </a:solidFill>
                <a:latin typeface="Arial"/>
                <a:cs typeface="Arial"/>
              </a:rPr>
              <a:t> </a:t>
            </a:r>
            <a:r>
              <a:rPr spc="-4" dirty="0">
                <a:solidFill>
                  <a:srgbClr val="231F20"/>
                </a:solidFill>
                <a:latin typeface="Arial"/>
                <a:cs typeface="Arial"/>
              </a:rPr>
              <a:t>socio</a:t>
            </a:r>
            <a:r>
              <a:rPr dirty="0">
                <a:solidFill>
                  <a:srgbClr val="231F20"/>
                </a:solidFill>
                <a:latin typeface="Arial"/>
                <a:cs typeface="Arial"/>
              </a:rPr>
              <a:t>d</a:t>
            </a:r>
            <a:r>
              <a:rPr spc="-4" dirty="0">
                <a:solidFill>
                  <a:srgbClr val="231F20"/>
                </a:solidFill>
                <a:latin typeface="Arial"/>
                <a:cs typeface="Arial"/>
              </a:rPr>
              <a:t>e</a:t>
            </a:r>
            <a:r>
              <a:rPr dirty="0">
                <a:solidFill>
                  <a:srgbClr val="231F20"/>
                </a:solidFill>
                <a:latin typeface="Arial"/>
                <a:cs typeface="Arial"/>
              </a:rPr>
              <a:t>mo</a:t>
            </a:r>
            <a:r>
              <a:rPr spc="-4" dirty="0">
                <a:solidFill>
                  <a:srgbClr val="231F20"/>
                </a:solidFill>
                <a:latin typeface="Arial"/>
                <a:cs typeface="Arial"/>
              </a:rPr>
              <a:t>gra</a:t>
            </a:r>
            <a:r>
              <a:rPr dirty="0">
                <a:solidFill>
                  <a:srgbClr val="231F20"/>
                </a:solidFill>
                <a:latin typeface="Arial"/>
                <a:cs typeface="Arial"/>
              </a:rPr>
              <a:t>p</a:t>
            </a:r>
            <a:r>
              <a:rPr spc="-4" dirty="0">
                <a:solidFill>
                  <a:srgbClr val="231F20"/>
                </a:solidFill>
                <a:latin typeface="Arial"/>
                <a:cs typeface="Arial"/>
              </a:rPr>
              <a:t>hi</a:t>
            </a:r>
            <a:r>
              <a:rPr dirty="0">
                <a:solidFill>
                  <a:srgbClr val="231F20"/>
                </a:solidFill>
                <a:latin typeface="Arial"/>
                <a:cs typeface="Arial"/>
              </a:rPr>
              <a:t>c</a:t>
            </a:r>
            <a:r>
              <a:rPr spc="15" dirty="0">
                <a:solidFill>
                  <a:srgbClr val="231F20"/>
                </a:solidFill>
                <a:latin typeface="Arial"/>
                <a:cs typeface="Arial"/>
              </a:rPr>
              <a:t> </a:t>
            </a:r>
            <a:r>
              <a:rPr spc="-4" dirty="0">
                <a:solidFill>
                  <a:srgbClr val="231F20"/>
                </a:solidFill>
                <a:latin typeface="Arial"/>
                <a:cs typeface="Arial"/>
              </a:rPr>
              <a:t>c</a:t>
            </a:r>
            <a:r>
              <a:rPr dirty="0">
                <a:solidFill>
                  <a:srgbClr val="231F20"/>
                </a:solidFill>
                <a:latin typeface="Arial"/>
                <a:cs typeface="Arial"/>
              </a:rPr>
              <a:t>h</a:t>
            </a:r>
            <a:r>
              <a:rPr spc="-4" dirty="0">
                <a:solidFill>
                  <a:srgbClr val="231F20"/>
                </a:solidFill>
                <a:latin typeface="Arial"/>
                <a:cs typeface="Arial"/>
              </a:rPr>
              <a:t>ara</a:t>
            </a:r>
            <a:r>
              <a:rPr spc="4" dirty="0">
                <a:solidFill>
                  <a:srgbClr val="231F20"/>
                </a:solidFill>
                <a:latin typeface="Arial"/>
                <a:cs typeface="Arial"/>
              </a:rPr>
              <a:t>c</a:t>
            </a:r>
            <a:r>
              <a:rPr spc="-4" dirty="0">
                <a:solidFill>
                  <a:srgbClr val="231F20"/>
                </a:solidFill>
                <a:latin typeface="Arial"/>
                <a:cs typeface="Arial"/>
              </a:rPr>
              <a:t>teristic</a:t>
            </a:r>
            <a:r>
              <a:rPr dirty="0">
                <a:solidFill>
                  <a:srgbClr val="231F20"/>
                </a:solidFill>
                <a:latin typeface="Arial"/>
                <a:cs typeface="Arial"/>
              </a:rPr>
              <a:t>s</a:t>
            </a:r>
            <a:r>
              <a:rPr spc="26" dirty="0">
                <a:solidFill>
                  <a:srgbClr val="231F20"/>
                </a:solidFill>
                <a:latin typeface="Arial"/>
                <a:cs typeface="Arial"/>
              </a:rPr>
              <a:t> </a:t>
            </a:r>
            <a:r>
              <a:rPr spc="-11" dirty="0">
                <a:solidFill>
                  <a:srgbClr val="231F20"/>
                </a:solidFill>
                <a:latin typeface="Arial"/>
                <a:cs typeface="Arial"/>
              </a:rPr>
              <a:t>w</a:t>
            </a:r>
            <a:r>
              <a:rPr spc="-4" dirty="0">
                <a:solidFill>
                  <a:srgbClr val="231F20"/>
                </a:solidFill>
                <a:latin typeface="Arial"/>
                <a:cs typeface="Arial"/>
              </a:rPr>
              <a:t>it</a:t>
            </a:r>
            <a:r>
              <a:rPr dirty="0">
                <a:solidFill>
                  <a:srgbClr val="231F20"/>
                </a:solidFill>
                <a:latin typeface="Arial"/>
                <a:cs typeface="Arial"/>
              </a:rPr>
              <a:t>h</a:t>
            </a:r>
            <a:r>
              <a:rPr spc="23" dirty="0">
                <a:solidFill>
                  <a:srgbClr val="231F20"/>
                </a:solidFill>
                <a:latin typeface="Arial"/>
                <a:cs typeface="Arial"/>
              </a:rPr>
              <a:t> </a:t>
            </a:r>
            <a:r>
              <a:rPr spc="-11" dirty="0">
                <a:solidFill>
                  <a:srgbClr val="231F20"/>
                </a:solidFill>
                <a:latin typeface="Arial"/>
                <a:cs typeface="Arial"/>
              </a:rPr>
              <a:t>S</a:t>
            </a:r>
            <a:r>
              <a:rPr spc="-15" dirty="0">
                <a:solidFill>
                  <a:srgbClr val="231F20"/>
                </a:solidFill>
                <a:latin typeface="Arial"/>
                <a:cs typeface="Arial"/>
              </a:rPr>
              <a:t>A</a:t>
            </a:r>
            <a:r>
              <a:rPr spc="-11" dirty="0">
                <a:solidFill>
                  <a:srgbClr val="231F20"/>
                </a:solidFill>
                <a:latin typeface="Arial"/>
                <a:cs typeface="Arial"/>
              </a:rPr>
              <a:t>R</a:t>
            </a:r>
            <a:r>
              <a:rPr spc="-15" dirty="0">
                <a:solidFill>
                  <a:srgbClr val="231F20"/>
                </a:solidFill>
                <a:latin typeface="Arial"/>
                <a:cs typeface="Arial"/>
              </a:rPr>
              <a:t>S</a:t>
            </a:r>
            <a:r>
              <a:rPr spc="-11" dirty="0">
                <a:solidFill>
                  <a:srgbClr val="231F20"/>
                </a:solidFill>
                <a:latin typeface="Arial"/>
                <a:cs typeface="Arial"/>
              </a:rPr>
              <a:t>-Co</a:t>
            </a:r>
            <a:r>
              <a:rPr spc="-15" dirty="0">
                <a:solidFill>
                  <a:srgbClr val="231F20"/>
                </a:solidFill>
                <a:latin typeface="Arial"/>
                <a:cs typeface="Arial"/>
              </a:rPr>
              <a:t>V</a:t>
            </a:r>
            <a:r>
              <a:rPr spc="-4" dirty="0">
                <a:solidFill>
                  <a:srgbClr val="231F20"/>
                </a:solidFill>
                <a:latin typeface="Arial"/>
                <a:cs typeface="Arial"/>
              </a:rPr>
              <a:t>-</a:t>
            </a:r>
            <a:r>
              <a:rPr dirty="0">
                <a:solidFill>
                  <a:srgbClr val="231F20"/>
                </a:solidFill>
                <a:latin typeface="Arial"/>
                <a:cs typeface="Arial"/>
              </a:rPr>
              <a:t>2</a:t>
            </a:r>
            <a:r>
              <a:rPr spc="8" dirty="0">
                <a:solidFill>
                  <a:srgbClr val="231F20"/>
                </a:solidFill>
                <a:latin typeface="Arial"/>
                <a:cs typeface="Arial"/>
              </a:rPr>
              <a:t> </a:t>
            </a:r>
            <a:r>
              <a:rPr spc="-4" dirty="0">
                <a:solidFill>
                  <a:srgbClr val="231F20"/>
                </a:solidFill>
                <a:latin typeface="Arial"/>
                <a:cs typeface="Arial"/>
              </a:rPr>
              <a:t>in</a:t>
            </a:r>
            <a:r>
              <a:rPr spc="4" dirty="0">
                <a:solidFill>
                  <a:srgbClr val="231F20"/>
                </a:solidFill>
                <a:latin typeface="Arial"/>
                <a:cs typeface="Arial"/>
              </a:rPr>
              <a:t>f</a:t>
            </a:r>
            <a:r>
              <a:rPr spc="-4" dirty="0">
                <a:solidFill>
                  <a:srgbClr val="231F20"/>
                </a:solidFill>
                <a:latin typeface="Arial"/>
                <a:cs typeface="Arial"/>
              </a:rPr>
              <a:t>ection f</a:t>
            </a:r>
            <a:r>
              <a:rPr spc="-8" dirty="0">
                <a:solidFill>
                  <a:srgbClr val="231F20"/>
                </a:solidFill>
                <a:latin typeface="Arial"/>
                <a:cs typeface="Arial"/>
              </a:rPr>
              <a:t>ro</a:t>
            </a:r>
            <a:r>
              <a:rPr dirty="0">
                <a:solidFill>
                  <a:srgbClr val="231F20"/>
                </a:solidFill>
                <a:latin typeface="Arial"/>
                <a:cs typeface="Arial"/>
              </a:rPr>
              <a:t>m</a:t>
            </a:r>
            <a:r>
              <a:rPr spc="-23" dirty="0">
                <a:solidFill>
                  <a:srgbClr val="231F20"/>
                </a:solidFill>
                <a:latin typeface="Arial"/>
                <a:cs typeface="Arial"/>
              </a:rPr>
              <a:t> </a:t>
            </a:r>
            <a:r>
              <a:rPr spc="-4" dirty="0">
                <a:solidFill>
                  <a:srgbClr val="231F20"/>
                </a:solidFill>
                <a:latin typeface="Arial"/>
                <a:cs typeface="Arial"/>
              </a:rPr>
              <a:t>H</a:t>
            </a:r>
            <a:r>
              <a:rPr dirty="0">
                <a:solidFill>
                  <a:srgbClr val="231F20"/>
                </a:solidFill>
                <a:latin typeface="Arial"/>
                <a:cs typeface="Arial"/>
              </a:rPr>
              <a:t>M</a:t>
            </a:r>
            <a:r>
              <a:rPr spc="-19" dirty="0">
                <a:solidFill>
                  <a:srgbClr val="231F20"/>
                </a:solidFill>
                <a:latin typeface="Arial"/>
                <a:cs typeface="Arial"/>
              </a:rPr>
              <a:t> </a:t>
            </a:r>
            <a:r>
              <a:rPr spc="-15" dirty="0">
                <a:solidFill>
                  <a:srgbClr val="231F20"/>
                </a:solidFill>
                <a:latin typeface="Arial"/>
                <a:cs typeface="Arial"/>
              </a:rPr>
              <a:t>CURATOR</a:t>
            </a:r>
            <a:endParaRPr dirty="0">
              <a:latin typeface="Arial"/>
              <a:cs typeface="Arial"/>
            </a:endParaRPr>
          </a:p>
        </p:txBody>
      </p:sp>
      <p:sp>
        <p:nvSpPr>
          <p:cNvPr id="13" name="object 4"/>
          <p:cNvSpPr txBox="1"/>
          <p:nvPr/>
        </p:nvSpPr>
        <p:spPr>
          <a:xfrm>
            <a:off x="2152889" y="4491024"/>
            <a:ext cx="1836896" cy="92333"/>
          </a:xfrm>
          <a:prstGeom prst="rect">
            <a:avLst/>
          </a:prstGeom>
        </p:spPr>
        <p:txBody>
          <a:bodyPr vert="horz" wrap="square" lIns="0" tIns="0" rIns="0" bIns="0" rtlCol="0">
            <a:spAutoFit/>
          </a:bodyPr>
          <a:lstStyle/>
          <a:p>
            <a:pPr marL="13811">
              <a:spcBef>
                <a:spcPts val="53"/>
              </a:spcBef>
            </a:pPr>
            <a:r>
              <a:rPr sz="600" spc="-4" dirty="0">
                <a:solidFill>
                  <a:srgbClr val="231F20"/>
                </a:solidFill>
                <a:latin typeface="Arial"/>
                <a:cs typeface="Arial"/>
              </a:rPr>
              <a:t>)</a:t>
            </a:r>
            <a:endParaRPr sz="600" dirty="0">
              <a:latin typeface="Arial"/>
              <a:cs typeface="Arial"/>
            </a:endParaRPr>
          </a:p>
        </p:txBody>
      </p:sp>
      <p:graphicFrame>
        <p:nvGraphicFramePr>
          <p:cNvPr id="15" name="object 2"/>
          <p:cNvGraphicFramePr>
            <a:graphicFrameLocks noGrp="1"/>
          </p:cNvGraphicFramePr>
          <p:nvPr>
            <p:extLst>
              <p:ext uri="{D42A27DB-BD31-4B8C-83A1-F6EECF244321}">
                <p14:modId xmlns:p14="http://schemas.microsoft.com/office/powerpoint/2010/main" val="1332168661"/>
              </p:ext>
            </p:extLst>
          </p:nvPr>
        </p:nvGraphicFramePr>
        <p:xfrm>
          <a:off x="867133" y="1621058"/>
          <a:ext cx="7836454" cy="3873505"/>
        </p:xfrm>
        <a:graphic>
          <a:graphicData uri="http://schemas.openxmlformats.org/drawingml/2006/table">
            <a:tbl>
              <a:tblPr firstRow="1" bandRow="1">
                <a:tableStyleId>{2D5ABB26-0587-4C30-8999-92F81FD0307C}</a:tableStyleId>
              </a:tblPr>
              <a:tblGrid>
                <a:gridCol w="1683565">
                  <a:extLst>
                    <a:ext uri="{9D8B030D-6E8A-4147-A177-3AD203B41FA5}">
                      <a16:colId xmlns:a16="http://schemas.microsoft.com/office/drawing/2014/main" val="20000"/>
                    </a:ext>
                  </a:extLst>
                </a:gridCol>
                <a:gridCol w="1450445">
                  <a:extLst>
                    <a:ext uri="{9D8B030D-6E8A-4147-A177-3AD203B41FA5}">
                      <a16:colId xmlns:a16="http://schemas.microsoft.com/office/drawing/2014/main" val="20001"/>
                    </a:ext>
                  </a:extLst>
                </a:gridCol>
                <a:gridCol w="1544768">
                  <a:extLst>
                    <a:ext uri="{9D8B030D-6E8A-4147-A177-3AD203B41FA5}">
                      <a16:colId xmlns:a16="http://schemas.microsoft.com/office/drawing/2014/main" val="20002"/>
                    </a:ext>
                  </a:extLst>
                </a:gridCol>
                <a:gridCol w="1443966">
                  <a:extLst>
                    <a:ext uri="{9D8B030D-6E8A-4147-A177-3AD203B41FA5}">
                      <a16:colId xmlns:a16="http://schemas.microsoft.com/office/drawing/2014/main" val="20003"/>
                    </a:ext>
                  </a:extLst>
                </a:gridCol>
                <a:gridCol w="1713710">
                  <a:extLst>
                    <a:ext uri="{9D8B030D-6E8A-4147-A177-3AD203B41FA5}">
                      <a16:colId xmlns:a16="http://schemas.microsoft.com/office/drawing/2014/main" val="20004"/>
                    </a:ext>
                  </a:extLst>
                </a:gridCol>
              </a:tblGrid>
              <a:tr h="397568">
                <a:tc>
                  <a:txBody>
                    <a:bodyPr/>
                    <a:lstStyle/>
                    <a:p>
                      <a:endParaRPr sz="1600" dirty="0"/>
                    </a:p>
                  </a:txBody>
                  <a:tcPr marL="0" marR="0" marT="0" marB="0"/>
                </a:tc>
                <a:tc>
                  <a:txBody>
                    <a:bodyPr/>
                    <a:lstStyle/>
                    <a:p>
                      <a:pPr marL="349250">
                        <a:lnSpc>
                          <a:spcPct val="100000"/>
                        </a:lnSpc>
                      </a:pPr>
                      <a:r>
                        <a:rPr sz="1400" b="1" spc="5" dirty="0">
                          <a:solidFill>
                            <a:srgbClr val="231F20"/>
                          </a:solidFill>
                          <a:latin typeface="Arial"/>
                          <a:cs typeface="Arial"/>
                        </a:rPr>
                        <a:t>O</a:t>
                      </a:r>
                      <a:r>
                        <a:rPr sz="1400" b="1" spc="-15" dirty="0">
                          <a:solidFill>
                            <a:srgbClr val="231F20"/>
                          </a:solidFill>
                          <a:latin typeface="Arial"/>
                          <a:cs typeface="Arial"/>
                        </a:rPr>
                        <a:t>v</a:t>
                      </a:r>
                      <a:r>
                        <a:rPr sz="1400" b="1" spc="5" dirty="0">
                          <a:solidFill>
                            <a:srgbClr val="231F20"/>
                          </a:solidFill>
                          <a:latin typeface="Arial"/>
                          <a:cs typeface="Arial"/>
                        </a:rPr>
                        <a:t>e</a:t>
                      </a:r>
                      <a:r>
                        <a:rPr sz="1400" b="1" spc="-5" dirty="0">
                          <a:solidFill>
                            <a:srgbClr val="231F20"/>
                          </a:solidFill>
                          <a:latin typeface="Arial"/>
                          <a:cs typeface="Arial"/>
                        </a:rPr>
                        <a:t>ra</a:t>
                      </a:r>
                      <a:r>
                        <a:rPr sz="1400" b="1" dirty="0">
                          <a:solidFill>
                            <a:srgbClr val="231F20"/>
                          </a:solidFill>
                          <a:latin typeface="Arial"/>
                          <a:cs typeface="Arial"/>
                        </a:rPr>
                        <a:t>ll</a:t>
                      </a:r>
                      <a:endParaRPr sz="1400" dirty="0">
                        <a:latin typeface="Arial"/>
                        <a:cs typeface="Arial"/>
                      </a:endParaRPr>
                    </a:p>
                  </a:txBody>
                  <a:tcPr marL="0" marR="0" marT="0" marB="0"/>
                </a:tc>
                <a:tc>
                  <a:txBody>
                    <a:bodyPr/>
                    <a:lstStyle/>
                    <a:p>
                      <a:pPr marL="311785">
                        <a:lnSpc>
                          <a:spcPct val="100000"/>
                        </a:lnSpc>
                      </a:pPr>
                      <a:r>
                        <a:rPr sz="1400" b="1" spc="5" dirty="0">
                          <a:solidFill>
                            <a:srgbClr val="231F20"/>
                          </a:solidFill>
                          <a:latin typeface="Arial"/>
                          <a:cs typeface="Arial"/>
                        </a:rPr>
                        <a:t>S</a:t>
                      </a:r>
                      <a:r>
                        <a:rPr sz="1400" b="1" spc="-30" dirty="0">
                          <a:solidFill>
                            <a:srgbClr val="231F20"/>
                          </a:solidFill>
                          <a:latin typeface="Arial"/>
                          <a:cs typeface="Arial"/>
                        </a:rPr>
                        <a:t>A</a:t>
                      </a:r>
                      <a:r>
                        <a:rPr sz="1400" b="1" spc="-5" dirty="0">
                          <a:solidFill>
                            <a:srgbClr val="231F20"/>
                          </a:solidFill>
                          <a:latin typeface="Arial"/>
                          <a:cs typeface="Arial"/>
                        </a:rPr>
                        <a:t>RS</a:t>
                      </a:r>
                      <a:r>
                        <a:rPr sz="1400" b="1" spc="-10" dirty="0">
                          <a:solidFill>
                            <a:srgbClr val="231F20"/>
                          </a:solidFill>
                          <a:latin typeface="Arial"/>
                          <a:cs typeface="Arial"/>
                        </a:rPr>
                        <a:t>-C</a:t>
                      </a:r>
                      <a:r>
                        <a:rPr sz="1400" b="1" spc="-5" dirty="0">
                          <a:solidFill>
                            <a:srgbClr val="231F20"/>
                          </a:solidFill>
                          <a:latin typeface="Arial"/>
                          <a:cs typeface="Arial"/>
                        </a:rPr>
                        <a:t>o</a:t>
                      </a:r>
                      <a:r>
                        <a:rPr sz="1400" b="1" spc="-10" dirty="0">
                          <a:solidFill>
                            <a:srgbClr val="231F20"/>
                          </a:solidFill>
                          <a:latin typeface="Arial"/>
                          <a:cs typeface="Arial"/>
                        </a:rPr>
                        <a:t>V</a:t>
                      </a:r>
                      <a:r>
                        <a:rPr sz="1400" b="1" dirty="0">
                          <a:solidFill>
                            <a:srgbClr val="231F20"/>
                          </a:solidFill>
                          <a:latin typeface="Arial"/>
                          <a:cs typeface="Arial"/>
                        </a:rPr>
                        <a:t>-</a:t>
                      </a:r>
                      <a:r>
                        <a:rPr sz="1400" b="1" spc="-10" dirty="0">
                          <a:solidFill>
                            <a:srgbClr val="231F20"/>
                          </a:solidFill>
                          <a:latin typeface="Arial"/>
                          <a:cs typeface="Arial"/>
                        </a:rPr>
                        <a:t>2</a:t>
                      </a:r>
                      <a:r>
                        <a:rPr sz="1400" b="1" dirty="0">
                          <a:solidFill>
                            <a:srgbClr val="231F20"/>
                          </a:solidFill>
                          <a:latin typeface="Arial"/>
                          <a:cs typeface="Arial"/>
                        </a:rPr>
                        <a:t>-</a:t>
                      </a:r>
                      <a:endParaRPr sz="1400" dirty="0">
                        <a:latin typeface="Arial"/>
                        <a:cs typeface="Arial"/>
                      </a:endParaRPr>
                    </a:p>
                    <a:p>
                      <a:pPr marL="311785">
                        <a:lnSpc>
                          <a:spcPct val="100000"/>
                        </a:lnSpc>
                      </a:pPr>
                      <a:r>
                        <a:rPr sz="1400" b="1" dirty="0">
                          <a:solidFill>
                            <a:srgbClr val="231F20"/>
                          </a:solidFill>
                          <a:latin typeface="Arial"/>
                          <a:cs typeface="Arial"/>
                        </a:rPr>
                        <a:t>n</a:t>
                      </a:r>
                      <a:r>
                        <a:rPr sz="1400" b="1" spc="-5" dirty="0">
                          <a:solidFill>
                            <a:srgbClr val="231F20"/>
                          </a:solidFill>
                          <a:latin typeface="Arial"/>
                          <a:cs typeface="Arial"/>
                        </a:rPr>
                        <a:t>e</a:t>
                      </a:r>
                      <a:r>
                        <a:rPr sz="1400" b="1" dirty="0">
                          <a:solidFill>
                            <a:srgbClr val="231F20"/>
                          </a:solidFill>
                          <a:latin typeface="Arial"/>
                          <a:cs typeface="Arial"/>
                        </a:rPr>
                        <a:t>g</a:t>
                      </a:r>
                      <a:r>
                        <a:rPr sz="1400" b="1" spc="-5" dirty="0">
                          <a:solidFill>
                            <a:srgbClr val="231F20"/>
                          </a:solidFill>
                          <a:latin typeface="Arial"/>
                          <a:cs typeface="Arial"/>
                        </a:rPr>
                        <a:t>a</a:t>
                      </a:r>
                      <a:r>
                        <a:rPr sz="1400" b="1" dirty="0">
                          <a:solidFill>
                            <a:srgbClr val="231F20"/>
                          </a:solidFill>
                          <a:latin typeface="Arial"/>
                          <a:cs typeface="Arial"/>
                        </a:rPr>
                        <a:t>t</a:t>
                      </a:r>
                      <a:r>
                        <a:rPr sz="1400" b="1" spc="5" dirty="0">
                          <a:solidFill>
                            <a:srgbClr val="231F20"/>
                          </a:solidFill>
                          <a:latin typeface="Arial"/>
                          <a:cs typeface="Arial"/>
                        </a:rPr>
                        <a:t>i</a:t>
                      </a:r>
                      <a:r>
                        <a:rPr sz="1400" b="1" spc="-15" dirty="0">
                          <a:solidFill>
                            <a:srgbClr val="231F20"/>
                          </a:solidFill>
                          <a:latin typeface="Arial"/>
                          <a:cs typeface="Arial"/>
                        </a:rPr>
                        <a:t>v</a:t>
                      </a:r>
                      <a:r>
                        <a:rPr sz="1400" b="1" dirty="0">
                          <a:solidFill>
                            <a:srgbClr val="231F20"/>
                          </a:solidFill>
                          <a:latin typeface="Arial"/>
                          <a:cs typeface="Arial"/>
                        </a:rPr>
                        <a:t>e</a:t>
                      </a:r>
                      <a:endParaRPr sz="1400" dirty="0">
                        <a:latin typeface="Arial"/>
                        <a:cs typeface="Arial"/>
                      </a:endParaRPr>
                    </a:p>
                  </a:txBody>
                  <a:tcPr marL="0" marR="0" marT="0" marB="0"/>
                </a:tc>
                <a:tc>
                  <a:txBody>
                    <a:bodyPr/>
                    <a:lstStyle/>
                    <a:p>
                      <a:pPr marL="259079">
                        <a:lnSpc>
                          <a:spcPct val="100000"/>
                        </a:lnSpc>
                      </a:pPr>
                      <a:r>
                        <a:rPr sz="1400" b="1" spc="5" dirty="0">
                          <a:solidFill>
                            <a:srgbClr val="231F20"/>
                          </a:solidFill>
                          <a:latin typeface="Arial"/>
                          <a:cs typeface="Arial"/>
                        </a:rPr>
                        <a:t>S</a:t>
                      </a:r>
                      <a:r>
                        <a:rPr sz="1400" b="1" spc="-30" dirty="0">
                          <a:solidFill>
                            <a:srgbClr val="231F20"/>
                          </a:solidFill>
                          <a:latin typeface="Arial"/>
                          <a:cs typeface="Arial"/>
                        </a:rPr>
                        <a:t>A</a:t>
                      </a:r>
                      <a:r>
                        <a:rPr sz="1400" b="1" spc="-5" dirty="0">
                          <a:solidFill>
                            <a:srgbClr val="231F20"/>
                          </a:solidFill>
                          <a:latin typeface="Arial"/>
                          <a:cs typeface="Arial"/>
                        </a:rPr>
                        <a:t>RS</a:t>
                      </a:r>
                      <a:r>
                        <a:rPr sz="1400" b="1" spc="-10" dirty="0">
                          <a:solidFill>
                            <a:srgbClr val="231F20"/>
                          </a:solidFill>
                          <a:latin typeface="Arial"/>
                          <a:cs typeface="Arial"/>
                        </a:rPr>
                        <a:t>-C</a:t>
                      </a:r>
                      <a:r>
                        <a:rPr sz="1400" b="1" spc="-5" dirty="0">
                          <a:solidFill>
                            <a:srgbClr val="231F20"/>
                          </a:solidFill>
                          <a:latin typeface="Arial"/>
                          <a:cs typeface="Arial"/>
                        </a:rPr>
                        <a:t>o</a:t>
                      </a:r>
                      <a:r>
                        <a:rPr sz="1400" b="1" spc="-10" dirty="0">
                          <a:solidFill>
                            <a:srgbClr val="231F20"/>
                          </a:solidFill>
                          <a:latin typeface="Arial"/>
                          <a:cs typeface="Arial"/>
                        </a:rPr>
                        <a:t>V</a:t>
                      </a:r>
                      <a:r>
                        <a:rPr sz="1400" b="1" dirty="0">
                          <a:solidFill>
                            <a:srgbClr val="231F20"/>
                          </a:solidFill>
                          <a:latin typeface="Arial"/>
                          <a:cs typeface="Arial"/>
                        </a:rPr>
                        <a:t>-</a:t>
                      </a:r>
                      <a:r>
                        <a:rPr sz="1400" b="1" spc="-10" dirty="0">
                          <a:solidFill>
                            <a:srgbClr val="231F20"/>
                          </a:solidFill>
                          <a:latin typeface="Arial"/>
                          <a:cs typeface="Arial"/>
                        </a:rPr>
                        <a:t>2</a:t>
                      </a:r>
                      <a:r>
                        <a:rPr sz="1400" b="1" dirty="0">
                          <a:solidFill>
                            <a:srgbClr val="231F20"/>
                          </a:solidFill>
                          <a:latin typeface="Arial"/>
                          <a:cs typeface="Arial"/>
                        </a:rPr>
                        <a:t>-</a:t>
                      </a:r>
                      <a:endParaRPr sz="1400" dirty="0">
                        <a:latin typeface="Arial"/>
                        <a:cs typeface="Arial"/>
                      </a:endParaRPr>
                    </a:p>
                    <a:p>
                      <a:pPr marL="259079">
                        <a:lnSpc>
                          <a:spcPct val="100000"/>
                        </a:lnSpc>
                      </a:pPr>
                      <a:r>
                        <a:rPr sz="1400" b="1" dirty="0">
                          <a:solidFill>
                            <a:srgbClr val="231F20"/>
                          </a:solidFill>
                          <a:latin typeface="Arial"/>
                          <a:cs typeface="Arial"/>
                        </a:rPr>
                        <a:t>po</a:t>
                      </a:r>
                      <a:r>
                        <a:rPr sz="1400" b="1" spc="-5" dirty="0">
                          <a:solidFill>
                            <a:srgbClr val="231F20"/>
                          </a:solidFill>
                          <a:latin typeface="Arial"/>
                          <a:cs typeface="Arial"/>
                        </a:rPr>
                        <a:t>s</a:t>
                      </a:r>
                      <a:r>
                        <a:rPr sz="1400" b="1" dirty="0">
                          <a:solidFill>
                            <a:srgbClr val="231F20"/>
                          </a:solidFill>
                          <a:latin typeface="Arial"/>
                          <a:cs typeface="Arial"/>
                        </a:rPr>
                        <a:t>it</a:t>
                      </a:r>
                      <a:r>
                        <a:rPr sz="1400" b="1" spc="5" dirty="0">
                          <a:solidFill>
                            <a:srgbClr val="231F20"/>
                          </a:solidFill>
                          <a:latin typeface="Arial"/>
                          <a:cs typeface="Arial"/>
                        </a:rPr>
                        <a:t>i</a:t>
                      </a:r>
                      <a:r>
                        <a:rPr sz="1400" b="1" spc="-15" dirty="0">
                          <a:solidFill>
                            <a:srgbClr val="231F20"/>
                          </a:solidFill>
                          <a:latin typeface="Arial"/>
                          <a:cs typeface="Arial"/>
                        </a:rPr>
                        <a:t>v</a:t>
                      </a:r>
                      <a:r>
                        <a:rPr sz="1400" b="1" dirty="0">
                          <a:solidFill>
                            <a:srgbClr val="231F20"/>
                          </a:solidFill>
                          <a:latin typeface="Arial"/>
                          <a:cs typeface="Arial"/>
                        </a:rPr>
                        <a:t>e</a:t>
                      </a:r>
                      <a:endParaRPr sz="1400" dirty="0">
                        <a:latin typeface="Arial"/>
                        <a:cs typeface="Arial"/>
                      </a:endParaRPr>
                    </a:p>
                  </a:txBody>
                  <a:tcPr marL="0" marR="0" marT="0" marB="0"/>
                </a:tc>
                <a:tc>
                  <a:txBody>
                    <a:bodyPr/>
                    <a:lstStyle/>
                    <a:p>
                      <a:endParaRPr sz="1400" dirty="0">
                        <a:latin typeface="Arial"/>
                        <a:cs typeface="Arial"/>
                      </a:endParaRPr>
                    </a:p>
                  </a:txBody>
                  <a:tcPr marL="0" marR="0" marT="0" marB="0"/>
                </a:tc>
                <a:extLst>
                  <a:ext uri="{0D108BD9-81ED-4DB2-BD59-A6C34878D82A}">
                    <a16:rowId xmlns:a16="http://schemas.microsoft.com/office/drawing/2014/main" val="10000"/>
                  </a:ext>
                </a:extLst>
              </a:tr>
              <a:tr h="227182">
                <a:tc>
                  <a:txBody>
                    <a:bodyPr/>
                    <a:lstStyle/>
                    <a:p>
                      <a:pPr marL="46990">
                        <a:lnSpc>
                          <a:spcPct val="100000"/>
                        </a:lnSpc>
                      </a:pPr>
                      <a:r>
                        <a:rPr sz="1600" b="1" spc="-5" dirty="0">
                          <a:solidFill>
                            <a:srgbClr val="231F20"/>
                          </a:solidFill>
                          <a:latin typeface="Arial"/>
                          <a:cs typeface="Arial"/>
                        </a:rPr>
                        <a:t>C</a:t>
                      </a:r>
                      <a:r>
                        <a:rPr sz="1600" b="1" dirty="0">
                          <a:solidFill>
                            <a:srgbClr val="231F20"/>
                          </a:solidFill>
                          <a:latin typeface="Arial"/>
                          <a:cs typeface="Arial"/>
                        </a:rPr>
                        <a:t>h</a:t>
                      </a:r>
                      <a:r>
                        <a:rPr sz="1600" b="1" spc="-5" dirty="0">
                          <a:solidFill>
                            <a:srgbClr val="231F20"/>
                          </a:solidFill>
                          <a:latin typeface="Arial"/>
                          <a:cs typeface="Arial"/>
                        </a:rPr>
                        <a:t>ar</a:t>
                      </a:r>
                      <a:r>
                        <a:rPr sz="1600" b="1" dirty="0">
                          <a:solidFill>
                            <a:srgbClr val="231F20"/>
                          </a:solidFill>
                          <a:latin typeface="Arial"/>
                          <a:cs typeface="Arial"/>
                        </a:rPr>
                        <a:t>a</a:t>
                      </a:r>
                      <a:r>
                        <a:rPr sz="1600" b="1" spc="-5" dirty="0">
                          <a:solidFill>
                            <a:srgbClr val="231F20"/>
                          </a:solidFill>
                          <a:latin typeface="Arial"/>
                          <a:cs typeface="Arial"/>
                        </a:rPr>
                        <a:t>cteristi</a:t>
                      </a:r>
                      <a:r>
                        <a:rPr sz="1600" b="1" dirty="0">
                          <a:solidFill>
                            <a:srgbClr val="231F20"/>
                          </a:solidFill>
                          <a:latin typeface="Arial"/>
                          <a:cs typeface="Arial"/>
                        </a:rPr>
                        <a:t>cs</a:t>
                      </a:r>
                      <a:endParaRPr sz="1600" dirty="0">
                        <a:latin typeface="Arial"/>
                        <a:cs typeface="Arial"/>
                      </a:endParaRPr>
                    </a:p>
                  </a:txBody>
                  <a:tcPr marL="0" marR="0" marT="0" marB="0">
                    <a:lnB w="7365">
                      <a:solidFill>
                        <a:srgbClr val="231F20"/>
                      </a:solidFill>
                      <a:prstDash val="solid"/>
                    </a:lnB>
                  </a:tcPr>
                </a:tc>
                <a:tc>
                  <a:txBody>
                    <a:bodyPr/>
                    <a:lstStyle/>
                    <a:p>
                      <a:pPr marL="349250">
                        <a:lnSpc>
                          <a:spcPct val="100000"/>
                        </a:lnSpc>
                      </a:pPr>
                      <a:r>
                        <a:rPr sz="1400" b="1" spc="-5" dirty="0">
                          <a:solidFill>
                            <a:srgbClr val="231F20"/>
                          </a:solidFill>
                          <a:latin typeface="Arial"/>
                          <a:cs typeface="Arial"/>
                        </a:rPr>
                        <a:t>(N</a:t>
                      </a:r>
                      <a:r>
                        <a:rPr sz="1400" b="1" dirty="0">
                          <a:solidFill>
                            <a:srgbClr val="231F20"/>
                          </a:solidFill>
                          <a:latin typeface="Arial"/>
                          <a:cs typeface="Arial"/>
                        </a:rPr>
                        <a:t>=</a:t>
                      </a:r>
                      <a:r>
                        <a:rPr sz="1400" b="1" spc="-5" dirty="0">
                          <a:solidFill>
                            <a:srgbClr val="231F20"/>
                          </a:solidFill>
                          <a:latin typeface="Arial"/>
                          <a:cs typeface="Arial"/>
                        </a:rPr>
                        <a:t>2</a:t>
                      </a:r>
                      <a:r>
                        <a:rPr sz="1400" b="1" spc="45" dirty="0">
                          <a:solidFill>
                            <a:srgbClr val="231F20"/>
                          </a:solidFill>
                          <a:latin typeface="Arial"/>
                          <a:cs typeface="Arial"/>
                        </a:rPr>
                        <a:t>0</a:t>
                      </a:r>
                      <a:r>
                        <a:rPr sz="1400" b="1" spc="-5" dirty="0">
                          <a:solidFill>
                            <a:srgbClr val="231F20"/>
                          </a:solidFill>
                          <a:latin typeface="Arial"/>
                          <a:cs typeface="Arial"/>
                        </a:rPr>
                        <a:t>228)</a:t>
                      </a:r>
                      <a:endParaRPr sz="1400" dirty="0">
                        <a:latin typeface="Arial"/>
                        <a:cs typeface="Arial"/>
                      </a:endParaRPr>
                    </a:p>
                  </a:txBody>
                  <a:tcPr marL="0" marR="0" marT="0" marB="0">
                    <a:lnB w="7365">
                      <a:solidFill>
                        <a:srgbClr val="231F20"/>
                      </a:solidFill>
                      <a:prstDash val="solid"/>
                    </a:lnB>
                  </a:tcPr>
                </a:tc>
                <a:tc>
                  <a:txBody>
                    <a:bodyPr/>
                    <a:lstStyle/>
                    <a:p>
                      <a:pPr marL="311785">
                        <a:lnSpc>
                          <a:spcPct val="100000"/>
                        </a:lnSpc>
                      </a:pPr>
                      <a:r>
                        <a:rPr sz="1400" b="1" spc="-5" dirty="0">
                          <a:solidFill>
                            <a:srgbClr val="231F20"/>
                          </a:solidFill>
                          <a:latin typeface="Arial"/>
                          <a:cs typeface="Arial"/>
                        </a:rPr>
                        <a:t>(n=1</a:t>
                      </a:r>
                      <a:r>
                        <a:rPr sz="1400" b="1" dirty="0">
                          <a:solidFill>
                            <a:srgbClr val="231F20"/>
                          </a:solidFill>
                          <a:latin typeface="Arial"/>
                          <a:cs typeface="Arial"/>
                        </a:rPr>
                        <a:t>8</a:t>
                      </a:r>
                      <a:r>
                        <a:rPr sz="1400" b="1" spc="-20" dirty="0">
                          <a:solidFill>
                            <a:srgbClr val="231F20"/>
                          </a:solidFill>
                          <a:latin typeface="Arial"/>
                          <a:cs typeface="Arial"/>
                        </a:rPr>
                        <a:t> </a:t>
                      </a:r>
                      <a:r>
                        <a:rPr sz="1400" b="1" spc="-5" dirty="0">
                          <a:solidFill>
                            <a:srgbClr val="231F20"/>
                          </a:solidFill>
                          <a:latin typeface="Arial"/>
                          <a:cs typeface="Arial"/>
                        </a:rPr>
                        <a:t>6</a:t>
                      </a:r>
                      <a:r>
                        <a:rPr sz="1400" b="1" spc="5" dirty="0">
                          <a:solidFill>
                            <a:srgbClr val="231F20"/>
                          </a:solidFill>
                          <a:latin typeface="Arial"/>
                          <a:cs typeface="Arial"/>
                        </a:rPr>
                        <a:t>7</a:t>
                      </a:r>
                      <a:r>
                        <a:rPr sz="1400" b="1" spc="-5" dirty="0">
                          <a:solidFill>
                            <a:srgbClr val="231F20"/>
                          </a:solidFill>
                          <a:latin typeface="Arial"/>
                          <a:cs typeface="Arial"/>
                        </a:rPr>
                        <a:t>7)</a:t>
                      </a:r>
                      <a:endParaRPr sz="1400" dirty="0">
                        <a:latin typeface="Arial"/>
                        <a:cs typeface="Arial"/>
                      </a:endParaRPr>
                    </a:p>
                  </a:txBody>
                  <a:tcPr marL="0" marR="0" marT="0" marB="0">
                    <a:lnB w="7365">
                      <a:solidFill>
                        <a:srgbClr val="231F20"/>
                      </a:solidFill>
                      <a:prstDash val="solid"/>
                    </a:lnB>
                  </a:tcPr>
                </a:tc>
                <a:tc>
                  <a:txBody>
                    <a:bodyPr/>
                    <a:lstStyle/>
                    <a:p>
                      <a:pPr marL="259079">
                        <a:lnSpc>
                          <a:spcPct val="100000"/>
                        </a:lnSpc>
                      </a:pPr>
                      <a:r>
                        <a:rPr sz="1400" b="1" spc="-5" dirty="0">
                          <a:solidFill>
                            <a:srgbClr val="231F20"/>
                          </a:solidFill>
                          <a:latin typeface="Arial"/>
                          <a:cs typeface="Arial"/>
                        </a:rPr>
                        <a:t>(n=15</a:t>
                      </a:r>
                      <a:r>
                        <a:rPr sz="1400" b="1" spc="5" dirty="0">
                          <a:solidFill>
                            <a:srgbClr val="231F20"/>
                          </a:solidFill>
                          <a:latin typeface="Arial"/>
                          <a:cs typeface="Arial"/>
                        </a:rPr>
                        <a:t>5</a:t>
                      </a:r>
                      <a:r>
                        <a:rPr sz="1400" b="1" spc="-5" dirty="0">
                          <a:solidFill>
                            <a:srgbClr val="231F20"/>
                          </a:solidFill>
                          <a:latin typeface="Arial"/>
                          <a:cs typeface="Arial"/>
                        </a:rPr>
                        <a:t>1)</a:t>
                      </a:r>
                      <a:endParaRPr sz="1400" dirty="0">
                        <a:latin typeface="Arial"/>
                        <a:cs typeface="Arial"/>
                      </a:endParaRPr>
                    </a:p>
                  </a:txBody>
                  <a:tcPr marL="0" marR="0" marT="0" marB="0">
                    <a:lnB w="7365">
                      <a:solidFill>
                        <a:srgbClr val="231F20"/>
                      </a:solidFill>
                      <a:prstDash val="solid"/>
                    </a:lnB>
                  </a:tcPr>
                </a:tc>
                <a:tc>
                  <a:txBody>
                    <a:bodyPr/>
                    <a:lstStyle/>
                    <a:p>
                      <a:pPr marL="227329">
                        <a:lnSpc>
                          <a:spcPct val="100000"/>
                        </a:lnSpc>
                      </a:pPr>
                      <a:r>
                        <a:rPr sz="1400" b="1" spc="-5" dirty="0">
                          <a:solidFill>
                            <a:srgbClr val="231F20"/>
                          </a:solidFill>
                          <a:latin typeface="Arial"/>
                          <a:cs typeface="Arial"/>
                        </a:rPr>
                        <a:t>O</a:t>
                      </a:r>
                      <a:r>
                        <a:rPr sz="1400" b="1" dirty="0">
                          <a:solidFill>
                            <a:srgbClr val="231F20"/>
                          </a:solidFill>
                          <a:latin typeface="Arial"/>
                          <a:cs typeface="Arial"/>
                        </a:rPr>
                        <a:t>R</a:t>
                      </a:r>
                      <a:r>
                        <a:rPr sz="1400" b="1" spc="40" dirty="0">
                          <a:solidFill>
                            <a:srgbClr val="231F20"/>
                          </a:solidFill>
                          <a:latin typeface="Arial"/>
                          <a:cs typeface="Arial"/>
                        </a:rPr>
                        <a:t> </a:t>
                      </a:r>
                      <a:r>
                        <a:rPr sz="1400" b="1" spc="-5" dirty="0">
                          <a:solidFill>
                            <a:srgbClr val="231F20"/>
                          </a:solidFill>
                          <a:latin typeface="Arial"/>
                          <a:cs typeface="Arial"/>
                        </a:rPr>
                        <a:t>(95</a:t>
                      </a:r>
                      <a:r>
                        <a:rPr sz="1400" b="1" dirty="0">
                          <a:solidFill>
                            <a:srgbClr val="231F20"/>
                          </a:solidFill>
                          <a:latin typeface="Arial"/>
                          <a:cs typeface="Arial"/>
                        </a:rPr>
                        <a:t>%</a:t>
                      </a:r>
                      <a:r>
                        <a:rPr sz="1400" b="1" spc="-130" dirty="0">
                          <a:solidFill>
                            <a:srgbClr val="231F20"/>
                          </a:solidFill>
                          <a:latin typeface="Arial"/>
                          <a:cs typeface="Arial"/>
                        </a:rPr>
                        <a:t> </a:t>
                      </a:r>
                      <a:r>
                        <a:rPr sz="1400" b="1" spc="-5" dirty="0">
                          <a:solidFill>
                            <a:srgbClr val="231F20"/>
                          </a:solidFill>
                          <a:latin typeface="Arial"/>
                          <a:cs typeface="Arial"/>
                        </a:rPr>
                        <a:t>CI)*</a:t>
                      </a:r>
                      <a:endParaRPr sz="1400" dirty="0">
                        <a:latin typeface="Arial"/>
                        <a:cs typeface="Arial"/>
                      </a:endParaRPr>
                    </a:p>
                  </a:txBody>
                  <a:tcPr marL="0" marR="0" marT="0" marB="0">
                    <a:lnB w="7365">
                      <a:solidFill>
                        <a:srgbClr val="231F20"/>
                      </a:solidFill>
                      <a:prstDash val="solid"/>
                    </a:lnB>
                  </a:tcPr>
                </a:tc>
                <a:extLst>
                  <a:ext uri="{0D108BD9-81ED-4DB2-BD59-A6C34878D82A}">
                    <a16:rowId xmlns:a16="http://schemas.microsoft.com/office/drawing/2014/main" val="10001"/>
                  </a:ext>
                </a:extLst>
              </a:tr>
              <a:tr h="454364">
                <a:tc>
                  <a:txBody>
                    <a:bodyPr/>
                    <a:lstStyle/>
                    <a:p>
                      <a:pPr marL="46990">
                        <a:lnSpc>
                          <a:spcPct val="100000"/>
                        </a:lnSpc>
                      </a:pPr>
                      <a:r>
                        <a:rPr sz="1600" spc="-5" dirty="0">
                          <a:solidFill>
                            <a:srgbClr val="231F20"/>
                          </a:solidFill>
                          <a:latin typeface="Arial"/>
                          <a:cs typeface="Arial"/>
                        </a:rPr>
                        <a:t>Age</a:t>
                      </a:r>
                      <a:r>
                        <a:rPr sz="1600" dirty="0">
                          <a:solidFill>
                            <a:srgbClr val="231F20"/>
                          </a:solidFill>
                          <a:latin typeface="Arial"/>
                          <a:cs typeface="Arial"/>
                        </a:rPr>
                        <a:t>,</a:t>
                      </a:r>
                      <a:r>
                        <a:rPr sz="1600" spc="-114" dirty="0">
                          <a:solidFill>
                            <a:srgbClr val="231F20"/>
                          </a:solidFill>
                          <a:latin typeface="Arial"/>
                          <a:cs typeface="Arial"/>
                        </a:rPr>
                        <a:t> </a:t>
                      </a:r>
                      <a:r>
                        <a:rPr sz="1600" spc="-5" dirty="0">
                          <a:solidFill>
                            <a:srgbClr val="231F20"/>
                          </a:solidFill>
                          <a:latin typeface="Arial"/>
                          <a:cs typeface="Arial"/>
                        </a:rPr>
                        <a:t>mea</a:t>
                      </a:r>
                      <a:r>
                        <a:rPr sz="1600" dirty="0">
                          <a:solidFill>
                            <a:srgbClr val="231F20"/>
                          </a:solidFill>
                          <a:latin typeface="Arial"/>
                          <a:cs typeface="Arial"/>
                        </a:rPr>
                        <a:t>n</a:t>
                      </a:r>
                      <a:r>
                        <a:rPr sz="1600" spc="-114" dirty="0">
                          <a:solidFill>
                            <a:srgbClr val="231F20"/>
                          </a:solidFill>
                          <a:latin typeface="Arial"/>
                          <a:cs typeface="Arial"/>
                        </a:rPr>
                        <a:t> </a:t>
                      </a:r>
                      <a:r>
                        <a:rPr sz="1600" spc="-5" dirty="0">
                          <a:solidFill>
                            <a:srgbClr val="231F20"/>
                          </a:solidFill>
                          <a:latin typeface="Arial"/>
                          <a:cs typeface="Arial"/>
                        </a:rPr>
                        <a:t>(S</a:t>
                      </a:r>
                      <a:r>
                        <a:rPr sz="1600" dirty="0">
                          <a:solidFill>
                            <a:srgbClr val="231F20"/>
                          </a:solidFill>
                          <a:latin typeface="Arial"/>
                          <a:cs typeface="Arial"/>
                        </a:rPr>
                        <a:t>D)</a:t>
                      </a:r>
                      <a:endParaRPr sz="1600" dirty="0">
                        <a:latin typeface="Arial"/>
                        <a:cs typeface="Arial"/>
                      </a:endParaRPr>
                    </a:p>
                  </a:txBody>
                  <a:tcPr marL="0" marR="0" marT="0" marB="0">
                    <a:lnT w="7365">
                      <a:solidFill>
                        <a:srgbClr val="231F20"/>
                      </a:solidFill>
                      <a:prstDash val="solid"/>
                    </a:lnT>
                    <a:lnB w="11430">
                      <a:solidFill>
                        <a:srgbClr val="AEBCE0"/>
                      </a:solidFill>
                      <a:prstDash val="solid"/>
                    </a:lnB>
                    <a:solidFill>
                      <a:srgbClr val="AEBCE0"/>
                    </a:solidFill>
                  </a:tcPr>
                </a:tc>
                <a:tc>
                  <a:txBody>
                    <a:bodyPr/>
                    <a:lstStyle/>
                    <a:p>
                      <a:pPr marL="349250">
                        <a:lnSpc>
                          <a:spcPct val="100000"/>
                        </a:lnSpc>
                      </a:pPr>
                      <a:r>
                        <a:rPr sz="1600" spc="-5" dirty="0">
                          <a:solidFill>
                            <a:srgbClr val="231F20"/>
                          </a:solidFill>
                          <a:latin typeface="Arial"/>
                          <a:cs typeface="Arial"/>
                        </a:rPr>
                        <a:t>51.</a:t>
                      </a:r>
                      <a:r>
                        <a:rPr sz="1600" dirty="0">
                          <a:solidFill>
                            <a:srgbClr val="231F20"/>
                          </a:solidFill>
                          <a:latin typeface="Arial"/>
                          <a:cs typeface="Arial"/>
                        </a:rPr>
                        <a:t>1</a:t>
                      </a:r>
                      <a:r>
                        <a:rPr sz="1600" spc="-145" dirty="0">
                          <a:solidFill>
                            <a:srgbClr val="231F20"/>
                          </a:solidFill>
                          <a:latin typeface="Arial"/>
                          <a:cs typeface="Arial"/>
                        </a:rPr>
                        <a:t> </a:t>
                      </a:r>
                      <a:r>
                        <a:rPr sz="1600" spc="-5" dirty="0">
                          <a:solidFill>
                            <a:srgbClr val="231F20"/>
                          </a:solidFill>
                          <a:latin typeface="Arial"/>
                          <a:cs typeface="Arial"/>
                        </a:rPr>
                        <a:t>(19.0)</a:t>
                      </a:r>
                      <a:endParaRPr sz="1600" dirty="0">
                        <a:latin typeface="Arial"/>
                        <a:cs typeface="Arial"/>
                      </a:endParaRPr>
                    </a:p>
                  </a:txBody>
                  <a:tcPr marL="0" marR="0" marT="0" marB="0">
                    <a:lnT w="7365">
                      <a:solidFill>
                        <a:srgbClr val="231F20"/>
                      </a:solidFill>
                      <a:prstDash val="solid"/>
                    </a:lnT>
                    <a:lnB w="11430">
                      <a:solidFill>
                        <a:srgbClr val="AEBCE0"/>
                      </a:solidFill>
                      <a:prstDash val="solid"/>
                    </a:lnB>
                    <a:solidFill>
                      <a:srgbClr val="AEBCE0"/>
                    </a:solidFill>
                  </a:tcPr>
                </a:tc>
                <a:tc>
                  <a:txBody>
                    <a:bodyPr/>
                    <a:lstStyle/>
                    <a:p>
                      <a:pPr marL="311785">
                        <a:lnSpc>
                          <a:spcPct val="100000"/>
                        </a:lnSpc>
                      </a:pPr>
                      <a:r>
                        <a:rPr sz="1600" spc="-5" dirty="0">
                          <a:solidFill>
                            <a:srgbClr val="231F20"/>
                          </a:solidFill>
                          <a:latin typeface="Arial"/>
                          <a:cs typeface="Arial"/>
                        </a:rPr>
                        <a:t>51.</a:t>
                      </a:r>
                      <a:r>
                        <a:rPr sz="1600" dirty="0">
                          <a:solidFill>
                            <a:srgbClr val="231F20"/>
                          </a:solidFill>
                          <a:latin typeface="Arial"/>
                          <a:cs typeface="Arial"/>
                        </a:rPr>
                        <a:t>0</a:t>
                      </a:r>
                      <a:r>
                        <a:rPr sz="1600" spc="-145" dirty="0">
                          <a:solidFill>
                            <a:srgbClr val="231F20"/>
                          </a:solidFill>
                          <a:latin typeface="Arial"/>
                          <a:cs typeface="Arial"/>
                        </a:rPr>
                        <a:t> </a:t>
                      </a:r>
                      <a:r>
                        <a:rPr sz="1600" spc="-5" dirty="0">
                          <a:solidFill>
                            <a:srgbClr val="231F20"/>
                          </a:solidFill>
                          <a:latin typeface="Arial"/>
                          <a:cs typeface="Arial"/>
                        </a:rPr>
                        <a:t>(19.1)</a:t>
                      </a:r>
                      <a:endParaRPr sz="1600" dirty="0">
                        <a:latin typeface="Arial"/>
                        <a:cs typeface="Arial"/>
                      </a:endParaRPr>
                    </a:p>
                  </a:txBody>
                  <a:tcPr marL="0" marR="0" marT="0" marB="0">
                    <a:lnT w="7365">
                      <a:solidFill>
                        <a:srgbClr val="231F20"/>
                      </a:solidFill>
                      <a:prstDash val="solid"/>
                    </a:lnT>
                    <a:lnB w="11430">
                      <a:solidFill>
                        <a:srgbClr val="AEBCE0"/>
                      </a:solidFill>
                      <a:prstDash val="solid"/>
                    </a:lnB>
                    <a:solidFill>
                      <a:srgbClr val="AEBCE0"/>
                    </a:solidFill>
                  </a:tcPr>
                </a:tc>
                <a:tc>
                  <a:txBody>
                    <a:bodyPr/>
                    <a:lstStyle/>
                    <a:p>
                      <a:pPr marL="259079">
                        <a:lnSpc>
                          <a:spcPct val="100000"/>
                        </a:lnSpc>
                      </a:pPr>
                      <a:r>
                        <a:rPr sz="1600" spc="-5" dirty="0">
                          <a:solidFill>
                            <a:srgbClr val="231F20"/>
                          </a:solidFill>
                          <a:latin typeface="Arial"/>
                          <a:cs typeface="Arial"/>
                        </a:rPr>
                        <a:t>52.</a:t>
                      </a:r>
                      <a:r>
                        <a:rPr sz="1600" dirty="0">
                          <a:solidFill>
                            <a:srgbClr val="231F20"/>
                          </a:solidFill>
                          <a:latin typeface="Arial"/>
                          <a:cs typeface="Arial"/>
                        </a:rPr>
                        <a:t>1</a:t>
                      </a:r>
                      <a:r>
                        <a:rPr sz="1600" spc="-145" dirty="0">
                          <a:solidFill>
                            <a:srgbClr val="231F20"/>
                          </a:solidFill>
                          <a:latin typeface="Arial"/>
                          <a:cs typeface="Arial"/>
                        </a:rPr>
                        <a:t> </a:t>
                      </a:r>
                      <a:r>
                        <a:rPr sz="1600" spc="-5" dirty="0">
                          <a:solidFill>
                            <a:srgbClr val="231F20"/>
                          </a:solidFill>
                          <a:latin typeface="Arial"/>
                          <a:cs typeface="Arial"/>
                        </a:rPr>
                        <a:t>(18.1)</a:t>
                      </a:r>
                      <a:endParaRPr sz="1600">
                        <a:latin typeface="Arial"/>
                        <a:cs typeface="Arial"/>
                      </a:endParaRPr>
                    </a:p>
                  </a:txBody>
                  <a:tcPr marL="0" marR="0" marT="0" marB="0">
                    <a:lnT w="7365">
                      <a:solidFill>
                        <a:srgbClr val="231F20"/>
                      </a:solidFill>
                      <a:prstDash val="solid"/>
                    </a:lnT>
                    <a:lnB w="11430">
                      <a:solidFill>
                        <a:srgbClr val="AEBCE0"/>
                      </a:solidFill>
                      <a:prstDash val="solid"/>
                    </a:lnB>
                    <a:solidFill>
                      <a:srgbClr val="AEBCE0"/>
                    </a:solidFill>
                  </a:tcPr>
                </a:tc>
                <a:tc>
                  <a:txBody>
                    <a:bodyPr/>
                    <a:lstStyle/>
                    <a:p>
                      <a:pPr marL="227329">
                        <a:lnSpc>
                          <a:spcPct val="100000"/>
                        </a:lnSpc>
                      </a:pPr>
                      <a:r>
                        <a:rPr sz="1600" spc="-5" dirty="0">
                          <a:solidFill>
                            <a:srgbClr val="231F20"/>
                          </a:solidFill>
                          <a:latin typeface="Arial"/>
                          <a:cs typeface="Arial"/>
                        </a:rPr>
                        <a:t>1.0</a:t>
                      </a:r>
                      <a:r>
                        <a:rPr sz="1600" dirty="0">
                          <a:solidFill>
                            <a:srgbClr val="231F20"/>
                          </a:solidFill>
                          <a:latin typeface="Arial"/>
                          <a:cs typeface="Arial"/>
                        </a:rPr>
                        <a:t>0</a:t>
                      </a:r>
                      <a:r>
                        <a:rPr sz="1600" spc="-45" dirty="0">
                          <a:solidFill>
                            <a:srgbClr val="231F20"/>
                          </a:solidFill>
                          <a:latin typeface="Arial"/>
                          <a:cs typeface="Arial"/>
                        </a:rPr>
                        <a:t> </a:t>
                      </a:r>
                      <a:r>
                        <a:rPr sz="1600" spc="-5" dirty="0">
                          <a:solidFill>
                            <a:srgbClr val="231F20"/>
                          </a:solidFill>
                          <a:latin typeface="Arial"/>
                          <a:cs typeface="Arial"/>
                        </a:rPr>
                        <a:t>(1.</a:t>
                      </a:r>
                      <a:r>
                        <a:rPr sz="1600" dirty="0">
                          <a:solidFill>
                            <a:srgbClr val="231F20"/>
                          </a:solidFill>
                          <a:latin typeface="Arial"/>
                          <a:cs typeface="Arial"/>
                        </a:rPr>
                        <a:t>00</a:t>
                      </a:r>
                      <a:r>
                        <a:rPr sz="1600" spc="-45" dirty="0">
                          <a:solidFill>
                            <a:srgbClr val="231F20"/>
                          </a:solidFill>
                          <a:latin typeface="Arial"/>
                          <a:cs typeface="Arial"/>
                        </a:rPr>
                        <a:t> </a:t>
                      </a:r>
                      <a:r>
                        <a:rPr sz="1600" spc="-5" dirty="0">
                          <a:solidFill>
                            <a:srgbClr val="231F20"/>
                          </a:solidFill>
                          <a:latin typeface="Arial"/>
                          <a:cs typeface="Arial"/>
                        </a:rPr>
                        <a:t>t</a:t>
                      </a:r>
                      <a:r>
                        <a:rPr sz="1600" dirty="0">
                          <a:solidFill>
                            <a:srgbClr val="231F20"/>
                          </a:solidFill>
                          <a:latin typeface="Arial"/>
                          <a:cs typeface="Arial"/>
                        </a:rPr>
                        <a:t>o</a:t>
                      </a:r>
                      <a:r>
                        <a:rPr sz="1600" spc="-45" dirty="0">
                          <a:solidFill>
                            <a:srgbClr val="231F20"/>
                          </a:solidFill>
                          <a:latin typeface="Arial"/>
                          <a:cs typeface="Arial"/>
                        </a:rPr>
                        <a:t> </a:t>
                      </a:r>
                      <a:r>
                        <a:rPr sz="1600" spc="-5" dirty="0">
                          <a:solidFill>
                            <a:srgbClr val="231F20"/>
                          </a:solidFill>
                          <a:latin typeface="Arial"/>
                          <a:cs typeface="Arial"/>
                        </a:rPr>
                        <a:t>1</a:t>
                      </a:r>
                      <a:r>
                        <a:rPr sz="1600" spc="5" dirty="0">
                          <a:solidFill>
                            <a:srgbClr val="231F20"/>
                          </a:solidFill>
                          <a:latin typeface="Arial"/>
                          <a:cs typeface="Arial"/>
                        </a:rPr>
                        <a:t>.</a:t>
                      </a:r>
                      <a:r>
                        <a:rPr sz="1600" spc="-5" dirty="0">
                          <a:solidFill>
                            <a:srgbClr val="231F20"/>
                          </a:solidFill>
                          <a:latin typeface="Arial"/>
                          <a:cs typeface="Arial"/>
                        </a:rPr>
                        <a:t>01)</a:t>
                      </a:r>
                      <a:endParaRPr sz="1600" dirty="0">
                        <a:latin typeface="Arial"/>
                        <a:cs typeface="Arial"/>
                      </a:endParaRPr>
                    </a:p>
                  </a:txBody>
                  <a:tcPr marL="0" marR="0" marT="0" marB="0">
                    <a:lnT w="7365">
                      <a:solidFill>
                        <a:srgbClr val="231F20"/>
                      </a:solidFill>
                      <a:prstDash val="solid"/>
                    </a:lnT>
                    <a:lnB w="11430">
                      <a:solidFill>
                        <a:srgbClr val="AEBCE0"/>
                      </a:solidFill>
                      <a:prstDash val="solid"/>
                    </a:lnB>
                    <a:solidFill>
                      <a:srgbClr val="AEBCE0"/>
                    </a:solidFill>
                  </a:tcPr>
                </a:tc>
                <a:extLst>
                  <a:ext uri="{0D108BD9-81ED-4DB2-BD59-A6C34878D82A}">
                    <a16:rowId xmlns:a16="http://schemas.microsoft.com/office/drawing/2014/main" val="10002"/>
                  </a:ext>
                </a:extLst>
              </a:tr>
              <a:tr h="227599">
                <a:tc>
                  <a:txBody>
                    <a:bodyPr/>
                    <a:lstStyle/>
                    <a:p>
                      <a:pPr marL="48895">
                        <a:lnSpc>
                          <a:spcPct val="100000"/>
                        </a:lnSpc>
                      </a:pPr>
                      <a:r>
                        <a:rPr sz="1400" b="1" spc="-5" dirty="0">
                          <a:solidFill>
                            <a:srgbClr val="231F20"/>
                          </a:solidFill>
                          <a:latin typeface="Arial"/>
                          <a:cs typeface="Arial"/>
                        </a:rPr>
                        <a:t>Ra</a:t>
                      </a:r>
                      <a:r>
                        <a:rPr sz="1400" b="1" dirty="0">
                          <a:solidFill>
                            <a:srgbClr val="231F20"/>
                          </a:solidFill>
                          <a:latin typeface="Arial"/>
                          <a:cs typeface="Arial"/>
                        </a:rPr>
                        <a:t>ce</a:t>
                      </a:r>
                      <a:r>
                        <a:rPr sz="1400" b="1" spc="-80" dirty="0">
                          <a:solidFill>
                            <a:srgbClr val="231F20"/>
                          </a:solidFill>
                          <a:latin typeface="Arial"/>
                          <a:cs typeface="Arial"/>
                        </a:rPr>
                        <a:t> </a:t>
                      </a:r>
                      <a:r>
                        <a:rPr sz="1400" b="1" spc="-5" dirty="0">
                          <a:solidFill>
                            <a:srgbClr val="231F20"/>
                          </a:solidFill>
                          <a:latin typeface="Arial"/>
                          <a:cs typeface="Arial"/>
                        </a:rPr>
                        <a:t>(</a:t>
                      </a:r>
                      <a:r>
                        <a:rPr sz="1400" b="1" spc="-10" dirty="0">
                          <a:solidFill>
                            <a:srgbClr val="231F20"/>
                          </a:solidFill>
                          <a:latin typeface="Arial"/>
                          <a:cs typeface="Arial"/>
                        </a:rPr>
                        <a:t>%</a:t>
                      </a:r>
                      <a:r>
                        <a:rPr sz="1400" b="1" spc="5" dirty="0">
                          <a:solidFill>
                            <a:srgbClr val="231F20"/>
                          </a:solidFill>
                          <a:latin typeface="Arial"/>
                          <a:cs typeface="Arial"/>
                        </a:rPr>
                        <a:t>)</a:t>
                      </a:r>
                      <a:r>
                        <a:rPr sz="1400" dirty="0">
                          <a:solidFill>
                            <a:srgbClr val="231F20"/>
                          </a:solidFill>
                          <a:latin typeface="Arial"/>
                          <a:cs typeface="Arial"/>
                        </a:rPr>
                        <a:t>†</a:t>
                      </a:r>
                      <a:endParaRPr sz="1400" dirty="0">
                        <a:latin typeface="Arial"/>
                        <a:cs typeface="Arial"/>
                      </a:endParaRPr>
                    </a:p>
                  </a:txBody>
                  <a:tcPr marL="0" marR="0" marT="0" marB="0">
                    <a:lnT w="11430">
                      <a:solidFill>
                        <a:srgbClr val="AEBCE0"/>
                      </a:solidFill>
                      <a:prstDash val="solid"/>
                    </a:lnT>
                  </a:tcPr>
                </a:tc>
                <a:tc>
                  <a:txBody>
                    <a:bodyPr/>
                    <a:lstStyle/>
                    <a:p>
                      <a:endParaRPr sz="1400" dirty="0">
                        <a:latin typeface="Arial"/>
                        <a:cs typeface="Arial"/>
                      </a:endParaRPr>
                    </a:p>
                  </a:txBody>
                  <a:tcPr marL="0" marR="0" marT="0" marB="0">
                    <a:lnT w="11430">
                      <a:solidFill>
                        <a:srgbClr val="AEBCE0"/>
                      </a:solidFill>
                      <a:prstDash val="solid"/>
                    </a:lnT>
                  </a:tcPr>
                </a:tc>
                <a:tc>
                  <a:txBody>
                    <a:bodyPr/>
                    <a:lstStyle/>
                    <a:p>
                      <a:endParaRPr sz="1400">
                        <a:latin typeface="Arial"/>
                        <a:cs typeface="Arial"/>
                      </a:endParaRPr>
                    </a:p>
                  </a:txBody>
                  <a:tcPr marL="0" marR="0" marT="0" marB="0">
                    <a:lnT w="11430">
                      <a:solidFill>
                        <a:srgbClr val="AEBCE0"/>
                      </a:solidFill>
                      <a:prstDash val="solid"/>
                    </a:lnT>
                  </a:tcPr>
                </a:tc>
                <a:tc>
                  <a:txBody>
                    <a:bodyPr/>
                    <a:lstStyle/>
                    <a:p>
                      <a:endParaRPr sz="1400" dirty="0">
                        <a:latin typeface="Arial"/>
                        <a:cs typeface="Arial"/>
                      </a:endParaRPr>
                    </a:p>
                  </a:txBody>
                  <a:tcPr marL="0" marR="0" marT="0" marB="0">
                    <a:lnT w="11430">
                      <a:solidFill>
                        <a:srgbClr val="AEBCE0"/>
                      </a:solidFill>
                      <a:prstDash val="solid"/>
                    </a:lnT>
                  </a:tcPr>
                </a:tc>
                <a:tc>
                  <a:txBody>
                    <a:bodyPr/>
                    <a:lstStyle/>
                    <a:p>
                      <a:endParaRPr sz="1400" dirty="0">
                        <a:latin typeface="Arial"/>
                        <a:cs typeface="Arial"/>
                      </a:endParaRPr>
                    </a:p>
                  </a:txBody>
                  <a:tcPr marL="0" marR="0" marT="0" marB="0">
                    <a:lnT w="11430">
                      <a:solidFill>
                        <a:srgbClr val="AEBCE0"/>
                      </a:solidFill>
                      <a:prstDash val="solid"/>
                    </a:lnT>
                  </a:tcPr>
                </a:tc>
                <a:extLst>
                  <a:ext uri="{0D108BD9-81ED-4DB2-BD59-A6C34878D82A}">
                    <a16:rowId xmlns:a16="http://schemas.microsoft.com/office/drawing/2014/main" val="10003"/>
                  </a:ext>
                </a:extLst>
              </a:tr>
              <a:tr h="397568">
                <a:tc>
                  <a:txBody>
                    <a:bodyPr/>
                    <a:lstStyle/>
                    <a:p>
                      <a:pPr marL="163830">
                        <a:lnSpc>
                          <a:spcPct val="100000"/>
                        </a:lnSpc>
                      </a:pPr>
                      <a:r>
                        <a:rPr sz="1400" dirty="0">
                          <a:solidFill>
                            <a:srgbClr val="231F20"/>
                          </a:solidFill>
                          <a:latin typeface="Arial"/>
                          <a:cs typeface="Arial"/>
                        </a:rPr>
                        <a:t>W</a:t>
                      </a:r>
                      <a:r>
                        <a:rPr sz="1400" spc="-5" dirty="0">
                          <a:solidFill>
                            <a:srgbClr val="231F20"/>
                          </a:solidFill>
                          <a:latin typeface="Arial"/>
                          <a:cs typeface="Arial"/>
                        </a:rPr>
                        <a:t>h</a:t>
                      </a:r>
                      <a:r>
                        <a:rPr sz="1400" dirty="0">
                          <a:solidFill>
                            <a:srgbClr val="231F20"/>
                          </a:solidFill>
                          <a:latin typeface="Arial"/>
                          <a:cs typeface="Arial"/>
                        </a:rPr>
                        <a:t>ite</a:t>
                      </a:r>
                      <a:endParaRPr sz="1400" dirty="0">
                        <a:latin typeface="Arial"/>
                        <a:cs typeface="Arial"/>
                      </a:endParaRPr>
                    </a:p>
                  </a:txBody>
                  <a:tcPr marL="0" marR="0" marT="0" marB="0">
                    <a:solidFill>
                      <a:srgbClr val="AEBCE0"/>
                    </a:solidFill>
                  </a:tcPr>
                </a:tc>
                <a:tc>
                  <a:txBody>
                    <a:bodyPr/>
                    <a:lstStyle/>
                    <a:p>
                      <a:pPr marL="351155">
                        <a:lnSpc>
                          <a:spcPct val="100000"/>
                        </a:lnSpc>
                      </a:pPr>
                      <a:r>
                        <a:rPr sz="1400" spc="5" dirty="0">
                          <a:solidFill>
                            <a:srgbClr val="231F20"/>
                          </a:solidFill>
                          <a:latin typeface="Arial"/>
                          <a:cs typeface="Arial"/>
                        </a:rPr>
                        <a:t>62.3</a:t>
                      </a:r>
                      <a:endParaRPr sz="1400" dirty="0">
                        <a:latin typeface="Arial"/>
                        <a:cs typeface="Arial"/>
                      </a:endParaRPr>
                    </a:p>
                  </a:txBody>
                  <a:tcPr marL="0" marR="0" marT="0" marB="0">
                    <a:solidFill>
                      <a:srgbClr val="AEBCE0"/>
                    </a:solidFill>
                  </a:tcPr>
                </a:tc>
                <a:tc>
                  <a:txBody>
                    <a:bodyPr/>
                    <a:lstStyle/>
                    <a:p>
                      <a:pPr marL="314325">
                        <a:lnSpc>
                          <a:spcPct val="100000"/>
                        </a:lnSpc>
                      </a:pPr>
                      <a:r>
                        <a:rPr sz="1400" spc="-5" dirty="0">
                          <a:solidFill>
                            <a:srgbClr val="231F20"/>
                          </a:solidFill>
                          <a:latin typeface="Arial"/>
                          <a:cs typeface="Arial"/>
                        </a:rPr>
                        <a:t>62.9</a:t>
                      </a:r>
                      <a:endParaRPr sz="1400">
                        <a:latin typeface="Arial"/>
                        <a:cs typeface="Arial"/>
                      </a:endParaRPr>
                    </a:p>
                  </a:txBody>
                  <a:tcPr marL="0" marR="0" marT="0" marB="0">
                    <a:solidFill>
                      <a:srgbClr val="AEBCE0"/>
                    </a:solidFill>
                  </a:tcPr>
                </a:tc>
                <a:tc>
                  <a:txBody>
                    <a:bodyPr/>
                    <a:lstStyle/>
                    <a:p>
                      <a:pPr marL="261620">
                        <a:lnSpc>
                          <a:spcPct val="100000"/>
                        </a:lnSpc>
                      </a:pPr>
                      <a:r>
                        <a:rPr sz="1400" spc="-5" dirty="0">
                          <a:solidFill>
                            <a:srgbClr val="231F20"/>
                          </a:solidFill>
                          <a:latin typeface="Arial"/>
                          <a:cs typeface="Arial"/>
                        </a:rPr>
                        <a:t>55.7</a:t>
                      </a:r>
                      <a:endParaRPr sz="1400" dirty="0">
                        <a:latin typeface="Arial"/>
                        <a:cs typeface="Arial"/>
                      </a:endParaRPr>
                    </a:p>
                  </a:txBody>
                  <a:tcPr marL="0" marR="0" marT="0" marB="0">
                    <a:solidFill>
                      <a:srgbClr val="AEBCE0"/>
                    </a:solidFill>
                  </a:tcPr>
                </a:tc>
                <a:tc>
                  <a:txBody>
                    <a:bodyPr/>
                    <a:lstStyle/>
                    <a:p>
                      <a:pPr marL="229235">
                        <a:lnSpc>
                          <a:spcPct val="100000"/>
                        </a:lnSpc>
                      </a:pPr>
                      <a:r>
                        <a:rPr sz="1400" spc="-15" dirty="0">
                          <a:solidFill>
                            <a:srgbClr val="231F20"/>
                          </a:solidFill>
                          <a:latin typeface="Arial"/>
                          <a:cs typeface="Arial"/>
                        </a:rPr>
                        <a:t>Re</a:t>
                      </a:r>
                      <a:r>
                        <a:rPr sz="1400" spc="-5" dirty="0">
                          <a:solidFill>
                            <a:srgbClr val="231F20"/>
                          </a:solidFill>
                          <a:latin typeface="Arial"/>
                          <a:cs typeface="Arial"/>
                        </a:rPr>
                        <a:t>f</a:t>
                      </a:r>
                      <a:r>
                        <a:rPr sz="1400" spc="-15" dirty="0">
                          <a:solidFill>
                            <a:srgbClr val="231F20"/>
                          </a:solidFill>
                          <a:latin typeface="Arial"/>
                          <a:cs typeface="Arial"/>
                        </a:rPr>
                        <a:t>e</a:t>
                      </a:r>
                      <a:r>
                        <a:rPr sz="1400" spc="-5" dirty="0">
                          <a:solidFill>
                            <a:srgbClr val="231F20"/>
                          </a:solidFill>
                          <a:latin typeface="Arial"/>
                          <a:cs typeface="Arial"/>
                        </a:rPr>
                        <a:t>re</a:t>
                      </a:r>
                      <a:r>
                        <a:rPr sz="1400" spc="-10" dirty="0">
                          <a:solidFill>
                            <a:srgbClr val="231F20"/>
                          </a:solidFill>
                          <a:latin typeface="Arial"/>
                          <a:cs typeface="Arial"/>
                        </a:rPr>
                        <a:t>nc</a:t>
                      </a:r>
                      <a:r>
                        <a:rPr sz="1400" dirty="0">
                          <a:solidFill>
                            <a:srgbClr val="231F20"/>
                          </a:solidFill>
                          <a:latin typeface="Arial"/>
                          <a:cs typeface="Arial"/>
                        </a:rPr>
                        <a:t>e</a:t>
                      </a:r>
                      <a:r>
                        <a:rPr sz="1400" spc="-40" dirty="0">
                          <a:solidFill>
                            <a:srgbClr val="231F20"/>
                          </a:solidFill>
                          <a:latin typeface="Arial"/>
                          <a:cs typeface="Arial"/>
                        </a:rPr>
                        <a:t> </a:t>
                      </a:r>
                      <a:r>
                        <a:rPr sz="1400" spc="-5" dirty="0">
                          <a:solidFill>
                            <a:srgbClr val="231F20"/>
                          </a:solidFill>
                          <a:latin typeface="Arial"/>
                          <a:cs typeface="Arial"/>
                        </a:rPr>
                        <a:t>ca</a:t>
                      </a:r>
                      <a:r>
                        <a:rPr sz="1400" spc="5" dirty="0">
                          <a:solidFill>
                            <a:srgbClr val="231F20"/>
                          </a:solidFill>
                          <a:latin typeface="Arial"/>
                          <a:cs typeface="Arial"/>
                        </a:rPr>
                        <a:t>t</a:t>
                      </a:r>
                      <a:r>
                        <a:rPr sz="1400" dirty="0">
                          <a:solidFill>
                            <a:srgbClr val="231F20"/>
                          </a:solidFill>
                          <a:latin typeface="Arial"/>
                          <a:cs typeface="Arial"/>
                        </a:rPr>
                        <a:t>e</a:t>
                      </a:r>
                      <a:r>
                        <a:rPr sz="1400" spc="-5" dirty="0">
                          <a:solidFill>
                            <a:srgbClr val="231F20"/>
                          </a:solidFill>
                          <a:latin typeface="Arial"/>
                          <a:cs typeface="Arial"/>
                        </a:rPr>
                        <a:t>go</a:t>
                      </a:r>
                      <a:r>
                        <a:rPr sz="1400" spc="5" dirty="0">
                          <a:solidFill>
                            <a:srgbClr val="231F20"/>
                          </a:solidFill>
                          <a:latin typeface="Arial"/>
                          <a:cs typeface="Arial"/>
                        </a:rPr>
                        <a:t>r</a:t>
                      </a:r>
                      <a:r>
                        <a:rPr sz="1400" dirty="0">
                          <a:solidFill>
                            <a:srgbClr val="231F20"/>
                          </a:solidFill>
                          <a:latin typeface="Arial"/>
                          <a:cs typeface="Arial"/>
                        </a:rPr>
                        <a:t>y</a:t>
                      </a:r>
                      <a:endParaRPr sz="1400" dirty="0">
                        <a:latin typeface="Arial"/>
                        <a:cs typeface="Arial"/>
                      </a:endParaRPr>
                    </a:p>
                  </a:txBody>
                  <a:tcPr marL="0" marR="0" marT="0" marB="0">
                    <a:solidFill>
                      <a:srgbClr val="AEBCE0"/>
                    </a:solidFill>
                  </a:tcPr>
                </a:tc>
                <a:extLst>
                  <a:ext uri="{0D108BD9-81ED-4DB2-BD59-A6C34878D82A}">
                    <a16:rowId xmlns:a16="http://schemas.microsoft.com/office/drawing/2014/main" val="10004"/>
                  </a:ext>
                </a:extLst>
              </a:tr>
              <a:tr h="198784">
                <a:tc>
                  <a:txBody>
                    <a:bodyPr/>
                    <a:lstStyle/>
                    <a:p>
                      <a:pPr marL="163830">
                        <a:lnSpc>
                          <a:spcPct val="100000"/>
                        </a:lnSpc>
                      </a:pPr>
                      <a:r>
                        <a:rPr sz="1400" spc="-5" dirty="0">
                          <a:solidFill>
                            <a:srgbClr val="231F20"/>
                          </a:solidFill>
                          <a:latin typeface="Arial"/>
                          <a:cs typeface="Arial"/>
                        </a:rPr>
                        <a:t>Black</a:t>
                      </a:r>
                      <a:endParaRPr sz="1400" dirty="0">
                        <a:latin typeface="Arial"/>
                        <a:cs typeface="Arial"/>
                      </a:endParaRPr>
                    </a:p>
                  </a:txBody>
                  <a:tcPr marL="0" marR="0" marT="0" marB="0"/>
                </a:tc>
                <a:tc>
                  <a:txBody>
                    <a:bodyPr/>
                    <a:lstStyle/>
                    <a:p>
                      <a:pPr marL="351155">
                        <a:lnSpc>
                          <a:spcPct val="100000"/>
                        </a:lnSpc>
                      </a:pPr>
                      <a:r>
                        <a:rPr sz="1400" spc="5" dirty="0">
                          <a:solidFill>
                            <a:srgbClr val="231F20"/>
                          </a:solidFill>
                          <a:latin typeface="Arial"/>
                          <a:cs typeface="Arial"/>
                        </a:rPr>
                        <a:t>21.6</a:t>
                      </a:r>
                      <a:endParaRPr sz="1400">
                        <a:latin typeface="Arial"/>
                        <a:cs typeface="Arial"/>
                      </a:endParaRPr>
                    </a:p>
                  </a:txBody>
                  <a:tcPr marL="0" marR="0" marT="0" marB="0"/>
                </a:tc>
                <a:tc>
                  <a:txBody>
                    <a:bodyPr/>
                    <a:lstStyle/>
                    <a:p>
                      <a:pPr marL="314325">
                        <a:lnSpc>
                          <a:spcPct val="100000"/>
                        </a:lnSpc>
                      </a:pPr>
                      <a:r>
                        <a:rPr sz="1400" spc="-5" dirty="0">
                          <a:solidFill>
                            <a:srgbClr val="231F20"/>
                          </a:solidFill>
                          <a:latin typeface="Arial"/>
                          <a:cs typeface="Arial"/>
                        </a:rPr>
                        <a:t>21</a:t>
                      </a:r>
                      <a:endParaRPr sz="1400">
                        <a:latin typeface="Arial"/>
                        <a:cs typeface="Arial"/>
                      </a:endParaRPr>
                    </a:p>
                  </a:txBody>
                  <a:tcPr marL="0" marR="0" marT="0" marB="0"/>
                </a:tc>
                <a:tc>
                  <a:txBody>
                    <a:bodyPr/>
                    <a:lstStyle/>
                    <a:p>
                      <a:pPr marL="262255">
                        <a:lnSpc>
                          <a:spcPct val="100000"/>
                        </a:lnSpc>
                      </a:pPr>
                      <a:r>
                        <a:rPr sz="1400" spc="-5" dirty="0">
                          <a:solidFill>
                            <a:srgbClr val="FF0000"/>
                          </a:solidFill>
                          <a:latin typeface="Arial"/>
                          <a:cs typeface="Arial"/>
                        </a:rPr>
                        <a:t>28.8</a:t>
                      </a:r>
                      <a:endParaRPr sz="1400" dirty="0">
                        <a:solidFill>
                          <a:srgbClr val="FF0000"/>
                        </a:solidFill>
                        <a:latin typeface="Arial"/>
                        <a:cs typeface="Arial"/>
                      </a:endParaRPr>
                    </a:p>
                  </a:txBody>
                  <a:tcPr marL="0" marR="0" marT="0" marB="0"/>
                </a:tc>
                <a:tc>
                  <a:txBody>
                    <a:bodyPr/>
                    <a:lstStyle/>
                    <a:p>
                      <a:pPr marL="229870">
                        <a:lnSpc>
                          <a:spcPct val="100000"/>
                        </a:lnSpc>
                      </a:pPr>
                      <a:r>
                        <a:rPr sz="1400" spc="-5" dirty="0">
                          <a:solidFill>
                            <a:srgbClr val="231F20"/>
                          </a:solidFill>
                          <a:latin typeface="Arial"/>
                          <a:cs typeface="Arial"/>
                        </a:rPr>
                        <a:t>1.5</a:t>
                      </a:r>
                      <a:r>
                        <a:rPr sz="1400" dirty="0">
                          <a:solidFill>
                            <a:srgbClr val="231F20"/>
                          </a:solidFill>
                          <a:latin typeface="Arial"/>
                          <a:cs typeface="Arial"/>
                        </a:rPr>
                        <a:t>5</a:t>
                      </a:r>
                      <a:r>
                        <a:rPr sz="1400" spc="-45" dirty="0">
                          <a:solidFill>
                            <a:srgbClr val="231F20"/>
                          </a:solidFill>
                          <a:latin typeface="Arial"/>
                          <a:cs typeface="Arial"/>
                        </a:rPr>
                        <a:t> </a:t>
                      </a:r>
                      <a:r>
                        <a:rPr sz="1400" spc="-5" dirty="0">
                          <a:solidFill>
                            <a:srgbClr val="231F20"/>
                          </a:solidFill>
                          <a:latin typeface="Arial"/>
                          <a:cs typeface="Arial"/>
                        </a:rPr>
                        <a:t>(1.</a:t>
                      </a:r>
                      <a:r>
                        <a:rPr sz="1400" dirty="0">
                          <a:solidFill>
                            <a:srgbClr val="231F20"/>
                          </a:solidFill>
                          <a:latin typeface="Arial"/>
                          <a:cs typeface="Arial"/>
                        </a:rPr>
                        <a:t>37</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1</a:t>
                      </a:r>
                      <a:r>
                        <a:rPr sz="1400" spc="5" dirty="0">
                          <a:solidFill>
                            <a:srgbClr val="231F20"/>
                          </a:solidFill>
                          <a:latin typeface="Arial"/>
                          <a:cs typeface="Arial"/>
                        </a:rPr>
                        <a:t>.</a:t>
                      </a:r>
                      <a:r>
                        <a:rPr sz="1400" spc="-5" dirty="0">
                          <a:solidFill>
                            <a:srgbClr val="231F20"/>
                          </a:solidFill>
                          <a:latin typeface="Arial"/>
                          <a:cs typeface="Arial"/>
                        </a:rPr>
                        <a:t>75)</a:t>
                      </a:r>
                      <a:endParaRPr sz="1400">
                        <a:latin typeface="Arial"/>
                        <a:cs typeface="Arial"/>
                      </a:endParaRPr>
                    </a:p>
                  </a:txBody>
                  <a:tcPr marL="0" marR="0" marT="0" marB="0"/>
                </a:tc>
                <a:extLst>
                  <a:ext uri="{0D108BD9-81ED-4DB2-BD59-A6C34878D82A}">
                    <a16:rowId xmlns:a16="http://schemas.microsoft.com/office/drawing/2014/main" val="10005"/>
                  </a:ext>
                </a:extLst>
              </a:tr>
              <a:tr h="198784">
                <a:tc>
                  <a:txBody>
                    <a:bodyPr/>
                    <a:lstStyle/>
                    <a:p>
                      <a:pPr marL="163195">
                        <a:lnSpc>
                          <a:spcPct val="100000"/>
                        </a:lnSpc>
                      </a:pPr>
                      <a:r>
                        <a:rPr sz="1400" spc="5" dirty="0">
                          <a:solidFill>
                            <a:srgbClr val="231F20"/>
                          </a:solidFill>
                          <a:latin typeface="Arial"/>
                          <a:cs typeface="Arial"/>
                        </a:rPr>
                        <a:t>Asian</a:t>
                      </a:r>
                      <a:endParaRPr sz="1400" dirty="0">
                        <a:latin typeface="Arial"/>
                        <a:cs typeface="Arial"/>
                      </a:endParaRPr>
                    </a:p>
                  </a:txBody>
                  <a:tcPr marL="0" marR="0" marT="0" marB="0">
                    <a:solidFill>
                      <a:srgbClr val="AEBCE0"/>
                    </a:solidFill>
                  </a:tcPr>
                </a:tc>
                <a:tc>
                  <a:txBody>
                    <a:bodyPr/>
                    <a:lstStyle/>
                    <a:p>
                      <a:pPr marR="219075" algn="ctr">
                        <a:lnSpc>
                          <a:spcPct val="100000"/>
                        </a:lnSpc>
                      </a:pPr>
                      <a:r>
                        <a:rPr sz="1400" spc="5" dirty="0">
                          <a:solidFill>
                            <a:srgbClr val="231F20"/>
                          </a:solidFill>
                          <a:latin typeface="Arial"/>
                          <a:cs typeface="Arial"/>
                        </a:rPr>
                        <a:t>9.2</a:t>
                      </a:r>
                      <a:endParaRPr sz="1400">
                        <a:latin typeface="Arial"/>
                        <a:cs typeface="Arial"/>
                      </a:endParaRPr>
                    </a:p>
                  </a:txBody>
                  <a:tcPr marL="0" marR="0" marT="0" marB="0">
                    <a:solidFill>
                      <a:srgbClr val="AEBCE0"/>
                    </a:solidFill>
                  </a:tcPr>
                </a:tc>
                <a:tc>
                  <a:txBody>
                    <a:bodyPr/>
                    <a:lstStyle/>
                    <a:p>
                      <a:pPr marL="378460">
                        <a:lnSpc>
                          <a:spcPct val="100000"/>
                        </a:lnSpc>
                      </a:pPr>
                      <a:r>
                        <a:rPr sz="1400" spc="5" dirty="0">
                          <a:solidFill>
                            <a:srgbClr val="231F20"/>
                          </a:solidFill>
                          <a:latin typeface="Arial"/>
                          <a:cs typeface="Arial"/>
                        </a:rPr>
                        <a:t>9.1</a:t>
                      </a:r>
                      <a:endParaRPr sz="1400">
                        <a:latin typeface="Arial"/>
                        <a:cs typeface="Arial"/>
                      </a:endParaRPr>
                    </a:p>
                  </a:txBody>
                  <a:tcPr marL="0" marR="0" marT="0" marB="0">
                    <a:solidFill>
                      <a:srgbClr val="AEBCE0"/>
                    </a:solidFill>
                  </a:tcPr>
                </a:tc>
                <a:tc>
                  <a:txBody>
                    <a:bodyPr/>
                    <a:lstStyle/>
                    <a:p>
                      <a:pPr marL="325755">
                        <a:lnSpc>
                          <a:spcPct val="100000"/>
                        </a:lnSpc>
                      </a:pPr>
                      <a:r>
                        <a:rPr sz="1400" spc="5" dirty="0">
                          <a:solidFill>
                            <a:srgbClr val="231F20"/>
                          </a:solidFill>
                          <a:latin typeface="Arial"/>
                          <a:cs typeface="Arial"/>
                        </a:rPr>
                        <a:t>9.7</a:t>
                      </a:r>
                      <a:endParaRPr sz="1400">
                        <a:latin typeface="Arial"/>
                        <a:cs typeface="Arial"/>
                      </a:endParaRPr>
                    </a:p>
                  </a:txBody>
                  <a:tcPr marL="0" marR="0" marT="0" marB="0">
                    <a:solidFill>
                      <a:srgbClr val="AEBCE0"/>
                    </a:solidFill>
                  </a:tcPr>
                </a:tc>
                <a:tc>
                  <a:txBody>
                    <a:bodyPr/>
                    <a:lstStyle/>
                    <a:p>
                      <a:pPr marL="230504">
                        <a:lnSpc>
                          <a:spcPct val="100000"/>
                        </a:lnSpc>
                      </a:pPr>
                      <a:r>
                        <a:rPr sz="1400" spc="-5" dirty="0">
                          <a:solidFill>
                            <a:srgbClr val="231F20"/>
                          </a:solidFill>
                          <a:latin typeface="Arial"/>
                          <a:cs typeface="Arial"/>
                        </a:rPr>
                        <a:t>1.2</a:t>
                      </a:r>
                      <a:r>
                        <a:rPr sz="1400" dirty="0">
                          <a:solidFill>
                            <a:srgbClr val="231F20"/>
                          </a:solidFill>
                          <a:latin typeface="Arial"/>
                          <a:cs typeface="Arial"/>
                        </a:rPr>
                        <a:t>0</a:t>
                      </a:r>
                      <a:r>
                        <a:rPr sz="1400" spc="-45" dirty="0">
                          <a:solidFill>
                            <a:srgbClr val="231F20"/>
                          </a:solidFill>
                          <a:latin typeface="Arial"/>
                          <a:cs typeface="Arial"/>
                        </a:rPr>
                        <a:t> </a:t>
                      </a:r>
                      <a:r>
                        <a:rPr sz="1400" spc="-5" dirty="0">
                          <a:solidFill>
                            <a:srgbClr val="231F20"/>
                          </a:solidFill>
                          <a:latin typeface="Arial"/>
                          <a:cs typeface="Arial"/>
                        </a:rPr>
                        <a:t>(1.</a:t>
                      </a:r>
                      <a:r>
                        <a:rPr sz="1400" dirty="0">
                          <a:solidFill>
                            <a:srgbClr val="231F20"/>
                          </a:solidFill>
                          <a:latin typeface="Arial"/>
                          <a:cs typeface="Arial"/>
                        </a:rPr>
                        <a:t>00</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1</a:t>
                      </a:r>
                      <a:r>
                        <a:rPr sz="1400" spc="5" dirty="0">
                          <a:solidFill>
                            <a:srgbClr val="231F20"/>
                          </a:solidFill>
                          <a:latin typeface="Arial"/>
                          <a:cs typeface="Arial"/>
                        </a:rPr>
                        <a:t>.</a:t>
                      </a:r>
                      <a:r>
                        <a:rPr sz="1400" spc="-5" dirty="0">
                          <a:solidFill>
                            <a:srgbClr val="231F20"/>
                          </a:solidFill>
                          <a:latin typeface="Arial"/>
                          <a:cs typeface="Arial"/>
                        </a:rPr>
                        <a:t>44)</a:t>
                      </a:r>
                      <a:endParaRPr sz="1400">
                        <a:latin typeface="Arial"/>
                        <a:cs typeface="Arial"/>
                      </a:endParaRPr>
                    </a:p>
                  </a:txBody>
                  <a:tcPr marL="0" marR="0" marT="0" marB="0">
                    <a:solidFill>
                      <a:srgbClr val="AEBCE0"/>
                    </a:solidFill>
                  </a:tcPr>
                </a:tc>
                <a:extLst>
                  <a:ext uri="{0D108BD9-81ED-4DB2-BD59-A6C34878D82A}">
                    <a16:rowId xmlns:a16="http://schemas.microsoft.com/office/drawing/2014/main" val="10006"/>
                  </a:ext>
                </a:extLst>
              </a:tr>
              <a:tr h="198784">
                <a:tc>
                  <a:txBody>
                    <a:bodyPr/>
                    <a:lstStyle/>
                    <a:p>
                      <a:pPr marL="163830">
                        <a:lnSpc>
                          <a:spcPct val="100000"/>
                        </a:lnSpc>
                      </a:pPr>
                      <a:r>
                        <a:rPr sz="1400" spc="-5" dirty="0">
                          <a:solidFill>
                            <a:srgbClr val="231F20"/>
                          </a:solidFill>
                          <a:latin typeface="Arial"/>
                          <a:cs typeface="Arial"/>
                        </a:rPr>
                        <a:t>Mixed/ot</a:t>
                      </a:r>
                      <a:r>
                        <a:rPr sz="1400" dirty="0">
                          <a:solidFill>
                            <a:srgbClr val="231F20"/>
                          </a:solidFill>
                          <a:latin typeface="Arial"/>
                          <a:cs typeface="Arial"/>
                        </a:rPr>
                        <a:t>h</a:t>
                      </a:r>
                      <a:r>
                        <a:rPr sz="1400" spc="-5" dirty="0">
                          <a:solidFill>
                            <a:srgbClr val="231F20"/>
                          </a:solidFill>
                          <a:latin typeface="Arial"/>
                          <a:cs typeface="Arial"/>
                        </a:rPr>
                        <a:t>e</a:t>
                      </a:r>
                      <a:r>
                        <a:rPr sz="1400" dirty="0">
                          <a:solidFill>
                            <a:srgbClr val="231F20"/>
                          </a:solidFill>
                          <a:latin typeface="Arial"/>
                          <a:cs typeface="Arial"/>
                        </a:rPr>
                        <a:t>r</a:t>
                      </a:r>
                      <a:endParaRPr sz="1400" dirty="0">
                        <a:latin typeface="Arial"/>
                        <a:cs typeface="Arial"/>
                      </a:endParaRPr>
                    </a:p>
                  </a:txBody>
                  <a:tcPr marL="0" marR="0" marT="0" marB="0"/>
                </a:tc>
                <a:tc>
                  <a:txBody>
                    <a:bodyPr/>
                    <a:lstStyle/>
                    <a:p>
                      <a:pPr marR="219075" algn="ctr">
                        <a:lnSpc>
                          <a:spcPct val="100000"/>
                        </a:lnSpc>
                      </a:pPr>
                      <a:r>
                        <a:rPr sz="1400" spc="5" dirty="0">
                          <a:solidFill>
                            <a:srgbClr val="231F20"/>
                          </a:solidFill>
                          <a:latin typeface="Arial"/>
                          <a:cs typeface="Arial"/>
                        </a:rPr>
                        <a:t>1.3</a:t>
                      </a:r>
                      <a:endParaRPr sz="1400">
                        <a:latin typeface="Arial"/>
                        <a:cs typeface="Arial"/>
                      </a:endParaRPr>
                    </a:p>
                  </a:txBody>
                  <a:tcPr marL="0" marR="0" marT="0" marB="0"/>
                </a:tc>
                <a:tc>
                  <a:txBody>
                    <a:bodyPr/>
                    <a:lstStyle/>
                    <a:p>
                      <a:pPr marL="378460">
                        <a:lnSpc>
                          <a:spcPct val="100000"/>
                        </a:lnSpc>
                      </a:pPr>
                      <a:r>
                        <a:rPr sz="1400" spc="5" dirty="0">
                          <a:solidFill>
                            <a:srgbClr val="231F20"/>
                          </a:solidFill>
                          <a:latin typeface="Arial"/>
                          <a:cs typeface="Arial"/>
                        </a:rPr>
                        <a:t>1.2</a:t>
                      </a:r>
                      <a:endParaRPr sz="1400">
                        <a:latin typeface="Arial"/>
                        <a:cs typeface="Arial"/>
                      </a:endParaRPr>
                    </a:p>
                  </a:txBody>
                  <a:tcPr marL="0" marR="0" marT="0" marB="0"/>
                </a:tc>
                <a:tc>
                  <a:txBody>
                    <a:bodyPr/>
                    <a:lstStyle/>
                    <a:p>
                      <a:pPr marL="325755">
                        <a:lnSpc>
                          <a:spcPct val="100000"/>
                        </a:lnSpc>
                      </a:pPr>
                      <a:r>
                        <a:rPr sz="1400" spc="5" dirty="0">
                          <a:solidFill>
                            <a:srgbClr val="231F20"/>
                          </a:solidFill>
                          <a:latin typeface="Arial"/>
                          <a:cs typeface="Arial"/>
                        </a:rPr>
                        <a:t>1.5</a:t>
                      </a:r>
                      <a:endParaRPr sz="1400">
                        <a:latin typeface="Arial"/>
                        <a:cs typeface="Arial"/>
                      </a:endParaRPr>
                    </a:p>
                  </a:txBody>
                  <a:tcPr marL="0" marR="0" marT="0" marB="0"/>
                </a:tc>
                <a:tc>
                  <a:txBody>
                    <a:bodyPr/>
                    <a:lstStyle/>
                    <a:p>
                      <a:pPr marL="230504">
                        <a:lnSpc>
                          <a:spcPct val="100000"/>
                        </a:lnSpc>
                      </a:pPr>
                      <a:r>
                        <a:rPr sz="1400" spc="-5" dirty="0">
                          <a:solidFill>
                            <a:srgbClr val="231F20"/>
                          </a:solidFill>
                          <a:latin typeface="Arial"/>
                          <a:cs typeface="Arial"/>
                        </a:rPr>
                        <a:t>1.3</a:t>
                      </a:r>
                      <a:r>
                        <a:rPr sz="1400" dirty="0">
                          <a:solidFill>
                            <a:srgbClr val="231F20"/>
                          </a:solidFill>
                          <a:latin typeface="Arial"/>
                          <a:cs typeface="Arial"/>
                        </a:rPr>
                        <a:t>6</a:t>
                      </a:r>
                      <a:r>
                        <a:rPr sz="1400" spc="-45" dirty="0">
                          <a:solidFill>
                            <a:srgbClr val="231F20"/>
                          </a:solidFill>
                          <a:latin typeface="Arial"/>
                          <a:cs typeface="Arial"/>
                        </a:rPr>
                        <a:t> </a:t>
                      </a:r>
                      <a:r>
                        <a:rPr sz="1400" spc="-5" dirty="0">
                          <a:solidFill>
                            <a:srgbClr val="231F20"/>
                          </a:solidFill>
                          <a:latin typeface="Arial"/>
                          <a:cs typeface="Arial"/>
                        </a:rPr>
                        <a:t>(0.</a:t>
                      </a:r>
                      <a:r>
                        <a:rPr sz="1400" dirty="0">
                          <a:solidFill>
                            <a:srgbClr val="231F20"/>
                          </a:solidFill>
                          <a:latin typeface="Arial"/>
                          <a:cs typeface="Arial"/>
                        </a:rPr>
                        <a:t>88</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2</a:t>
                      </a:r>
                      <a:r>
                        <a:rPr sz="1400" spc="5" dirty="0">
                          <a:solidFill>
                            <a:srgbClr val="231F20"/>
                          </a:solidFill>
                          <a:latin typeface="Arial"/>
                          <a:cs typeface="Arial"/>
                        </a:rPr>
                        <a:t>.</a:t>
                      </a:r>
                      <a:r>
                        <a:rPr sz="1400" spc="-5" dirty="0">
                          <a:solidFill>
                            <a:srgbClr val="231F20"/>
                          </a:solidFill>
                          <a:latin typeface="Arial"/>
                          <a:cs typeface="Arial"/>
                        </a:rPr>
                        <a:t>11)</a:t>
                      </a:r>
                      <a:endParaRPr sz="1400">
                        <a:latin typeface="Arial"/>
                        <a:cs typeface="Arial"/>
                      </a:endParaRPr>
                    </a:p>
                  </a:txBody>
                  <a:tcPr marL="0" marR="0" marT="0" marB="0"/>
                </a:tc>
                <a:extLst>
                  <a:ext uri="{0D108BD9-81ED-4DB2-BD59-A6C34878D82A}">
                    <a16:rowId xmlns:a16="http://schemas.microsoft.com/office/drawing/2014/main" val="10007"/>
                  </a:ext>
                </a:extLst>
              </a:tr>
              <a:tr h="198784">
                <a:tc>
                  <a:txBody>
                    <a:bodyPr/>
                    <a:lstStyle/>
                    <a:p>
                      <a:pPr marL="163830">
                        <a:lnSpc>
                          <a:spcPct val="100000"/>
                        </a:lnSpc>
                      </a:pPr>
                      <a:r>
                        <a:rPr sz="1400" spc="-5" dirty="0">
                          <a:solidFill>
                            <a:srgbClr val="231F20"/>
                          </a:solidFill>
                          <a:latin typeface="Arial"/>
                          <a:cs typeface="Arial"/>
                        </a:rPr>
                        <a:t>Hisp</a:t>
                      </a:r>
                      <a:r>
                        <a:rPr sz="1400" dirty="0">
                          <a:solidFill>
                            <a:srgbClr val="231F20"/>
                          </a:solidFill>
                          <a:latin typeface="Arial"/>
                          <a:cs typeface="Arial"/>
                        </a:rPr>
                        <a:t>a</a:t>
                      </a:r>
                      <a:r>
                        <a:rPr sz="1400" spc="-5" dirty="0">
                          <a:solidFill>
                            <a:srgbClr val="231F20"/>
                          </a:solidFill>
                          <a:latin typeface="Arial"/>
                          <a:cs typeface="Arial"/>
                        </a:rPr>
                        <a:t>ni</a:t>
                      </a:r>
                      <a:r>
                        <a:rPr sz="1400" dirty="0">
                          <a:solidFill>
                            <a:srgbClr val="231F20"/>
                          </a:solidFill>
                          <a:latin typeface="Arial"/>
                          <a:cs typeface="Arial"/>
                        </a:rPr>
                        <a:t>c</a:t>
                      </a:r>
                      <a:r>
                        <a:rPr sz="1400" spc="-10" dirty="0">
                          <a:solidFill>
                            <a:srgbClr val="231F20"/>
                          </a:solidFill>
                          <a:latin typeface="Arial"/>
                          <a:cs typeface="Arial"/>
                        </a:rPr>
                        <a:t> </a:t>
                      </a:r>
                      <a:r>
                        <a:rPr sz="1400" spc="-5" dirty="0">
                          <a:solidFill>
                            <a:srgbClr val="231F20"/>
                          </a:solidFill>
                          <a:latin typeface="Arial"/>
                          <a:cs typeface="Arial"/>
                        </a:rPr>
                        <a:t>(%</a:t>
                      </a:r>
                      <a:r>
                        <a:rPr sz="1400" spc="5" dirty="0">
                          <a:solidFill>
                            <a:srgbClr val="231F20"/>
                          </a:solidFill>
                          <a:latin typeface="Arial"/>
                          <a:cs typeface="Arial"/>
                        </a:rPr>
                        <a:t>)</a:t>
                      </a:r>
                      <a:r>
                        <a:rPr sz="1400" dirty="0">
                          <a:solidFill>
                            <a:srgbClr val="231F20"/>
                          </a:solidFill>
                          <a:latin typeface="Arial"/>
                          <a:cs typeface="Arial"/>
                        </a:rPr>
                        <a:t>‡</a:t>
                      </a:r>
                      <a:endParaRPr sz="1400" dirty="0">
                        <a:latin typeface="Arial"/>
                        <a:cs typeface="Arial"/>
                      </a:endParaRPr>
                    </a:p>
                  </a:txBody>
                  <a:tcPr marL="0" marR="0" marT="0" marB="0">
                    <a:solidFill>
                      <a:srgbClr val="AEBCE0"/>
                    </a:solidFill>
                  </a:tcPr>
                </a:tc>
                <a:tc>
                  <a:txBody>
                    <a:bodyPr/>
                    <a:lstStyle/>
                    <a:p>
                      <a:pPr marL="351155">
                        <a:lnSpc>
                          <a:spcPct val="100000"/>
                        </a:lnSpc>
                      </a:pPr>
                      <a:r>
                        <a:rPr sz="1400" spc="5" dirty="0">
                          <a:solidFill>
                            <a:srgbClr val="231F20"/>
                          </a:solidFill>
                          <a:latin typeface="Arial"/>
                          <a:cs typeface="Arial"/>
                        </a:rPr>
                        <a:t>17.8</a:t>
                      </a:r>
                      <a:endParaRPr sz="1400">
                        <a:latin typeface="Arial"/>
                        <a:cs typeface="Arial"/>
                      </a:endParaRPr>
                    </a:p>
                  </a:txBody>
                  <a:tcPr marL="0" marR="0" marT="0" marB="0">
                    <a:solidFill>
                      <a:srgbClr val="AEBCE0"/>
                    </a:solidFill>
                  </a:tcPr>
                </a:tc>
                <a:tc>
                  <a:txBody>
                    <a:bodyPr/>
                    <a:lstStyle/>
                    <a:p>
                      <a:pPr marL="314325">
                        <a:lnSpc>
                          <a:spcPct val="100000"/>
                        </a:lnSpc>
                      </a:pPr>
                      <a:r>
                        <a:rPr sz="1400" spc="-5" dirty="0">
                          <a:solidFill>
                            <a:srgbClr val="231F20"/>
                          </a:solidFill>
                          <a:latin typeface="Arial"/>
                          <a:cs typeface="Arial"/>
                        </a:rPr>
                        <a:t>16.8</a:t>
                      </a:r>
                      <a:endParaRPr sz="1400">
                        <a:latin typeface="Arial"/>
                        <a:cs typeface="Arial"/>
                      </a:endParaRPr>
                    </a:p>
                  </a:txBody>
                  <a:tcPr marL="0" marR="0" marT="0" marB="0">
                    <a:solidFill>
                      <a:srgbClr val="AEBCE0"/>
                    </a:solidFill>
                  </a:tcPr>
                </a:tc>
                <a:tc>
                  <a:txBody>
                    <a:bodyPr/>
                    <a:lstStyle/>
                    <a:p>
                      <a:pPr marL="261620">
                        <a:lnSpc>
                          <a:spcPct val="100000"/>
                        </a:lnSpc>
                      </a:pPr>
                      <a:r>
                        <a:rPr sz="1400" spc="-5" dirty="0">
                          <a:solidFill>
                            <a:srgbClr val="FF0000"/>
                          </a:solidFill>
                          <a:latin typeface="Arial"/>
                          <a:cs typeface="Arial"/>
                        </a:rPr>
                        <a:t>29.2</a:t>
                      </a:r>
                      <a:endParaRPr sz="1400" dirty="0">
                        <a:solidFill>
                          <a:srgbClr val="FF0000"/>
                        </a:solidFill>
                        <a:latin typeface="Arial"/>
                        <a:cs typeface="Arial"/>
                      </a:endParaRPr>
                    </a:p>
                  </a:txBody>
                  <a:tcPr marL="0" marR="0" marT="0" marB="0">
                    <a:solidFill>
                      <a:srgbClr val="AEBCE0"/>
                    </a:solidFill>
                  </a:tcPr>
                </a:tc>
                <a:tc>
                  <a:txBody>
                    <a:bodyPr/>
                    <a:lstStyle/>
                    <a:p>
                      <a:pPr marL="229870">
                        <a:lnSpc>
                          <a:spcPct val="100000"/>
                        </a:lnSpc>
                      </a:pPr>
                      <a:r>
                        <a:rPr sz="1400" spc="-5" dirty="0">
                          <a:solidFill>
                            <a:srgbClr val="231F20"/>
                          </a:solidFill>
                          <a:latin typeface="Arial"/>
                          <a:cs typeface="Arial"/>
                        </a:rPr>
                        <a:t>2.0</a:t>
                      </a:r>
                      <a:r>
                        <a:rPr sz="1400" dirty="0">
                          <a:solidFill>
                            <a:srgbClr val="231F20"/>
                          </a:solidFill>
                          <a:latin typeface="Arial"/>
                          <a:cs typeface="Arial"/>
                        </a:rPr>
                        <a:t>2</a:t>
                      </a:r>
                      <a:r>
                        <a:rPr sz="1400" spc="-45" dirty="0">
                          <a:solidFill>
                            <a:srgbClr val="231F20"/>
                          </a:solidFill>
                          <a:latin typeface="Arial"/>
                          <a:cs typeface="Arial"/>
                        </a:rPr>
                        <a:t> </a:t>
                      </a:r>
                      <a:r>
                        <a:rPr sz="1400" spc="-5" dirty="0">
                          <a:solidFill>
                            <a:srgbClr val="231F20"/>
                          </a:solidFill>
                          <a:latin typeface="Arial"/>
                          <a:cs typeface="Arial"/>
                        </a:rPr>
                        <a:t>(1.</a:t>
                      </a:r>
                      <a:r>
                        <a:rPr sz="1400" dirty="0">
                          <a:solidFill>
                            <a:srgbClr val="231F20"/>
                          </a:solidFill>
                          <a:latin typeface="Arial"/>
                          <a:cs typeface="Arial"/>
                        </a:rPr>
                        <a:t>79</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2</a:t>
                      </a:r>
                      <a:r>
                        <a:rPr sz="1400" spc="5" dirty="0">
                          <a:solidFill>
                            <a:srgbClr val="231F20"/>
                          </a:solidFill>
                          <a:latin typeface="Arial"/>
                          <a:cs typeface="Arial"/>
                        </a:rPr>
                        <a:t>.</a:t>
                      </a:r>
                      <a:r>
                        <a:rPr sz="1400" spc="-5" dirty="0">
                          <a:solidFill>
                            <a:srgbClr val="231F20"/>
                          </a:solidFill>
                          <a:latin typeface="Arial"/>
                          <a:cs typeface="Arial"/>
                        </a:rPr>
                        <a:t>27)</a:t>
                      </a:r>
                      <a:endParaRPr sz="1400">
                        <a:latin typeface="Arial"/>
                        <a:cs typeface="Arial"/>
                      </a:endParaRPr>
                    </a:p>
                  </a:txBody>
                  <a:tcPr marL="0" marR="0" marT="0" marB="0">
                    <a:solidFill>
                      <a:srgbClr val="AEBCE0"/>
                    </a:solidFill>
                  </a:tcPr>
                </a:tc>
                <a:extLst>
                  <a:ext uri="{0D108BD9-81ED-4DB2-BD59-A6C34878D82A}">
                    <a16:rowId xmlns:a16="http://schemas.microsoft.com/office/drawing/2014/main" val="10008"/>
                  </a:ext>
                </a:extLst>
              </a:tr>
              <a:tr h="262478">
                <a:tc>
                  <a:txBody>
                    <a:bodyPr/>
                    <a:lstStyle/>
                    <a:p>
                      <a:pPr marL="48895">
                        <a:lnSpc>
                          <a:spcPct val="100000"/>
                        </a:lnSpc>
                      </a:pPr>
                      <a:r>
                        <a:rPr sz="1400" b="1" spc="-5" dirty="0">
                          <a:solidFill>
                            <a:srgbClr val="231F20"/>
                          </a:solidFill>
                          <a:latin typeface="Arial"/>
                          <a:cs typeface="Arial"/>
                        </a:rPr>
                        <a:t>CC</a:t>
                      </a:r>
                      <a:r>
                        <a:rPr sz="1400" b="1" dirty="0">
                          <a:solidFill>
                            <a:srgbClr val="231F20"/>
                          </a:solidFill>
                          <a:latin typeface="Arial"/>
                          <a:cs typeface="Arial"/>
                        </a:rPr>
                        <a:t>I</a:t>
                      </a:r>
                      <a:r>
                        <a:rPr sz="1400" b="1" spc="-20" dirty="0">
                          <a:solidFill>
                            <a:srgbClr val="231F20"/>
                          </a:solidFill>
                          <a:latin typeface="Arial"/>
                          <a:cs typeface="Arial"/>
                        </a:rPr>
                        <a:t> </a:t>
                      </a:r>
                      <a:r>
                        <a:rPr sz="1400" b="1" spc="-5" dirty="0">
                          <a:solidFill>
                            <a:srgbClr val="231F20"/>
                          </a:solidFill>
                          <a:latin typeface="Arial"/>
                          <a:cs typeface="Arial"/>
                        </a:rPr>
                        <a:t>cate</a:t>
                      </a:r>
                      <a:r>
                        <a:rPr sz="1400" b="1" dirty="0">
                          <a:solidFill>
                            <a:srgbClr val="231F20"/>
                          </a:solidFill>
                          <a:latin typeface="Arial"/>
                          <a:cs typeface="Arial"/>
                        </a:rPr>
                        <a:t>go</a:t>
                      </a:r>
                      <a:r>
                        <a:rPr sz="1400" b="1" spc="-5" dirty="0">
                          <a:solidFill>
                            <a:srgbClr val="231F20"/>
                          </a:solidFill>
                          <a:latin typeface="Arial"/>
                          <a:cs typeface="Arial"/>
                        </a:rPr>
                        <a:t>ri</a:t>
                      </a:r>
                      <a:r>
                        <a:rPr sz="1400" b="1" dirty="0">
                          <a:solidFill>
                            <a:srgbClr val="231F20"/>
                          </a:solidFill>
                          <a:latin typeface="Arial"/>
                          <a:cs typeface="Arial"/>
                        </a:rPr>
                        <a:t>es</a:t>
                      </a:r>
                      <a:r>
                        <a:rPr sz="1400" b="1" spc="-20" dirty="0">
                          <a:solidFill>
                            <a:srgbClr val="231F20"/>
                          </a:solidFill>
                          <a:latin typeface="Arial"/>
                          <a:cs typeface="Arial"/>
                        </a:rPr>
                        <a:t> </a:t>
                      </a:r>
                      <a:r>
                        <a:rPr sz="1400" b="1" spc="5" dirty="0">
                          <a:solidFill>
                            <a:srgbClr val="231F20"/>
                          </a:solidFill>
                          <a:latin typeface="Arial"/>
                          <a:cs typeface="Arial"/>
                        </a:rPr>
                        <a:t>(</a:t>
                      </a:r>
                      <a:r>
                        <a:rPr sz="1400" b="1" spc="-10" dirty="0">
                          <a:solidFill>
                            <a:srgbClr val="231F20"/>
                          </a:solidFill>
                          <a:latin typeface="Arial"/>
                          <a:cs typeface="Arial"/>
                        </a:rPr>
                        <a:t>%</a:t>
                      </a:r>
                      <a:r>
                        <a:rPr sz="1400" b="1" dirty="0">
                          <a:solidFill>
                            <a:srgbClr val="231F20"/>
                          </a:solidFill>
                          <a:latin typeface="Arial"/>
                          <a:cs typeface="Arial"/>
                        </a:rPr>
                        <a:t>)</a:t>
                      </a:r>
                      <a:endParaRPr sz="1400" dirty="0">
                        <a:latin typeface="Arial"/>
                        <a:cs typeface="Arial"/>
                      </a:endParaRPr>
                    </a:p>
                  </a:txBody>
                  <a:tcPr marL="0" marR="0" marT="0" marB="0"/>
                </a:tc>
                <a:tc>
                  <a:txBody>
                    <a:bodyPr/>
                    <a:lstStyle/>
                    <a:p>
                      <a:endParaRPr sz="1400" dirty="0">
                        <a:latin typeface="Arial"/>
                        <a:cs typeface="Arial"/>
                      </a:endParaRPr>
                    </a:p>
                  </a:txBody>
                  <a:tcPr marL="0" marR="0" marT="0" marB="0"/>
                </a:tc>
                <a:tc>
                  <a:txBody>
                    <a:bodyPr/>
                    <a:lstStyle/>
                    <a:p>
                      <a:endParaRPr sz="1400">
                        <a:latin typeface="Arial"/>
                        <a:cs typeface="Arial"/>
                      </a:endParaRPr>
                    </a:p>
                  </a:txBody>
                  <a:tcPr marL="0" marR="0" marT="0" marB="0"/>
                </a:tc>
                <a:tc>
                  <a:txBody>
                    <a:bodyPr/>
                    <a:lstStyle/>
                    <a:p>
                      <a:endParaRPr sz="1400">
                        <a:latin typeface="Arial"/>
                        <a:cs typeface="Arial"/>
                      </a:endParaRPr>
                    </a:p>
                  </a:txBody>
                  <a:tcPr marL="0" marR="0" marT="0" marB="0"/>
                </a:tc>
                <a:tc>
                  <a:txBody>
                    <a:bodyPr/>
                    <a:lstStyle/>
                    <a:p>
                      <a:endParaRPr sz="1400">
                        <a:latin typeface="Arial"/>
                        <a:cs typeface="Arial"/>
                      </a:endParaRPr>
                    </a:p>
                  </a:txBody>
                  <a:tcPr marL="0" marR="0" marT="0" marB="0"/>
                </a:tc>
                <a:extLst>
                  <a:ext uri="{0D108BD9-81ED-4DB2-BD59-A6C34878D82A}">
                    <a16:rowId xmlns:a16="http://schemas.microsoft.com/office/drawing/2014/main" val="10009"/>
                  </a:ext>
                </a:extLst>
              </a:tr>
              <a:tr h="198784">
                <a:tc>
                  <a:txBody>
                    <a:bodyPr/>
                    <a:lstStyle/>
                    <a:p>
                      <a:pPr marL="164465">
                        <a:lnSpc>
                          <a:spcPct val="100000"/>
                        </a:lnSpc>
                      </a:pPr>
                      <a:r>
                        <a:rPr sz="1400" dirty="0">
                          <a:solidFill>
                            <a:srgbClr val="231F20"/>
                          </a:solidFill>
                          <a:latin typeface="Arial"/>
                          <a:cs typeface="Arial"/>
                        </a:rPr>
                        <a:t>H</a:t>
                      </a:r>
                      <a:r>
                        <a:rPr sz="1400" spc="-10" dirty="0">
                          <a:solidFill>
                            <a:srgbClr val="231F20"/>
                          </a:solidFill>
                          <a:latin typeface="Arial"/>
                          <a:cs typeface="Arial"/>
                        </a:rPr>
                        <a:t>y</a:t>
                      </a:r>
                      <a:r>
                        <a:rPr sz="1400" spc="-5" dirty="0">
                          <a:solidFill>
                            <a:srgbClr val="231F20"/>
                          </a:solidFill>
                          <a:latin typeface="Arial"/>
                          <a:cs typeface="Arial"/>
                        </a:rPr>
                        <a:t>pert</a:t>
                      </a:r>
                      <a:r>
                        <a:rPr sz="1400" dirty="0">
                          <a:solidFill>
                            <a:srgbClr val="231F20"/>
                          </a:solidFill>
                          <a:latin typeface="Arial"/>
                          <a:cs typeface="Arial"/>
                        </a:rPr>
                        <a:t>e</a:t>
                      </a:r>
                      <a:r>
                        <a:rPr sz="1400" spc="-5" dirty="0">
                          <a:solidFill>
                            <a:srgbClr val="231F20"/>
                          </a:solidFill>
                          <a:latin typeface="Arial"/>
                          <a:cs typeface="Arial"/>
                        </a:rPr>
                        <a:t>nsi</a:t>
                      </a:r>
                      <a:r>
                        <a:rPr sz="1400" dirty="0">
                          <a:solidFill>
                            <a:srgbClr val="231F20"/>
                          </a:solidFill>
                          <a:latin typeface="Arial"/>
                          <a:cs typeface="Arial"/>
                        </a:rPr>
                        <a:t>on</a:t>
                      </a:r>
                      <a:endParaRPr sz="1400" dirty="0">
                        <a:latin typeface="Arial"/>
                        <a:cs typeface="Arial"/>
                      </a:endParaRPr>
                    </a:p>
                  </a:txBody>
                  <a:tcPr marL="0" marR="0" marT="0" marB="0">
                    <a:solidFill>
                      <a:srgbClr val="AEBCE0"/>
                    </a:solidFill>
                  </a:tcPr>
                </a:tc>
                <a:tc>
                  <a:txBody>
                    <a:bodyPr/>
                    <a:lstStyle/>
                    <a:p>
                      <a:pPr marL="349885">
                        <a:lnSpc>
                          <a:spcPct val="100000"/>
                        </a:lnSpc>
                      </a:pPr>
                      <a:r>
                        <a:rPr sz="1400" spc="-5" dirty="0">
                          <a:solidFill>
                            <a:srgbClr val="231F20"/>
                          </a:solidFill>
                          <a:latin typeface="Arial"/>
                          <a:cs typeface="Arial"/>
                        </a:rPr>
                        <a:t>47.2</a:t>
                      </a:r>
                      <a:endParaRPr sz="1400">
                        <a:latin typeface="Arial"/>
                        <a:cs typeface="Arial"/>
                      </a:endParaRPr>
                    </a:p>
                  </a:txBody>
                  <a:tcPr marL="0" marR="0" marT="0" marB="0">
                    <a:solidFill>
                      <a:srgbClr val="AEBCE0"/>
                    </a:solidFill>
                  </a:tcPr>
                </a:tc>
                <a:tc>
                  <a:txBody>
                    <a:bodyPr/>
                    <a:lstStyle/>
                    <a:p>
                      <a:pPr marL="311785">
                        <a:lnSpc>
                          <a:spcPct val="100000"/>
                        </a:lnSpc>
                      </a:pPr>
                      <a:r>
                        <a:rPr sz="1400" spc="-5" dirty="0">
                          <a:solidFill>
                            <a:srgbClr val="231F20"/>
                          </a:solidFill>
                          <a:latin typeface="Arial"/>
                          <a:cs typeface="Arial"/>
                        </a:rPr>
                        <a:t>47.1</a:t>
                      </a:r>
                      <a:endParaRPr sz="1400">
                        <a:latin typeface="Arial"/>
                        <a:cs typeface="Arial"/>
                      </a:endParaRPr>
                    </a:p>
                  </a:txBody>
                  <a:tcPr marL="0" marR="0" marT="0" marB="0">
                    <a:solidFill>
                      <a:srgbClr val="AEBCE0"/>
                    </a:solidFill>
                  </a:tcPr>
                </a:tc>
                <a:tc>
                  <a:txBody>
                    <a:bodyPr/>
                    <a:lstStyle/>
                    <a:p>
                      <a:pPr marL="257810">
                        <a:lnSpc>
                          <a:spcPct val="100000"/>
                        </a:lnSpc>
                      </a:pPr>
                      <a:r>
                        <a:rPr sz="1400" spc="-5" dirty="0">
                          <a:solidFill>
                            <a:srgbClr val="231F20"/>
                          </a:solidFill>
                          <a:latin typeface="Arial"/>
                          <a:cs typeface="Arial"/>
                        </a:rPr>
                        <a:t>48.4</a:t>
                      </a:r>
                      <a:endParaRPr sz="1400">
                        <a:latin typeface="Arial"/>
                        <a:cs typeface="Arial"/>
                      </a:endParaRPr>
                    </a:p>
                  </a:txBody>
                  <a:tcPr marL="0" marR="0" marT="0" marB="0">
                    <a:solidFill>
                      <a:srgbClr val="AEBCE0"/>
                    </a:solidFill>
                  </a:tcPr>
                </a:tc>
                <a:tc>
                  <a:txBody>
                    <a:bodyPr/>
                    <a:lstStyle/>
                    <a:p>
                      <a:pPr marL="227329">
                        <a:lnSpc>
                          <a:spcPct val="100000"/>
                        </a:lnSpc>
                      </a:pPr>
                      <a:r>
                        <a:rPr sz="1400" spc="-5" dirty="0">
                          <a:solidFill>
                            <a:srgbClr val="231F20"/>
                          </a:solidFill>
                          <a:latin typeface="Arial"/>
                          <a:cs typeface="Arial"/>
                        </a:rPr>
                        <a:t>1.0</a:t>
                      </a:r>
                      <a:r>
                        <a:rPr sz="1400" dirty="0">
                          <a:solidFill>
                            <a:srgbClr val="231F20"/>
                          </a:solidFill>
                          <a:latin typeface="Arial"/>
                          <a:cs typeface="Arial"/>
                        </a:rPr>
                        <a:t>6</a:t>
                      </a:r>
                      <a:r>
                        <a:rPr sz="1400" spc="-45" dirty="0">
                          <a:solidFill>
                            <a:srgbClr val="231F20"/>
                          </a:solidFill>
                          <a:latin typeface="Arial"/>
                          <a:cs typeface="Arial"/>
                        </a:rPr>
                        <a:t> </a:t>
                      </a:r>
                      <a:r>
                        <a:rPr sz="1400" spc="-5" dirty="0">
                          <a:solidFill>
                            <a:srgbClr val="231F20"/>
                          </a:solidFill>
                          <a:latin typeface="Arial"/>
                          <a:cs typeface="Arial"/>
                        </a:rPr>
                        <a:t>(0.</a:t>
                      </a:r>
                      <a:r>
                        <a:rPr sz="1400" dirty="0">
                          <a:solidFill>
                            <a:srgbClr val="231F20"/>
                          </a:solidFill>
                          <a:latin typeface="Arial"/>
                          <a:cs typeface="Arial"/>
                        </a:rPr>
                        <a:t>95</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1</a:t>
                      </a:r>
                      <a:r>
                        <a:rPr sz="1400" spc="5" dirty="0">
                          <a:solidFill>
                            <a:srgbClr val="231F20"/>
                          </a:solidFill>
                          <a:latin typeface="Arial"/>
                          <a:cs typeface="Arial"/>
                        </a:rPr>
                        <a:t>.</a:t>
                      </a:r>
                      <a:r>
                        <a:rPr sz="1400" spc="-5" dirty="0">
                          <a:solidFill>
                            <a:srgbClr val="231F20"/>
                          </a:solidFill>
                          <a:latin typeface="Arial"/>
                          <a:cs typeface="Arial"/>
                        </a:rPr>
                        <a:t>17)</a:t>
                      </a:r>
                      <a:endParaRPr sz="1400">
                        <a:latin typeface="Arial"/>
                        <a:cs typeface="Arial"/>
                      </a:endParaRPr>
                    </a:p>
                  </a:txBody>
                  <a:tcPr marL="0" marR="0" marT="0" marB="0">
                    <a:solidFill>
                      <a:srgbClr val="AEBCE0"/>
                    </a:solidFill>
                  </a:tcPr>
                </a:tc>
                <a:extLst>
                  <a:ext uri="{0D108BD9-81ED-4DB2-BD59-A6C34878D82A}">
                    <a16:rowId xmlns:a16="http://schemas.microsoft.com/office/drawing/2014/main" val="10010"/>
                  </a:ext>
                </a:extLst>
              </a:tr>
              <a:tr h="303011">
                <a:tc>
                  <a:txBody>
                    <a:bodyPr/>
                    <a:lstStyle/>
                    <a:p>
                      <a:pPr marL="161290">
                        <a:lnSpc>
                          <a:spcPct val="100000"/>
                        </a:lnSpc>
                      </a:pPr>
                      <a:r>
                        <a:rPr sz="1400" spc="-5" dirty="0">
                          <a:solidFill>
                            <a:srgbClr val="231F20"/>
                          </a:solidFill>
                          <a:latin typeface="Arial"/>
                          <a:cs typeface="Arial"/>
                        </a:rPr>
                        <a:t>Dia</a:t>
                      </a:r>
                      <a:r>
                        <a:rPr sz="1400" dirty="0">
                          <a:solidFill>
                            <a:srgbClr val="231F20"/>
                          </a:solidFill>
                          <a:latin typeface="Arial"/>
                          <a:cs typeface="Arial"/>
                        </a:rPr>
                        <a:t>b</a:t>
                      </a:r>
                      <a:r>
                        <a:rPr sz="1400" spc="-5" dirty="0">
                          <a:solidFill>
                            <a:srgbClr val="231F20"/>
                          </a:solidFill>
                          <a:latin typeface="Arial"/>
                          <a:cs typeface="Arial"/>
                        </a:rPr>
                        <a:t>ete</a:t>
                      </a:r>
                      <a:r>
                        <a:rPr sz="1400" dirty="0">
                          <a:solidFill>
                            <a:srgbClr val="231F20"/>
                          </a:solidFill>
                          <a:latin typeface="Arial"/>
                          <a:cs typeface="Arial"/>
                        </a:rPr>
                        <a:t>s</a:t>
                      </a:r>
                      <a:r>
                        <a:rPr sz="1400" spc="-10" dirty="0">
                          <a:solidFill>
                            <a:srgbClr val="231F20"/>
                          </a:solidFill>
                          <a:latin typeface="Arial"/>
                          <a:cs typeface="Arial"/>
                        </a:rPr>
                        <a:t> </a:t>
                      </a:r>
                      <a:r>
                        <a:rPr sz="1400" spc="10" dirty="0">
                          <a:solidFill>
                            <a:srgbClr val="231F20"/>
                          </a:solidFill>
                          <a:latin typeface="Arial"/>
                          <a:cs typeface="Arial"/>
                        </a:rPr>
                        <a:t>(</a:t>
                      </a:r>
                      <a:r>
                        <a:rPr sz="1400" spc="-15" dirty="0">
                          <a:solidFill>
                            <a:srgbClr val="231F20"/>
                          </a:solidFill>
                          <a:latin typeface="Arial"/>
                          <a:cs typeface="Arial"/>
                        </a:rPr>
                        <a:t>w</a:t>
                      </a:r>
                      <a:r>
                        <a:rPr sz="1400" spc="-5" dirty="0">
                          <a:solidFill>
                            <a:srgbClr val="231F20"/>
                          </a:solidFill>
                          <a:latin typeface="Arial"/>
                          <a:cs typeface="Arial"/>
                        </a:rPr>
                        <a:t>i</a:t>
                      </a:r>
                      <a:r>
                        <a:rPr sz="1400" spc="5" dirty="0">
                          <a:solidFill>
                            <a:srgbClr val="231F20"/>
                          </a:solidFill>
                          <a:latin typeface="Arial"/>
                          <a:cs typeface="Arial"/>
                        </a:rPr>
                        <a:t>t</a:t>
                      </a:r>
                      <a:r>
                        <a:rPr sz="1400" dirty="0">
                          <a:solidFill>
                            <a:srgbClr val="231F20"/>
                          </a:solidFill>
                          <a:latin typeface="Arial"/>
                          <a:cs typeface="Arial"/>
                        </a:rPr>
                        <a:t>h</a:t>
                      </a:r>
                      <a:r>
                        <a:rPr sz="1400" spc="-5" dirty="0">
                          <a:solidFill>
                            <a:srgbClr val="231F20"/>
                          </a:solidFill>
                          <a:latin typeface="Arial"/>
                          <a:cs typeface="Arial"/>
                        </a:rPr>
                        <a:t>out</a:t>
                      </a:r>
                      <a:endParaRPr sz="1400" dirty="0">
                        <a:latin typeface="Arial"/>
                        <a:cs typeface="Arial"/>
                      </a:endParaRPr>
                    </a:p>
                  </a:txBody>
                  <a:tcPr marL="0" marR="0" marT="0" marB="0">
                    <a:lnB w="12192">
                      <a:solidFill>
                        <a:srgbClr val="FFFFFF"/>
                      </a:solidFill>
                      <a:prstDash val="solid"/>
                    </a:lnB>
                    <a:solidFill>
                      <a:srgbClr val="FFFFFF"/>
                    </a:solidFill>
                  </a:tcPr>
                </a:tc>
                <a:tc>
                  <a:txBody>
                    <a:bodyPr/>
                    <a:lstStyle/>
                    <a:p>
                      <a:pPr marL="347980">
                        <a:lnSpc>
                          <a:spcPct val="100000"/>
                        </a:lnSpc>
                      </a:pPr>
                      <a:r>
                        <a:rPr sz="1400" spc="-5" dirty="0">
                          <a:solidFill>
                            <a:srgbClr val="231F20"/>
                          </a:solidFill>
                          <a:latin typeface="Arial"/>
                          <a:cs typeface="Arial"/>
                        </a:rPr>
                        <a:t>24.2</a:t>
                      </a:r>
                      <a:endParaRPr sz="1400">
                        <a:latin typeface="Arial"/>
                        <a:cs typeface="Arial"/>
                      </a:endParaRPr>
                    </a:p>
                  </a:txBody>
                  <a:tcPr marL="0" marR="0" marT="0" marB="0">
                    <a:lnB w="12192">
                      <a:solidFill>
                        <a:srgbClr val="FFFFFF"/>
                      </a:solidFill>
                      <a:prstDash val="solid"/>
                    </a:lnB>
                    <a:solidFill>
                      <a:srgbClr val="FFFFFF"/>
                    </a:solidFill>
                  </a:tcPr>
                </a:tc>
                <a:tc>
                  <a:txBody>
                    <a:bodyPr/>
                    <a:lstStyle/>
                    <a:p>
                      <a:pPr marL="311785">
                        <a:lnSpc>
                          <a:spcPct val="100000"/>
                        </a:lnSpc>
                      </a:pPr>
                      <a:r>
                        <a:rPr sz="1400" spc="-5" dirty="0">
                          <a:solidFill>
                            <a:srgbClr val="231F20"/>
                          </a:solidFill>
                          <a:latin typeface="Arial"/>
                          <a:cs typeface="Arial"/>
                        </a:rPr>
                        <a:t>23.7</a:t>
                      </a:r>
                      <a:endParaRPr sz="1400">
                        <a:latin typeface="Arial"/>
                        <a:cs typeface="Arial"/>
                      </a:endParaRPr>
                    </a:p>
                  </a:txBody>
                  <a:tcPr marL="0" marR="0" marT="0" marB="0">
                    <a:lnB w="12192">
                      <a:solidFill>
                        <a:srgbClr val="FFFFFF"/>
                      </a:solidFill>
                      <a:prstDash val="solid"/>
                    </a:lnB>
                    <a:solidFill>
                      <a:srgbClr val="FFFFFF"/>
                    </a:solidFill>
                  </a:tcPr>
                </a:tc>
                <a:tc>
                  <a:txBody>
                    <a:bodyPr/>
                    <a:lstStyle/>
                    <a:p>
                      <a:pPr marL="259079">
                        <a:lnSpc>
                          <a:spcPct val="100000"/>
                        </a:lnSpc>
                      </a:pPr>
                      <a:r>
                        <a:rPr sz="1400" spc="-5" dirty="0">
                          <a:solidFill>
                            <a:srgbClr val="FF0000"/>
                          </a:solidFill>
                          <a:latin typeface="Arial"/>
                          <a:cs typeface="Arial"/>
                        </a:rPr>
                        <a:t>30.3</a:t>
                      </a:r>
                      <a:endParaRPr sz="1400" dirty="0">
                        <a:solidFill>
                          <a:srgbClr val="FF0000"/>
                        </a:solidFill>
                        <a:latin typeface="Arial"/>
                        <a:cs typeface="Arial"/>
                      </a:endParaRPr>
                    </a:p>
                  </a:txBody>
                  <a:tcPr marL="0" marR="0" marT="0" marB="0">
                    <a:lnB w="12191">
                      <a:solidFill>
                        <a:srgbClr val="FFFFFF"/>
                      </a:solidFill>
                      <a:prstDash val="solid"/>
                    </a:lnB>
                    <a:solidFill>
                      <a:srgbClr val="FFFFFF"/>
                    </a:solidFill>
                  </a:tcPr>
                </a:tc>
                <a:tc>
                  <a:txBody>
                    <a:bodyPr/>
                    <a:lstStyle/>
                    <a:p>
                      <a:pPr marL="227329">
                        <a:lnSpc>
                          <a:spcPct val="100000"/>
                        </a:lnSpc>
                      </a:pPr>
                      <a:r>
                        <a:rPr sz="1400" spc="-5" dirty="0">
                          <a:solidFill>
                            <a:srgbClr val="231F20"/>
                          </a:solidFill>
                          <a:latin typeface="Arial"/>
                          <a:cs typeface="Arial"/>
                        </a:rPr>
                        <a:t>1.4</a:t>
                      </a:r>
                      <a:r>
                        <a:rPr sz="1400" dirty="0">
                          <a:solidFill>
                            <a:srgbClr val="231F20"/>
                          </a:solidFill>
                          <a:latin typeface="Arial"/>
                          <a:cs typeface="Arial"/>
                        </a:rPr>
                        <a:t>0</a:t>
                      </a:r>
                      <a:r>
                        <a:rPr sz="1400" spc="-45" dirty="0">
                          <a:solidFill>
                            <a:srgbClr val="231F20"/>
                          </a:solidFill>
                          <a:latin typeface="Arial"/>
                          <a:cs typeface="Arial"/>
                        </a:rPr>
                        <a:t> </a:t>
                      </a:r>
                      <a:r>
                        <a:rPr sz="1400" spc="-5" dirty="0">
                          <a:solidFill>
                            <a:srgbClr val="231F20"/>
                          </a:solidFill>
                          <a:latin typeface="Arial"/>
                          <a:cs typeface="Arial"/>
                        </a:rPr>
                        <a:t>(1.</a:t>
                      </a:r>
                      <a:r>
                        <a:rPr sz="1400" dirty="0">
                          <a:solidFill>
                            <a:srgbClr val="231F20"/>
                          </a:solidFill>
                          <a:latin typeface="Arial"/>
                          <a:cs typeface="Arial"/>
                        </a:rPr>
                        <a:t>24</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1</a:t>
                      </a:r>
                      <a:r>
                        <a:rPr sz="1400" spc="5" dirty="0">
                          <a:solidFill>
                            <a:srgbClr val="231F20"/>
                          </a:solidFill>
                          <a:latin typeface="Arial"/>
                          <a:cs typeface="Arial"/>
                        </a:rPr>
                        <a:t>.</a:t>
                      </a:r>
                      <a:r>
                        <a:rPr sz="1400" spc="-5" dirty="0">
                          <a:solidFill>
                            <a:srgbClr val="231F20"/>
                          </a:solidFill>
                          <a:latin typeface="Arial"/>
                          <a:cs typeface="Arial"/>
                        </a:rPr>
                        <a:t>57)</a:t>
                      </a:r>
                      <a:endParaRPr sz="1400">
                        <a:latin typeface="Arial"/>
                        <a:cs typeface="Arial"/>
                      </a:endParaRPr>
                    </a:p>
                  </a:txBody>
                  <a:tcPr marL="0" marR="0" marT="0" marB="0">
                    <a:lnB w="12192">
                      <a:solidFill>
                        <a:srgbClr val="FFFFFF"/>
                      </a:solidFill>
                      <a:prstDash val="solid"/>
                    </a:lnB>
                    <a:solidFill>
                      <a:srgbClr val="FFFFFF"/>
                    </a:solidFill>
                  </a:tcPr>
                </a:tc>
                <a:extLst>
                  <a:ext uri="{0D108BD9-81ED-4DB2-BD59-A6C34878D82A}">
                    <a16:rowId xmlns:a16="http://schemas.microsoft.com/office/drawing/2014/main" val="10011"/>
                  </a:ext>
                </a:extLst>
              </a:tr>
              <a:tr h="198784">
                <a:tc>
                  <a:txBody>
                    <a:bodyPr/>
                    <a:lstStyle/>
                    <a:p>
                      <a:pPr marL="161290">
                        <a:lnSpc>
                          <a:spcPct val="100000"/>
                        </a:lnSpc>
                      </a:pPr>
                      <a:r>
                        <a:rPr sz="1400" spc="-5" dirty="0">
                          <a:solidFill>
                            <a:srgbClr val="231F20"/>
                          </a:solidFill>
                          <a:latin typeface="Arial"/>
                          <a:cs typeface="Arial"/>
                        </a:rPr>
                        <a:t>compli</a:t>
                      </a:r>
                      <a:r>
                        <a:rPr sz="1400" spc="5" dirty="0">
                          <a:solidFill>
                            <a:srgbClr val="231F20"/>
                          </a:solidFill>
                          <a:latin typeface="Arial"/>
                          <a:cs typeface="Arial"/>
                        </a:rPr>
                        <a:t>c</a:t>
                      </a:r>
                      <a:r>
                        <a:rPr sz="1400" spc="-5" dirty="0">
                          <a:solidFill>
                            <a:srgbClr val="231F20"/>
                          </a:solidFill>
                          <a:latin typeface="Arial"/>
                          <a:cs typeface="Arial"/>
                        </a:rPr>
                        <a:t>ati</a:t>
                      </a:r>
                      <a:r>
                        <a:rPr sz="1400" dirty="0">
                          <a:solidFill>
                            <a:srgbClr val="231F20"/>
                          </a:solidFill>
                          <a:latin typeface="Arial"/>
                          <a:cs typeface="Arial"/>
                        </a:rPr>
                        <a:t>o</a:t>
                      </a:r>
                      <a:r>
                        <a:rPr sz="1400" spc="-5" dirty="0">
                          <a:solidFill>
                            <a:srgbClr val="231F20"/>
                          </a:solidFill>
                          <a:latin typeface="Arial"/>
                          <a:cs typeface="Arial"/>
                        </a:rPr>
                        <a:t>ns)</a:t>
                      </a:r>
                      <a:endParaRPr sz="1400">
                        <a:latin typeface="Arial"/>
                        <a:cs typeface="Arial"/>
                      </a:endParaRPr>
                    </a:p>
                  </a:txBody>
                  <a:tcPr marL="0" marR="0" marT="0" marB="0">
                    <a:lnT w="12192">
                      <a:solidFill>
                        <a:srgbClr val="FFFFFF"/>
                      </a:solidFill>
                      <a:prstDash val="solid"/>
                    </a:lnT>
                  </a:tcPr>
                </a:tc>
                <a:tc>
                  <a:txBody>
                    <a:bodyPr/>
                    <a:lstStyle/>
                    <a:p>
                      <a:endParaRPr sz="1400" dirty="0">
                        <a:latin typeface="Arial"/>
                        <a:cs typeface="Arial"/>
                      </a:endParaRPr>
                    </a:p>
                  </a:txBody>
                  <a:tcPr marL="0" marR="0" marT="0" marB="0">
                    <a:lnT w="12192">
                      <a:solidFill>
                        <a:srgbClr val="FFFFFF"/>
                      </a:solidFill>
                      <a:prstDash val="solid"/>
                    </a:lnT>
                  </a:tcPr>
                </a:tc>
                <a:tc>
                  <a:txBody>
                    <a:bodyPr/>
                    <a:lstStyle/>
                    <a:p>
                      <a:endParaRPr sz="1400">
                        <a:latin typeface="Arial"/>
                        <a:cs typeface="Arial"/>
                      </a:endParaRPr>
                    </a:p>
                  </a:txBody>
                  <a:tcPr marL="0" marR="0" marT="0" marB="0">
                    <a:lnT w="12192">
                      <a:solidFill>
                        <a:srgbClr val="FFFFFF"/>
                      </a:solidFill>
                      <a:prstDash val="solid"/>
                    </a:lnT>
                  </a:tcPr>
                </a:tc>
                <a:tc>
                  <a:txBody>
                    <a:bodyPr/>
                    <a:lstStyle/>
                    <a:p>
                      <a:endParaRPr sz="1400">
                        <a:latin typeface="Arial"/>
                        <a:cs typeface="Arial"/>
                      </a:endParaRPr>
                    </a:p>
                  </a:txBody>
                  <a:tcPr marL="0" marR="0" marT="0" marB="0">
                    <a:lnT w="12191">
                      <a:solidFill>
                        <a:srgbClr val="FFFFFF"/>
                      </a:solidFill>
                      <a:prstDash val="solid"/>
                    </a:lnT>
                  </a:tcPr>
                </a:tc>
                <a:tc>
                  <a:txBody>
                    <a:bodyPr/>
                    <a:lstStyle/>
                    <a:p>
                      <a:endParaRPr sz="1400">
                        <a:latin typeface="Arial"/>
                        <a:cs typeface="Arial"/>
                      </a:endParaRPr>
                    </a:p>
                  </a:txBody>
                  <a:tcPr marL="0" marR="0" marT="0" marB="0">
                    <a:lnT w="12192">
                      <a:solidFill>
                        <a:srgbClr val="FFFFFF"/>
                      </a:solidFill>
                      <a:prstDash val="solid"/>
                    </a:lnT>
                  </a:tcPr>
                </a:tc>
                <a:extLst>
                  <a:ext uri="{0D108BD9-81ED-4DB2-BD59-A6C34878D82A}">
                    <a16:rowId xmlns:a16="http://schemas.microsoft.com/office/drawing/2014/main" val="10012"/>
                  </a:ext>
                </a:extLst>
              </a:tr>
              <a:tr h="215297">
                <a:tc>
                  <a:txBody>
                    <a:bodyPr/>
                    <a:lstStyle/>
                    <a:p>
                      <a:pPr marL="161290">
                        <a:lnSpc>
                          <a:spcPct val="100000"/>
                        </a:lnSpc>
                      </a:pPr>
                      <a:r>
                        <a:rPr sz="1400" spc="-5" dirty="0">
                          <a:solidFill>
                            <a:srgbClr val="231F20"/>
                          </a:solidFill>
                          <a:latin typeface="Arial"/>
                          <a:cs typeface="Arial"/>
                        </a:rPr>
                        <a:t>Obesi</a:t>
                      </a:r>
                      <a:r>
                        <a:rPr sz="1400" spc="5" dirty="0">
                          <a:solidFill>
                            <a:srgbClr val="231F20"/>
                          </a:solidFill>
                          <a:latin typeface="Arial"/>
                          <a:cs typeface="Arial"/>
                        </a:rPr>
                        <a:t>t</a:t>
                      </a:r>
                      <a:r>
                        <a:rPr sz="1400" dirty="0">
                          <a:solidFill>
                            <a:srgbClr val="231F20"/>
                          </a:solidFill>
                          <a:latin typeface="Arial"/>
                          <a:cs typeface="Arial"/>
                        </a:rPr>
                        <a:t>y</a:t>
                      </a:r>
                      <a:endParaRPr sz="1400">
                        <a:latin typeface="Arial"/>
                        <a:cs typeface="Arial"/>
                      </a:endParaRPr>
                    </a:p>
                  </a:txBody>
                  <a:tcPr marL="0" marR="0" marT="0" marB="0">
                    <a:solidFill>
                      <a:srgbClr val="AEBCE0"/>
                    </a:solidFill>
                  </a:tcPr>
                </a:tc>
                <a:tc>
                  <a:txBody>
                    <a:bodyPr/>
                    <a:lstStyle/>
                    <a:p>
                      <a:pPr marL="347980">
                        <a:lnSpc>
                          <a:spcPct val="100000"/>
                        </a:lnSpc>
                      </a:pPr>
                      <a:r>
                        <a:rPr sz="1400" spc="-5" dirty="0">
                          <a:solidFill>
                            <a:srgbClr val="231F20"/>
                          </a:solidFill>
                          <a:latin typeface="Arial"/>
                          <a:cs typeface="Arial"/>
                        </a:rPr>
                        <a:t>28</a:t>
                      </a:r>
                      <a:endParaRPr sz="1400" dirty="0">
                        <a:latin typeface="Arial"/>
                        <a:cs typeface="Arial"/>
                      </a:endParaRPr>
                    </a:p>
                  </a:txBody>
                  <a:tcPr marL="0" marR="0" marT="0" marB="0">
                    <a:solidFill>
                      <a:srgbClr val="AEBCE0"/>
                    </a:solidFill>
                  </a:tcPr>
                </a:tc>
                <a:tc>
                  <a:txBody>
                    <a:bodyPr/>
                    <a:lstStyle/>
                    <a:p>
                      <a:pPr marL="311785">
                        <a:lnSpc>
                          <a:spcPct val="100000"/>
                        </a:lnSpc>
                      </a:pPr>
                      <a:r>
                        <a:rPr sz="1400" spc="-5" dirty="0">
                          <a:solidFill>
                            <a:srgbClr val="231F20"/>
                          </a:solidFill>
                          <a:latin typeface="Arial"/>
                          <a:cs typeface="Arial"/>
                        </a:rPr>
                        <a:t>28.2</a:t>
                      </a:r>
                      <a:endParaRPr sz="1400" dirty="0">
                        <a:latin typeface="Arial"/>
                        <a:cs typeface="Arial"/>
                      </a:endParaRPr>
                    </a:p>
                  </a:txBody>
                  <a:tcPr marL="0" marR="0" marT="0" marB="0">
                    <a:solidFill>
                      <a:srgbClr val="AEBCE0"/>
                    </a:solidFill>
                  </a:tcPr>
                </a:tc>
                <a:tc>
                  <a:txBody>
                    <a:bodyPr/>
                    <a:lstStyle/>
                    <a:p>
                      <a:pPr marL="259079">
                        <a:lnSpc>
                          <a:spcPct val="100000"/>
                        </a:lnSpc>
                      </a:pPr>
                      <a:r>
                        <a:rPr sz="1400" spc="-5" dirty="0">
                          <a:solidFill>
                            <a:srgbClr val="231F20"/>
                          </a:solidFill>
                          <a:latin typeface="Arial"/>
                          <a:cs typeface="Arial"/>
                        </a:rPr>
                        <a:t>25.2</a:t>
                      </a:r>
                      <a:endParaRPr sz="1400" dirty="0">
                        <a:latin typeface="Arial"/>
                        <a:cs typeface="Arial"/>
                      </a:endParaRPr>
                    </a:p>
                  </a:txBody>
                  <a:tcPr marL="0" marR="0" marT="0" marB="0">
                    <a:solidFill>
                      <a:srgbClr val="AEBCE0"/>
                    </a:solidFill>
                  </a:tcPr>
                </a:tc>
                <a:tc>
                  <a:txBody>
                    <a:bodyPr/>
                    <a:lstStyle/>
                    <a:p>
                      <a:pPr marL="227329">
                        <a:lnSpc>
                          <a:spcPct val="100000"/>
                        </a:lnSpc>
                      </a:pPr>
                      <a:r>
                        <a:rPr sz="1400" spc="-5" dirty="0">
                          <a:solidFill>
                            <a:srgbClr val="231F20"/>
                          </a:solidFill>
                          <a:latin typeface="Arial"/>
                          <a:cs typeface="Arial"/>
                        </a:rPr>
                        <a:t>0.8</a:t>
                      </a:r>
                      <a:r>
                        <a:rPr sz="1400" dirty="0">
                          <a:solidFill>
                            <a:srgbClr val="231F20"/>
                          </a:solidFill>
                          <a:latin typeface="Arial"/>
                          <a:cs typeface="Arial"/>
                        </a:rPr>
                        <a:t>6</a:t>
                      </a:r>
                      <a:r>
                        <a:rPr sz="1400" spc="-45" dirty="0">
                          <a:solidFill>
                            <a:srgbClr val="231F20"/>
                          </a:solidFill>
                          <a:latin typeface="Arial"/>
                          <a:cs typeface="Arial"/>
                        </a:rPr>
                        <a:t> </a:t>
                      </a:r>
                      <a:r>
                        <a:rPr sz="1400" spc="-5" dirty="0">
                          <a:solidFill>
                            <a:srgbClr val="231F20"/>
                          </a:solidFill>
                          <a:latin typeface="Arial"/>
                          <a:cs typeface="Arial"/>
                        </a:rPr>
                        <a:t>(0.</a:t>
                      </a:r>
                      <a:r>
                        <a:rPr sz="1400" dirty="0">
                          <a:solidFill>
                            <a:srgbClr val="231F20"/>
                          </a:solidFill>
                          <a:latin typeface="Arial"/>
                          <a:cs typeface="Arial"/>
                        </a:rPr>
                        <a:t>76</a:t>
                      </a:r>
                      <a:r>
                        <a:rPr sz="1400" spc="-45" dirty="0">
                          <a:solidFill>
                            <a:srgbClr val="231F20"/>
                          </a:solidFill>
                          <a:latin typeface="Arial"/>
                          <a:cs typeface="Arial"/>
                        </a:rPr>
                        <a:t> </a:t>
                      </a:r>
                      <a:r>
                        <a:rPr sz="1400" spc="-5" dirty="0">
                          <a:solidFill>
                            <a:srgbClr val="231F20"/>
                          </a:solidFill>
                          <a:latin typeface="Arial"/>
                          <a:cs typeface="Arial"/>
                        </a:rPr>
                        <a:t>t</a:t>
                      </a:r>
                      <a:r>
                        <a:rPr sz="1400" dirty="0">
                          <a:solidFill>
                            <a:srgbClr val="231F20"/>
                          </a:solidFill>
                          <a:latin typeface="Arial"/>
                          <a:cs typeface="Arial"/>
                        </a:rPr>
                        <a:t>o</a:t>
                      </a:r>
                      <a:r>
                        <a:rPr sz="1400" spc="-45" dirty="0">
                          <a:solidFill>
                            <a:srgbClr val="231F20"/>
                          </a:solidFill>
                          <a:latin typeface="Arial"/>
                          <a:cs typeface="Arial"/>
                        </a:rPr>
                        <a:t> </a:t>
                      </a:r>
                      <a:r>
                        <a:rPr sz="1400" spc="-5" dirty="0">
                          <a:solidFill>
                            <a:srgbClr val="231F20"/>
                          </a:solidFill>
                          <a:latin typeface="Arial"/>
                          <a:cs typeface="Arial"/>
                        </a:rPr>
                        <a:t>0</a:t>
                      </a:r>
                      <a:r>
                        <a:rPr sz="1400" spc="5" dirty="0">
                          <a:solidFill>
                            <a:srgbClr val="231F20"/>
                          </a:solidFill>
                          <a:latin typeface="Arial"/>
                          <a:cs typeface="Arial"/>
                        </a:rPr>
                        <a:t>.</a:t>
                      </a:r>
                      <a:r>
                        <a:rPr sz="1400" spc="-5" dirty="0">
                          <a:solidFill>
                            <a:srgbClr val="231F20"/>
                          </a:solidFill>
                          <a:latin typeface="Arial"/>
                          <a:cs typeface="Arial"/>
                        </a:rPr>
                        <a:t>96)</a:t>
                      </a:r>
                      <a:endParaRPr sz="1400" dirty="0">
                        <a:latin typeface="Arial"/>
                        <a:cs typeface="Arial"/>
                      </a:endParaRPr>
                    </a:p>
                  </a:txBody>
                  <a:tcPr marL="0" marR="0" marT="0" marB="0">
                    <a:solidFill>
                      <a:srgbClr val="AEBCE0"/>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74414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296" y="1323971"/>
            <a:ext cx="3809524" cy="376618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333411"/>
            <a:ext cx="3962399" cy="3756749"/>
          </a:xfrm>
          <a:prstGeom prst="rect">
            <a:avLst/>
          </a:prstGeom>
        </p:spPr>
      </p:pic>
      <p:sp>
        <p:nvSpPr>
          <p:cNvPr id="6" name="TextBox 5"/>
          <p:cNvSpPr txBox="1"/>
          <p:nvPr/>
        </p:nvSpPr>
        <p:spPr>
          <a:xfrm>
            <a:off x="1605982" y="5515500"/>
            <a:ext cx="5882879" cy="276999"/>
          </a:xfrm>
          <a:prstGeom prst="rect">
            <a:avLst/>
          </a:prstGeom>
          <a:noFill/>
        </p:spPr>
        <p:txBody>
          <a:bodyPr wrap="square" rtlCol="0">
            <a:spAutoFit/>
          </a:bodyPr>
          <a:lstStyle/>
          <a:p>
            <a:r>
              <a:rPr lang="en-US" sz="1200" dirty="0" err="1"/>
              <a:t>Vahidy</a:t>
            </a:r>
            <a:r>
              <a:rPr lang="en-US" sz="1200" dirty="0"/>
              <a:t> FS, et al. BMJ Open 2020;10:e039849. doi:10.1136/ bmjopen-2020-039849</a:t>
            </a:r>
          </a:p>
        </p:txBody>
      </p:sp>
      <p:sp>
        <p:nvSpPr>
          <p:cNvPr id="2" name="TextBox 1">
            <a:extLst>
              <a:ext uri="{FF2B5EF4-FFF2-40B4-BE49-F238E27FC236}">
                <a16:creationId xmlns:a16="http://schemas.microsoft.com/office/drawing/2014/main" id="{B36593DF-2EAC-BE4E-AB21-5BC7233DDDFD}"/>
              </a:ext>
            </a:extLst>
          </p:cNvPr>
          <p:cNvSpPr txBox="1"/>
          <p:nvPr/>
        </p:nvSpPr>
        <p:spPr>
          <a:xfrm>
            <a:off x="331845" y="590982"/>
            <a:ext cx="8431154" cy="461665"/>
          </a:xfrm>
          <a:prstGeom prst="rect">
            <a:avLst/>
          </a:prstGeom>
          <a:noFill/>
        </p:spPr>
        <p:txBody>
          <a:bodyPr wrap="none" rtlCol="0">
            <a:spAutoFit/>
          </a:bodyPr>
          <a:lstStyle/>
          <a:p>
            <a:r>
              <a:rPr lang="en-US" dirty="0"/>
              <a:t>Increased Odds of SARS-CoV-2 Positivity by Race/Ethnicity </a:t>
            </a:r>
          </a:p>
        </p:txBody>
      </p:sp>
    </p:spTree>
    <p:extLst>
      <p:ext uri="{BB962C8B-B14F-4D97-AF65-F5344CB8AC3E}">
        <p14:creationId xmlns:p14="http://schemas.microsoft.com/office/powerpoint/2010/main" val="2073479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 y="777240"/>
            <a:ext cx="8610600" cy="3794760"/>
          </a:xfrm>
          <a:prstGeom prst="rect">
            <a:avLst/>
          </a:prstGeom>
        </p:spPr>
      </p:pic>
      <p:sp>
        <p:nvSpPr>
          <p:cNvPr id="5" name="TextBox 4"/>
          <p:cNvSpPr txBox="1"/>
          <p:nvPr/>
        </p:nvSpPr>
        <p:spPr>
          <a:xfrm>
            <a:off x="541668" y="4750277"/>
            <a:ext cx="7657452" cy="1077218"/>
          </a:xfrm>
          <a:prstGeom prst="rect">
            <a:avLst/>
          </a:prstGeom>
          <a:noFill/>
        </p:spPr>
        <p:txBody>
          <a:bodyPr wrap="square" rtlCol="0">
            <a:spAutoFit/>
          </a:bodyPr>
          <a:lstStyle/>
          <a:p>
            <a:r>
              <a:rPr lang="en-US" sz="1600" dirty="0"/>
              <a:t>Garg S, et al. Hospitalization Rates and Characteristics of Patients Hospitalized with Laboratory-Confirmed Coronavirus Disease 2019 - COVID-NET, 14 States, March 1-30, 2020. </a:t>
            </a:r>
            <a:r>
              <a:rPr lang="en-US" sz="1600" i="1" dirty="0"/>
              <a:t>MMWR </a:t>
            </a:r>
            <a:r>
              <a:rPr lang="en-US" sz="1600" i="1" dirty="0" err="1"/>
              <a:t>Morb</a:t>
            </a:r>
            <a:r>
              <a:rPr lang="en-US" sz="1600" i="1" dirty="0"/>
              <a:t> Mortal </a:t>
            </a:r>
            <a:r>
              <a:rPr lang="en-US" sz="1600" i="1" dirty="0" err="1"/>
              <a:t>Wkly</a:t>
            </a:r>
            <a:r>
              <a:rPr lang="en-US" sz="1600" i="1" dirty="0"/>
              <a:t> Rep</a:t>
            </a:r>
            <a:r>
              <a:rPr lang="en-US" sz="1600" dirty="0"/>
              <a:t>. 2020;69(15):458-464. Published 2020 Apr 17. doi:10.15585/mmwr.mm6915e3</a:t>
            </a:r>
          </a:p>
        </p:txBody>
      </p:sp>
      <p:sp>
        <p:nvSpPr>
          <p:cNvPr id="6" name="Oval 5">
            <a:extLst>
              <a:ext uri="{FF2B5EF4-FFF2-40B4-BE49-F238E27FC236}">
                <a16:creationId xmlns:a16="http://schemas.microsoft.com/office/drawing/2014/main" id="{DCAF089C-6209-5E4D-85E3-5CD983F64B9E}"/>
              </a:ext>
            </a:extLst>
          </p:cNvPr>
          <p:cNvSpPr/>
          <p:nvPr/>
        </p:nvSpPr>
        <p:spPr>
          <a:xfrm>
            <a:off x="3441926" y="3267515"/>
            <a:ext cx="928468" cy="329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800"/>
          </a:p>
        </p:txBody>
      </p:sp>
      <p:sp>
        <p:nvSpPr>
          <p:cNvPr id="2" name="TextBox 1">
            <a:extLst>
              <a:ext uri="{FF2B5EF4-FFF2-40B4-BE49-F238E27FC236}">
                <a16:creationId xmlns:a16="http://schemas.microsoft.com/office/drawing/2014/main" id="{B083BD0E-9110-1F4D-A38C-26D93817B43F}"/>
              </a:ext>
            </a:extLst>
          </p:cNvPr>
          <p:cNvSpPr txBox="1"/>
          <p:nvPr/>
        </p:nvSpPr>
        <p:spPr>
          <a:xfrm>
            <a:off x="243840" y="546407"/>
            <a:ext cx="4693144" cy="461665"/>
          </a:xfrm>
          <a:prstGeom prst="rect">
            <a:avLst/>
          </a:prstGeom>
          <a:noFill/>
        </p:spPr>
        <p:txBody>
          <a:bodyPr wrap="none" rtlCol="0">
            <a:spAutoFit/>
          </a:bodyPr>
          <a:lstStyle/>
          <a:p>
            <a:r>
              <a:rPr lang="en-US" dirty="0">
                <a:solidFill>
                  <a:schemeClr val="accent1"/>
                </a:solidFill>
              </a:rPr>
              <a:t>COVID-NET Data from 14 States</a:t>
            </a:r>
          </a:p>
        </p:txBody>
      </p:sp>
    </p:spTree>
    <p:extLst>
      <p:ext uri="{BB962C8B-B14F-4D97-AF65-F5344CB8AC3E}">
        <p14:creationId xmlns:p14="http://schemas.microsoft.com/office/powerpoint/2010/main" val="2227556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0539" y="5661888"/>
            <a:ext cx="4572000" cy="271485"/>
          </a:xfrm>
          <a:prstGeom prst="rect">
            <a:avLst/>
          </a:prstGeom>
        </p:spPr>
        <p:txBody>
          <a:bodyPr>
            <a:spAutoFit/>
          </a:bodyPr>
          <a:lstStyle/>
          <a:p>
            <a:pPr>
              <a:lnSpc>
                <a:spcPct val="97000"/>
              </a:lnSpc>
              <a:buClr>
                <a:srgbClr val="FFFFFF"/>
              </a:buClr>
              <a:buSzPct val="45000"/>
              <a:tabLst>
                <a:tab pos="542925" algn="l"/>
                <a:tab pos="1085850" algn="l"/>
                <a:tab pos="1628775" algn="l"/>
                <a:tab pos="2171700" algn="l"/>
                <a:tab pos="2714625" algn="l"/>
              </a:tabLst>
            </a:pPr>
            <a:r>
              <a:rPr lang="en-GB" sz="1200" dirty="0">
                <a:latin typeface="Arial" charset="0"/>
              </a:rPr>
              <a:t>Price-Haywood EG et al. N </a:t>
            </a:r>
            <a:r>
              <a:rPr lang="en-GB" sz="1200" dirty="0" err="1">
                <a:latin typeface="Arial" charset="0"/>
              </a:rPr>
              <a:t>Engl</a:t>
            </a:r>
            <a:r>
              <a:rPr lang="en-GB" sz="1200" dirty="0">
                <a:latin typeface="Arial" charset="0"/>
              </a:rPr>
              <a:t> J Med 2020;382:2534-2543</a:t>
            </a:r>
          </a:p>
        </p:txBody>
      </p:sp>
      <p:sp>
        <p:nvSpPr>
          <p:cNvPr id="2" name="TextBox 1">
            <a:extLst>
              <a:ext uri="{FF2B5EF4-FFF2-40B4-BE49-F238E27FC236}">
                <a16:creationId xmlns:a16="http://schemas.microsoft.com/office/drawing/2014/main" id="{FCF73A18-15F7-3F49-9876-D3FEE3467E45}"/>
              </a:ext>
            </a:extLst>
          </p:cNvPr>
          <p:cNvSpPr txBox="1"/>
          <p:nvPr/>
        </p:nvSpPr>
        <p:spPr>
          <a:xfrm>
            <a:off x="1615440" y="514588"/>
            <a:ext cx="5327099" cy="707886"/>
          </a:xfrm>
          <a:prstGeom prst="rect">
            <a:avLst/>
          </a:prstGeom>
          <a:noFill/>
        </p:spPr>
        <p:txBody>
          <a:bodyPr wrap="none" rtlCol="0">
            <a:spAutoFit/>
          </a:bodyPr>
          <a:lstStyle/>
          <a:p>
            <a:r>
              <a:rPr lang="en-US" sz="2000" dirty="0"/>
              <a:t>Blacks who test positive for SARS-Cov-2 are</a:t>
            </a:r>
          </a:p>
          <a:p>
            <a:r>
              <a:rPr lang="en-US" sz="2000" dirty="0"/>
              <a:t>more likely to have cardiometabolic diseases</a:t>
            </a:r>
          </a:p>
        </p:txBody>
      </p:sp>
      <p:pic>
        <p:nvPicPr>
          <p:cNvPr id="15" name="Picture 14"/>
          <p:cNvPicPr>
            <a:picLocks noChangeAspect="1"/>
          </p:cNvPicPr>
          <p:nvPr/>
        </p:nvPicPr>
        <p:blipFill>
          <a:blip r:embed="rId3"/>
          <a:stretch>
            <a:fillRect/>
          </a:stretch>
        </p:blipFill>
        <p:spPr>
          <a:xfrm>
            <a:off x="-875486" y="730075"/>
            <a:ext cx="9591471" cy="5086816"/>
          </a:xfrm>
          <a:prstGeom prst="rect">
            <a:avLst/>
          </a:prstGeom>
        </p:spPr>
      </p:pic>
    </p:spTree>
    <p:extLst>
      <p:ext uri="{BB962C8B-B14F-4D97-AF65-F5344CB8AC3E}">
        <p14:creationId xmlns:p14="http://schemas.microsoft.com/office/powerpoint/2010/main" val="2530899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8"/>
          <p:cNvSpPr txBox="1"/>
          <p:nvPr/>
        </p:nvSpPr>
        <p:spPr>
          <a:xfrm>
            <a:off x="613410" y="5093586"/>
            <a:ext cx="8494633" cy="451214"/>
          </a:xfrm>
          <a:prstGeom prst="rect">
            <a:avLst/>
          </a:prstGeom>
        </p:spPr>
        <p:txBody>
          <a:bodyPr vert="horz" wrap="square" lIns="0" tIns="0" rIns="0" bIns="0" rtlCol="0">
            <a:spAutoFit/>
          </a:bodyPr>
          <a:lstStyle/>
          <a:p>
            <a:pPr marL="66199" marR="3810" indent="-57150">
              <a:lnSpc>
                <a:spcPts val="675"/>
              </a:lnSpc>
            </a:pPr>
            <a:endParaRPr sz="1200" dirty="0">
              <a:latin typeface="Calibri"/>
              <a:cs typeface="Calibri"/>
            </a:endParaRPr>
          </a:p>
          <a:p>
            <a:pPr marL="9525">
              <a:lnSpc>
                <a:spcPts val="638"/>
              </a:lnSpc>
            </a:pPr>
            <a:endParaRPr sz="1200" dirty="0">
              <a:latin typeface="Calibri"/>
              <a:cs typeface="Calibri"/>
            </a:endParaRPr>
          </a:p>
          <a:p>
            <a:pPr marL="9525">
              <a:lnSpc>
                <a:spcPts val="675"/>
              </a:lnSpc>
            </a:pPr>
            <a:r>
              <a:rPr sz="1200" spc="41" dirty="0">
                <a:solidFill>
                  <a:srgbClr val="231F20"/>
                </a:solidFill>
                <a:latin typeface="Calibri"/>
                <a:cs typeface="Calibri"/>
              </a:rPr>
              <a:t>‡</a:t>
            </a:r>
            <a:r>
              <a:rPr sz="1200" spc="-30" dirty="0">
                <a:solidFill>
                  <a:srgbClr val="231F20"/>
                </a:solidFill>
                <a:latin typeface="Calibri"/>
                <a:cs typeface="Calibri"/>
              </a:rPr>
              <a:t> </a:t>
            </a:r>
            <a:r>
              <a:rPr sz="1200" spc="4" dirty="0">
                <a:solidFill>
                  <a:srgbClr val="231F20"/>
                </a:solidFill>
                <a:latin typeface="Calibri"/>
                <a:cs typeface="Calibri"/>
              </a:rPr>
              <a:t>Shown</a:t>
            </a:r>
            <a:r>
              <a:rPr sz="1200" spc="26" dirty="0">
                <a:solidFill>
                  <a:srgbClr val="231F20"/>
                </a:solidFill>
                <a:latin typeface="Calibri"/>
                <a:cs typeface="Calibri"/>
              </a:rPr>
              <a:t> </a:t>
            </a:r>
            <a:r>
              <a:rPr sz="1200" spc="19" dirty="0">
                <a:solidFill>
                  <a:srgbClr val="231F20"/>
                </a:solidFill>
                <a:latin typeface="Calibri"/>
                <a:cs typeface="Calibri"/>
              </a:rPr>
              <a:t>is</a:t>
            </a:r>
            <a:r>
              <a:rPr sz="1200" spc="26" dirty="0">
                <a:solidFill>
                  <a:srgbClr val="231F20"/>
                </a:solidFill>
                <a:latin typeface="Calibri"/>
                <a:cs typeface="Calibri"/>
              </a:rPr>
              <a:t> </a:t>
            </a:r>
            <a:r>
              <a:rPr sz="1200" spc="-11" dirty="0">
                <a:solidFill>
                  <a:srgbClr val="231F20"/>
                </a:solidFill>
                <a:latin typeface="Calibri"/>
                <a:cs typeface="Calibri"/>
              </a:rPr>
              <a:t>the</a:t>
            </a:r>
            <a:r>
              <a:rPr sz="1200" spc="26" dirty="0">
                <a:solidFill>
                  <a:srgbClr val="231F20"/>
                </a:solidFill>
                <a:latin typeface="Calibri"/>
                <a:cs typeface="Calibri"/>
              </a:rPr>
              <a:t> </a:t>
            </a:r>
            <a:r>
              <a:rPr sz="1200" spc="4" dirty="0">
                <a:solidFill>
                  <a:srgbClr val="231F20"/>
                </a:solidFill>
                <a:latin typeface="Calibri"/>
                <a:cs typeface="Calibri"/>
              </a:rPr>
              <a:t>highest</a:t>
            </a:r>
            <a:r>
              <a:rPr sz="1200" spc="26" dirty="0">
                <a:solidFill>
                  <a:srgbClr val="231F20"/>
                </a:solidFill>
                <a:latin typeface="Calibri"/>
                <a:cs typeface="Calibri"/>
              </a:rPr>
              <a:t> </a:t>
            </a:r>
            <a:r>
              <a:rPr sz="1200" spc="-8" dirty="0">
                <a:solidFill>
                  <a:srgbClr val="231F20"/>
                </a:solidFill>
                <a:latin typeface="Calibri"/>
                <a:cs typeface="Calibri"/>
              </a:rPr>
              <a:t>level</a:t>
            </a:r>
            <a:r>
              <a:rPr sz="1200" spc="26" dirty="0">
                <a:solidFill>
                  <a:srgbClr val="231F20"/>
                </a:solidFill>
                <a:latin typeface="Calibri"/>
                <a:cs typeface="Calibri"/>
              </a:rPr>
              <a:t> </a:t>
            </a:r>
            <a:r>
              <a:rPr sz="1200" spc="-8" dirty="0">
                <a:solidFill>
                  <a:srgbClr val="231F20"/>
                </a:solidFill>
                <a:latin typeface="Calibri"/>
                <a:cs typeface="Calibri"/>
              </a:rPr>
              <a:t>of</a:t>
            </a:r>
            <a:r>
              <a:rPr sz="1200" spc="26" dirty="0">
                <a:solidFill>
                  <a:srgbClr val="231F20"/>
                </a:solidFill>
                <a:latin typeface="Calibri"/>
                <a:cs typeface="Calibri"/>
              </a:rPr>
              <a:t> </a:t>
            </a:r>
            <a:r>
              <a:rPr sz="1200" spc="4" dirty="0">
                <a:solidFill>
                  <a:srgbClr val="231F20"/>
                </a:solidFill>
                <a:latin typeface="Calibri"/>
                <a:cs typeface="Calibri"/>
              </a:rPr>
              <a:t>hospital</a:t>
            </a:r>
            <a:r>
              <a:rPr sz="1200" spc="26" dirty="0">
                <a:solidFill>
                  <a:srgbClr val="231F20"/>
                </a:solidFill>
                <a:latin typeface="Calibri"/>
                <a:cs typeface="Calibri"/>
              </a:rPr>
              <a:t> </a:t>
            </a:r>
            <a:r>
              <a:rPr sz="1200" spc="-8" dirty="0">
                <a:solidFill>
                  <a:srgbClr val="231F20"/>
                </a:solidFill>
                <a:latin typeface="Calibri"/>
                <a:cs typeface="Calibri"/>
              </a:rPr>
              <a:t>care</a:t>
            </a:r>
            <a:r>
              <a:rPr sz="1200" spc="26" dirty="0">
                <a:solidFill>
                  <a:srgbClr val="231F20"/>
                </a:solidFill>
                <a:latin typeface="Calibri"/>
                <a:cs typeface="Calibri"/>
              </a:rPr>
              <a:t> </a:t>
            </a:r>
            <a:r>
              <a:rPr sz="1200" spc="-8" dirty="0">
                <a:solidFill>
                  <a:srgbClr val="231F20"/>
                </a:solidFill>
                <a:latin typeface="Calibri"/>
                <a:cs typeface="Calibri"/>
              </a:rPr>
              <a:t>received</a:t>
            </a:r>
            <a:r>
              <a:rPr sz="1200" spc="26" dirty="0">
                <a:solidFill>
                  <a:srgbClr val="231F20"/>
                </a:solidFill>
                <a:latin typeface="Calibri"/>
                <a:cs typeface="Calibri"/>
              </a:rPr>
              <a:t> </a:t>
            </a:r>
            <a:r>
              <a:rPr sz="1200" spc="-11" dirty="0">
                <a:solidFill>
                  <a:srgbClr val="231F20"/>
                </a:solidFill>
                <a:latin typeface="Calibri"/>
                <a:cs typeface="Calibri"/>
              </a:rPr>
              <a:t>at</a:t>
            </a:r>
            <a:r>
              <a:rPr sz="1200" spc="26" dirty="0">
                <a:solidFill>
                  <a:srgbClr val="231F20"/>
                </a:solidFill>
                <a:latin typeface="Calibri"/>
                <a:cs typeface="Calibri"/>
              </a:rPr>
              <a:t> </a:t>
            </a:r>
            <a:r>
              <a:rPr sz="1200" spc="-11" dirty="0">
                <a:solidFill>
                  <a:srgbClr val="231F20"/>
                </a:solidFill>
                <a:latin typeface="Calibri"/>
                <a:cs typeface="Calibri"/>
              </a:rPr>
              <a:t>any</a:t>
            </a:r>
            <a:r>
              <a:rPr sz="1200" spc="26" dirty="0">
                <a:solidFill>
                  <a:srgbClr val="231F20"/>
                </a:solidFill>
                <a:latin typeface="Calibri"/>
                <a:cs typeface="Calibri"/>
              </a:rPr>
              <a:t> </a:t>
            </a:r>
            <a:r>
              <a:rPr sz="1200" dirty="0">
                <a:solidFill>
                  <a:srgbClr val="231F20"/>
                </a:solidFill>
                <a:latin typeface="Calibri"/>
                <a:cs typeface="Calibri"/>
              </a:rPr>
              <a:t>time</a:t>
            </a:r>
            <a:r>
              <a:rPr sz="1200" spc="26" dirty="0">
                <a:solidFill>
                  <a:srgbClr val="231F20"/>
                </a:solidFill>
                <a:latin typeface="Calibri"/>
                <a:cs typeface="Calibri"/>
              </a:rPr>
              <a:t> </a:t>
            </a:r>
            <a:r>
              <a:rPr sz="1200" spc="8" dirty="0">
                <a:solidFill>
                  <a:srgbClr val="231F20"/>
                </a:solidFill>
                <a:latin typeface="Calibri"/>
                <a:cs typeface="Calibri"/>
              </a:rPr>
              <a:t>during</a:t>
            </a:r>
            <a:r>
              <a:rPr sz="1200" spc="26" dirty="0">
                <a:solidFill>
                  <a:srgbClr val="231F20"/>
                </a:solidFill>
                <a:latin typeface="Calibri"/>
                <a:cs typeface="Calibri"/>
              </a:rPr>
              <a:t> </a:t>
            </a:r>
            <a:r>
              <a:rPr sz="1200" spc="-11" dirty="0">
                <a:solidFill>
                  <a:srgbClr val="231F20"/>
                </a:solidFill>
                <a:latin typeface="Calibri"/>
                <a:cs typeface="Calibri"/>
              </a:rPr>
              <a:t>the</a:t>
            </a:r>
            <a:r>
              <a:rPr sz="1200" spc="26" dirty="0">
                <a:solidFill>
                  <a:srgbClr val="231F20"/>
                </a:solidFill>
                <a:latin typeface="Calibri"/>
                <a:cs typeface="Calibri"/>
              </a:rPr>
              <a:t> </a:t>
            </a:r>
            <a:r>
              <a:rPr sz="1200" spc="4" dirty="0">
                <a:solidFill>
                  <a:srgbClr val="231F20"/>
                </a:solidFill>
                <a:latin typeface="Calibri"/>
                <a:cs typeface="Calibri"/>
              </a:rPr>
              <a:t>hospital</a:t>
            </a:r>
            <a:r>
              <a:rPr sz="1200" spc="26" dirty="0">
                <a:solidFill>
                  <a:srgbClr val="231F20"/>
                </a:solidFill>
                <a:latin typeface="Calibri"/>
                <a:cs typeface="Calibri"/>
              </a:rPr>
              <a:t> </a:t>
            </a:r>
            <a:r>
              <a:rPr sz="1200" dirty="0">
                <a:solidFill>
                  <a:srgbClr val="231F20"/>
                </a:solidFill>
                <a:latin typeface="Calibri"/>
                <a:cs typeface="Calibri"/>
              </a:rPr>
              <a:t>course.</a:t>
            </a:r>
            <a:endParaRPr lang="en-US" sz="1200" dirty="0">
              <a:solidFill>
                <a:srgbClr val="231F20"/>
              </a:solidFill>
              <a:latin typeface="Calibri"/>
              <a:cs typeface="Calibri"/>
            </a:endParaRPr>
          </a:p>
          <a:p>
            <a:pPr marL="9525">
              <a:lnSpc>
                <a:spcPts val="675"/>
              </a:lnSpc>
            </a:pPr>
            <a:endParaRPr sz="1200" dirty="0">
              <a:latin typeface="Calibri"/>
              <a:cs typeface="Calibri"/>
            </a:endParaRPr>
          </a:p>
          <a:p>
            <a:pPr marL="9525">
              <a:lnSpc>
                <a:spcPts val="698"/>
              </a:lnSpc>
            </a:pPr>
            <a:r>
              <a:rPr sz="1200" spc="-64" dirty="0">
                <a:solidFill>
                  <a:srgbClr val="231F20"/>
                </a:solidFill>
                <a:latin typeface="Calibri"/>
                <a:cs typeface="Calibri"/>
              </a:rPr>
              <a:t>§ </a:t>
            </a:r>
            <a:r>
              <a:rPr sz="1200" spc="-60" dirty="0">
                <a:solidFill>
                  <a:srgbClr val="231F20"/>
                </a:solidFill>
                <a:latin typeface="Calibri"/>
                <a:cs typeface="Calibri"/>
              </a:rPr>
              <a:t> </a:t>
            </a:r>
            <a:r>
              <a:rPr sz="1200" spc="11" dirty="0">
                <a:solidFill>
                  <a:srgbClr val="231F20"/>
                </a:solidFill>
                <a:latin typeface="Calibri"/>
                <a:cs typeface="Calibri"/>
              </a:rPr>
              <a:t>Only</a:t>
            </a:r>
            <a:r>
              <a:rPr sz="1200" spc="26" dirty="0">
                <a:solidFill>
                  <a:srgbClr val="231F20"/>
                </a:solidFill>
                <a:latin typeface="Calibri"/>
                <a:cs typeface="Calibri"/>
              </a:rPr>
              <a:t> </a:t>
            </a:r>
            <a:r>
              <a:rPr sz="1200" dirty="0">
                <a:solidFill>
                  <a:srgbClr val="231F20"/>
                </a:solidFill>
                <a:latin typeface="Calibri"/>
                <a:cs typeface="Calibri"/>
              </a:rPr>
              <a:t>deceased</a:t>
            </a:r>
            <a:r>
              <a:rPr sz="1200" spc="26" dirty="0">
                <a:solidFill>
                  <a:srgbClr val="231F20"/>
                </a:solidFill>
                <a:latin typeface="Calibri"/>
                <a:cs typeface="Calibri"/>
              </a:rPr>
              <a:t> </a:t>
            </a:r>
            <a:r>
              <a:rPr sz="1200" spc="-4" dirty="0">
                <a:solidFill>
                  <a:srgbClr val="231F20"/>
                </a:solidFill>
                <a:latin typeface="Calibri"/>
                <a:cs typeface="Calibri"/>
              </a:rPr>
              <a:t>or</a:t>
            </a:r>
            <a:r>
              <a:rPr sz="1200" spc="26" dirty="0">
                <a:solidFill>
                  <a:srgbClr val="231F20"/>
                </a:solidFill>
                <a:latin typeface="Calibri"/>
                <a:cs typeface="Calibri"/>
              </a:rPr>
              <a:t> </a:t>
            </a:r>
            <a:r>
              <a:rPr sz="1200" spc="4" dirty="0">
                <a:solidFill>
                  <a:srgbClr val="231F20"/>
                </a:solidFill>
                <a:latin typeface="Calibri"/>
                <a:cs typeface="Calibri"/>
              </a:rPr>
              <a:t>discharged</a:t>
            </a:r>
            <a:r>
              <a:rPr sz="1200" spc="26" dirty="0">
                <a:solidFill>
                  <a:srgbClr val="231F20"/>
                </a:solidFill>
                <a:latin typeface="Calibri"/>
                <a:cs typeface="Calibri"/>
              </a:rPr>
              <a:t> </a:t>
            </a:r>
            <a:r>
              <a:rPr sz="1200" dirty="0">
                <a:solidFill>
                  <a:srgbClr val="231F20"/>
                </a:solidFill>
                <a:latin typeface="Calibri"/>
                <a:cs typeface="Calibri"/>
              </a:rPr>
              <a:t>patients</a:t>
            </a:r>
            <a:r>
              <a:rPr sz="1200" spc="26" dirty="0">
                <a:solidFill>
                  <a:srgbClr val="231F20"/>
                </a:solidFill>
                <a:latin typeface="Calibri"/>
                <a:cs typeface="Calibri"/>
              </a:rPr>
              <a:t> </a:t>
            </a:r>
            <a:r>
              <a:rPr sz="1200" spc="-19" dirty="0">
                <a:solidFill>
                  <a:srgbClr val="231F20"/>
                </a:solidFill>
                <a:latin typeface="Calibri"/>
                <a:cs typeface="Calibri"/>
              </a:rPr>
              <a:t>were</a:t>
            </a:r>
            <a:r>
              <a:rPr sz="1200" spc="26" dirty="0">
                <a:solidFill>
                  <a:srgbClr val="231F20"/>
                </a:solidFill>
                <a:latin typeface="Calibri"/>
                <a:cs typeface="Calibri"/>
              </a:rPr>
              <a:t> </a:t>
            </a:r>
            <a:r>
              <a:rPr sz="1200" spc="4" dirty="0">
                <a:solidFill>
                  <a:srgbClr val="231F20"/>
                </a:solidFill>
                <a:latin typeface="Calibri"/>
                <a:cs typeface="Calibri"/>
              </a:rPr>
              <a:t>used</a:t>
            </a:r>
            <a:r>
              <a:rPr sz="1200" spc="26" dirty="0">
                <a:solidFill>
                  <a:srgbClr val="231F20"/>
                </a:solidFill>
                <a:latin typeface="Calibri"/>
                <a:cs typeface="Calibri"/>
              </a:rPr>
              <a:t> </a:t>
            </a:r>
            <a:r>
              <a:rPr sz="1200" spc="-8" dirty="0">
                <a:solidFill>
                  <a:srgbClr val="231F20"/>
                </a:solidFill>
                <a:latin typeface="Calibri"/>
                <a:cs typeface="Calibri"/>
              </a:rPr>
              <a:t>for</a:t>
            </a:r>
            <a:r>
              <a:rPr sz="1200" spc="26" dirty="0">
                <a:solidFill>
                  <a:srgbClr val="231F20"/>
                </a:solidFill>
                <a:latin typeface="Calibri"/>
                <a:cs typeface="Calibri"/>
              </a:rPr>
              <a:t> </a:t>
            </a:r>
            <a:r>
              <a:rPr sz="1200" spc="4" dirty="0">
                <a:solidFill>
                  <a:srgbClr val="231F20"/>
                </a:solidFill>
                <a:latin typeface="Calibri"/>
                <a:cs typeface="Calibri"/>
              </a:rPr>
              <a:t>calculations</a:t>
            </a:r>
            <a:r>
              <a:rPr sz="1200" spc="26" dirty="0">
                <a:solidFill>
                  <a:srgbClr val="231F20"/>
                </a:solidFill>
                <a:latin typeface="Calibri"/>
                <a:cs typeface="Calibri"/>
              </a:rPr>
              <a:t> </a:t>
            </a:r>
            <a:r>
              <a:rPr sz="1200" spc="-8" dirty="0">
                <a:solidFill>
                  <a:srgbClr val="231F20"/>
                </a:solidFill>
                <a:latin typeface="Calibri"/>
                <a:cs typeface="Calibri"/>
              </a:rPr>
              <a:t>of</a:t>
            </a:r>
            <a:r>
              <a:rPr sz="1200" spc="26" dirty="0">
                <a:solidFill>
                  <a:srgbClr val="231F20"/>
                </a:solidFill>
                <a:latin typeface="Calibri"/>
                <a:cs typeface="Calibri"/>
              </a:rPr>
              <a:t> </a:t>
            </a:r>
            <a:r>
              <a:rPr sz="1200" dirty="0">
                <a:solidFill>
                  <a:srgbClr val="231F20"/>
                </a:solidFill>
                <a:latin typeface="Calibri"/>
                <a:cs typeface="Calibri"/>
              </a:rPr>
              <a:t>length</a:t>
            </a:r>
            <a:r>
              <a:rPr sz="1200" spc="26" dirty="0">
                <a:solidFill>
                  <a:srgbClr val="231F20"/>
                </a:solidFill>
                <a:latin typeface="Calibri"/>
                <a:cs typeface="Calibri"/>
              </a:rPr>
              <a:t> </a:t>
            </a:r>
            <a:r>
              <a:rPr sz="1200" spc="-8" dirty="0">
                <a:solidFill>
                  <a:srgbClr val="231F20"/>
                </a:solidFill>
                <a:latin typeface="Calibri"/>
                <a:cs typeface="Calibri"/>
              </a:rPr>
              <a:t>of</a:t>
            </a:r>
            <a:r>
              <a:rPr sz="1200" spc="26" dirty="0">
                <a:solidFill>
                  <a:srgbClr val="231F20"/>
                </a:solidFill>
                <a:latin typeface="Calibri"/>
                <a:cs typeface="Calibri"/>
              </a:rPr>
              <a:t> </a:t>
            </a:r>
            <a:r>
              <a:rPr sz="1200" spc="4" dirty="0">
                <a:solidFill>
                  <a:srgbClr val="231F20"/>
                </a:solidFill>
                <a:latin typeface="Calibri"/>
                <a:cs typeface="Calibri"/>
              </a:rPr>
              <a:t>hospital</a:t>
            </a:r>
            <a:r>
              <a:rPr sz="1200" spc="26" dirty="0">
                <a:solidFill>
                  <a:srgbClr val="231F20"/>
                </a:solidFill>
                <a:latin typeface="Calibri"/>
                <a:cs typeface="Calibri"/>
              </a:rPr>
              <a:t> </a:t>
            </a:r>
            <a:r>
              <a:rPr sz="1200" spc="-8" dirty="0">
                <a:solidFill>
                  <a:srgbClr val="231F20"/>
                </a:solidFill>
                <a:latin typeface="Calibri"/>
                <a:cs typeface="Calibri"/>
              </a:rPr>
              <a:t>stay.</a:t>
            </a:r>
            <a:endParaRPr sz="1200" dirty="0">
              <a:latin typeface="Calibri"/>
              <a:cs typeface="Calibri"/>
            </a:endParaRPr>
          </a:p>
        </p:txBody>
      </p:sp>
      <p:graphicFrame>
        <p:nvGraphicFramePr>
          <p:cNvPr id="11" name="object 7"/>
          <p:cNvGraphicFramePr>
            <a:graphicFrameLocks noGrp="1"/>
          </p:cNvGraphicFramePr>
          <p:nvPr/>
        </p:nvGraphicFramePr>
        <p:xfrm>
          <a:off x="613410" y="564547"/>
          <a:ext cx="7795260" cy="4391132"/>
        </p:xfrm>
        <a:graphic>
          <a:graphicData uri="http://schemas.openxmlformats.org/drawingml/2006/table">
            <a:tbl>
              <a:tblPr firstRow="1" bandRow="1">
                <a:tableStyleId>{2D5ABB26-0587-4C30-8999-92F81FD0307C}</a:tableStyleId>
              </a:tblPr>
              <a:tblGrid>
                <a:gridCol w="3350176">
                  <a:extLst>
                    <a:ext uri="{9D8B030D-6E8A-4147-A177-3AD203B41FA5}">
                      <a16:colId xmlns:a16="http://schemas.microsoft.com/office/drawing/2014/main" val="20000"/>
                    </a:ext>
                  </a:extLst>
                </a:gridCol>
                <a:gridCol w="1872596">
                  <a:extLst>
                    <a:ext uri="{9D8B030D-6E8A-4147-A177-3AD203B41FA5}">
                      <a16:colId xmlns:a16="http://schemas.microsoft.com/office/drawing/2014/main" val="20001"/>
                    </a:ext>
                  </a:extLst>
                </a:gridCol>
                <a:gridCol w="2572488">
                  <a:extLst>
                    <a:ext uri="{9D8B030D-6E8A-4147-A177-3AD203B41FA5}">
                      <a16:colId xmlns:a16="http://schemas.microsoft.com/office/drawing/2014/main" val="20002"/>
                    </a:ext>
                  </a:extLst>
                </a:gridCol>
              </a:tblGrid>
              <a:tr h="382135">
                <a:tc gridSpan="3">
                  <a:txBody>
                    <a:bodyPr/>
                    <a:lstStyle/>
                    <a:p>
                      <a:pPr marL="66675">
                        <a:lnSpc>
                          <a:spcPct val="100000"/>
                        </a:lnSpc>
                      </a:pPr>
                      <a:r>
                        <a:rPr lang="en-US" sz="1600" b="1" spc="-5" dirty="0">
                          <a:solidFill>
                            <a:srgbClr val="D2232A"/>
                          </a:solidFill>
                          <a:latin typeface="Arial"/>
                          <a:cs typeface="Arial"/>
                        </a:rPr>
                        <a:t>From </a:t>
                      </a:r>
                      <a:r>
                        <a:rPr sz="1600" b="1" spc="-5" dirty="0">
                          <a:solidFill>
                            <a:srgbClr val="D2232A"/>
                          </a:solidFill>
                          <a:latin typeface="Arial"/>
                          <a:cs typeface="Arial"/>
                        </a:rPr>
                        <a:t>Tabl</a:t>
                      </a:r>
                      <a:r>
                        <a:rPr sz="1600" b="1" dirty="0">
                          <a:solidFill>
                            <a:srgbClr val="D2232A"/>
                          </a:solidFill>
                          <a:latin typeface="Arial"/>
                          <a:cs typeface="Arial"/>
                        </a:rPr>
                        <a:t>e</a:t>
                      </a:r>
                      <a:r>
                        <a:rPr sz="1600" b="1" spc="-40" dirty="0">
                          <a:solidFill>
                            <a:srgbClr val="D2232A"/>
                          </a:solidFill>
                          <a:latin typeface="Arial"/>
                          <a:cs typeface="Arial"/>
                        </a:rPr>
                        <a:t> </a:t>
                      </a:r>
                      <a:r>
                        <a:rPr sz="1600" b="1" spc="-5" dirty="0">
                          <a:solidFill>
                            <a:srgbClr val="D2232A"/>
                          </a:solidFill>
                          <a:latin typeface="Arial"/>
                          <a:cs typeface="Arial"/>
                        </a:rPr>
                        <a:t>2</a:t>
                      </a:r>
                      <a:r>
                        <a:rPr sz="1600" b="1" dirty="0">
                          <a:solidFill>
                            <a:srgbClr val="D2232A"/>
                          </a:solidFill>
                          <a:latin typeface="Arial"/>
                          <a:cs typeface="Arial"/>
                        </a:rPr>
                        <a:t>.</a:t>
                      </a:r>
                      <a:r>
                        <a:rPr sz="1600" b="1" spc="-40" dirty="0">
                          <a:solidFill>
                            <a:srgbClr val="D2232A"/>
                          </a:solidFill>
                          <a:latin typeface="Arial"/>
                          <a:cs typeface="Arial"/>
                        </a:rPr>
                        <a:t> </a:t>
                      </a:r>
                      <a:endParaRPr sz="1600" dirty="0">
                        <a:latin typeface="Arial"/>
                        <a:cs typeface="Arial"/>
                      </a:endParaRPr>
                    </a:p>
                  </a:txBody>
                  <a:tcPr marL="0" marR="0" marT="0" marB="0">
                    <a:lnL w="9525">
                      <a:solidFill>
                        <a:srgbClr val="636466"/>
                      </a:solidFill>
                      <a:prstDash val="solid"/>
                    </a:lnL>
                    <a:lnR w="9525">
                      <a:solidFill>
                        <a:srgbClr val="636466"/>
                      </a:solidFill>
                      <a:prstDash val="solid"/>
                    </a:lnR>
                    <a:lnT w="9525">
                      <a:solidFill>
                        <a:srgbClr val="636466"/>
                      </a:solidFill>
                      <a:prstDash val="solid"/>
                    </a:lnT>
                    <a:lnB w="6350">
                      <a:solidFill>
                        <a:srgbClr val="636466"/>
                      </a:solidFill>
                      <a:prstDash val="solid"/>
                    </a:lnB>
                    <a:solidFill>
                      <a:srgbClr val="F3EDE7"/>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82009">
                <a:tc>
                  <a:txBody>
                    <a:bodyPr/>
                    <a:lstStyle/>
                    <a:p>
                      <a:endParaRPr sz="1600" dirty="0">
                        <a:latin typeface="Arial"/>
                        <a:cs typeface="Arial"/>
                      </a:endParaRPr>
                    </a:p>
                  </a:txBody>
                  <a:tcPr marL="0" marR="0" marT="0" marB="0">
                    <a:lnL w="9525">
                      <a:solidFill>
                        <a:srgbClr val="636466"/>
                      </a:solidFill>
                      <a:prstDash val="solid"/>
                    </a:lnL>
                    <a:lnT w="6350">
                      <a:solidFill>
                        <a:srgbClr val="636466"/>
                      </a:solidFill>
                      <a:prstDash val="solid"/>
                    </a:lnT>
                  </a:tcPr>
                </a:tc>
                <a:tc>
                  <a:txBody>
                    <a:bodyPr/>
                    <a:lstStyle/>
                    <a:p>
                      <a:pPr marL="443865">
                        <a:lnSpc>
                          <a:spcPct val="100000"/>
                        </a:lnSpc>
                      </a:pPr>
                      <a:r>
                        <a:rPr sz="1600" b="1" dirty="0">
                          <a:solidFill>
                            <a:srgbClr val="231F20"/>
                          </a:solidFill>
                          <a:latin typeface="Arial"/>
                          <a:cs typeface="Arial"/>
                        </a:rPr>
                        <a:t>White</a:t>
                      </a:r>
                      <a:r>
                        <a:rPr sz="1600" b="1" spc="-5" dirty="0">
                          <a:solidFill>
                            <a:srgbClr val="231F20"/>
                          </a:solidFill>
                          <a:latin typeface="Arial"/>
                          <a:cs typeface="Arial"/>
                        </a:rPr>
                        <a:t> </a:t>
                      </a:r>
                      <a:r>
                        <a:rPr sz="1600" b="1" dirty="0">
                          <a:solidFill>
                            <a:srgbClr val="231F20"/>
                          </a:solidFill>
                          <a:latin typeface="Arial"/>
                          <a:cs typeface="Arial"/>
                        </a:rPr>
                        <a:t>Non-Hispanic</a:t>
                      </a:r>
                      <a:endParaRPr sz="1600">
                        <a:latin typeface="Arial"/>
                        <a:cs typeface="Arial"/>
                      </a:endParaRPr>
                    </a:p>
                  </a:txBody>
                  <a:tcPr marL="0" marR="0" marT="0" marB="0">
                    <a:lnT w="6350">
                      <a:solidFill>
                        <a:srgbClr val="636466"/>
                      </a:solidFill>
                      <a:prstDash val="solid"/>
                    </a:lnT>
                  </a:tcPr>
                </a:tc>
                <a:tc>
                  <a:txBody>
                    <a:bodyPr/>
                    <a:lstStyle/>
                    <a:p>
                      <a:pPr marL="133985">
                        <a:lnSpc>
                          <a:spcPct val="100000"/>
                        </a:lnSpc>
                      </a:pPr>
                      <a:r>
                        <a:rPr sz="1600" b="1" dirty="0">
                          <a:solidFill>
                            <a:srgbClr val="231F20"/>
                          </a:solidFill>
                          <a:latin typeface="Arial"/>
                          <a:cs typeface="Arial"/>
                        </a:rPr>
                        <a:t>Black</a:t>
                      </a:r>
                      <a:r>
                        <a:rPr sz="1600" b="1" spc="-5" dirty="0">
                          <a:solidFill>
                            <a:srgbClr val="231F20"/>
                          </a:solidFill>
                          <a:latin typeface="Arial"/>
                          <a:cs typeface="Arial"/>
                        </a:rPr>
                        <a:t> </a:t>
                      </a:r>
                      <a:r>
                        <a:rPr sz="1600" b="1" dirty="0">
                          <a:solidFill>
                            <a:srgbClr val="231F20"/>
                          </a:solidFill>
                          <a:latin typeface="Arial"/>
                          <a:cs typeface="Arial"/>
                        </a:rPr>
                        <a:t>Non-Hispanic</a:t>
                      </a:r>
                      <a:endParaRPr sz="1600">
                        <a:latin typeface="Arial"/>
                        <a:cs typeface="Arial"/>
                      </a:endParaRPr>
                    </a:p>
                  </a:txBody>
                  <a:tcPr marL="0" marR="0" marT="0" marB="0">
                    <a:lnR w="9525">
                      <a:solidFill>
                        <a:srgbClr val="636466"/>
                      </a:solidFill>
                      <a:prstDash val="solid"/>
                    </a:lnR>
                    <a:lnT w="6350">
                      <a:solidFill>
                        <a:srgbClr val="636466"/>
                      </a:solidFill>
                      <a:prstDash val="solid"/>
                    </a:lnT>
                  </a:tcPr>
                </a:tc>
                <a:extLst>
                  <a:ext uri="{0D108BD9-81ED-4DB2-BD59-A6C34878D82A}">
                    <a16:rowId xmlns:a16="http://schemas.microsoft.com/office/drawing/2014/main" val="10001"/>
                  </a:ext>
                </a:extLst>
              </a:tr>
              <a:tr h="261342">
                <a:tc>
                  <a:txBody>
                    <a:bodyPr/>
                    <a:lstStyle/>
                    <a:p>
                      <a:pPr marL="71120">
                        <a:lnSpc>
                          <a:spcPct val="100000"/>
                        </a:lnSpc>
                      </a:pPr>
                      <a:r>
                        <a:rPr sz="1600" b="1" dirty="0">
                          <a:solidFill>
                            <a:srgbClr val="231F20"/>
                          </a:solidFill>
                          <a:latin typeface="Arial"/>
                          <a:cs typeface="Arial"/>
                        </a:rPr>
                        <a:t>Characteristic</a:t>
                      </a:r>
                      <a:endParaRPr sz="1600" dirty="0">
                        <a:latin typeface="Arial"/>
                        <a:cs typeface="Arial"/>
                      </a:endParaRPr>
                    </a:p>
                  </a:txBody>
                  <a:tcPr marL="0" marR="0" marT="0" marB="0">
                    <a:lnL w="9525">
                      <a:solidFill>
                        <a:srgbClr val="636466"/>
                      </a:solidFill>
                      <a:prstDash val="solid"/>
                    </a:lnL>
                  </a:tcPr>
                </a:tc>
                <a:tc>
                  <a:txBody>
                    <a:bodyPr/>
                    <a:lstStyle/>
                    <a:p>
                      <a:pPr marL="690245">
                        <a:lnSpc>
                          <a:spcPct val="100000"/>
                        </a:lnSpc>
                      </a:pPr>
                      <a:r>
                        <a:rPr sz="1600" b="1" dirty="0">
                          <a:solidFill>
                            <a:srgbClr val="231F20"/>
                          </a:solidFill>
                          <a:latin typeface="Arial"/>
                          <a:cs typeface="Arial"/>
                        </a:rPr>
                        <a:t>(N</a:t>
                      </a:r>
                      <a:r>
                        <a:rPr sz="1600" b="1" spc="-125" dirty="0">
                          <a:solidFill>
                            <a:srgbClr val="231F20"/>
                          </a:solidFill>
                          <a:latin typeface="Arial"/>
                          <a:cs typeface="Arial"/>
                        </a:rPr>
                        <a:t> </a:t>
                      </a:r>
                      <a:r>
                        <a:rPr sz="1600" b="1" dirty="0">
                          <a:solidFill>
                            <a:srgbClr val="231F20"/>
                          </a:solidFill>
                          <a:latin typeface="Arial"/>
                          <a:cs typeface="Arial"/>
                        </a:rPr>
                        <a:t>=</a:t>
                      </a:r>
                      <a:r>
                        <a:rPr sz="1600" b="1" spc="-125" dirty="0">
                          <a:solidFill>
                            <a:srgbClr val="231F20"/>
                          </a:solidFill>
                          <a:latin typeface="Arial"/>
                          <a:cs typeface="Arial"/>
                        </a:rPr>
                        <a:t> </a:t>
                      </a:r>
                      <a:r>
                        <a:rPr sz="1600" b="1" dirty="0">
                          <a:solidFill>
                            <a:srgbClr val="231F20"/>
                          </a:solidFill>
                          <a:latin typeface="Arial"/>
                          <a:cs typeface="Arial"/>
                        </a:rPr>
                        <a:t>319)</a:t>
                      </a:r>
                      <a:endParaRPr sz="1600">
                        <a:latin typeface="Arial"/>
                        <a:cs typeface="Arial"/>
                      </a:endParaRPr>
                    </a:p>
                  </a:txBody>
                  <a:tcPr marL="0" marR="0" marT="0" marB="0"/>
                </a:tc>
                <a:tc>
                  <a:txBody>
                    <a:bodyPr/>
                    <a:lstStyle/>
                    <a:p>
                      <a:pPr marL="343535">
                        <a:lnSpc>
                          <a:spcPct val="100000"/>
                        </a:lnSpc>
                      </a:pPr>
                      <a:r>
                        <a:rPr sz="1600" b="1" dirty="0">
                          <a:solidFill>
                            <a:srgbClr val="231F20"/>
                          </a:solidFill>
                          <a:latin typeface="Arial"/>
                          <a:cs typeface="Arial"/>
                        </a:rPr>
                        <a:t>(N</a:t>
                      </a:r>
                      <a:r>
                        <a:rPr sz="1600" b="1" spc="-125" dirty="0">
                          <a:solidFill>
                            <a:srgbClr val="231F20"/>
                          </a:solidFill>
                          <a:latin typeface="Arial"/>
                          <a:cs typeface="Arial"/>
                        </a:rPr>
                        <a:t> </a:t>
                      </a:r>
                      <a:r>
                        <a:rPr sz="1600" b="1" dirty="0">
                          <a:solidFill>
                            <a:srgbClr val="231F20"/>
                          </a:solidFill>
                          <a:latin typeface="Arial"/>
                          <a:cs typeface="Arial"/>
                        </a:rPr>
                        <a:t>=</a:t>
                      </a:r>
                      <a:r>
                        <a:rPr sz="1600" b="1" spc="-125" dirty="0">
                          <a:solidFill>
                            <a:srgbClr val="231F20"/>
                          </a:solidFill>
                          <a:latin typeface="Arial"/>
                          <a:cs typeface="Arial"/>
                        </a:rPr>
                        <a:t> </a:t>
                      </a:r>
                      <a:r>
                        <a:rPr sz="1600" b="1" dirty="0">
                          <a:solidFill>
                            <a:srgbClr val="231F20"/>
                          </a:solidFill>
                          <a:latin typeface="Arial"/>
                          <a:cs typeface="Arial"/>
                        </a:rPr>
                        <a:t>1063)</a:t>
                      </a:r>
                      <a:endParaRPr sz="1600">
                        <a:latin typeface="Arial"/>
                        <a:cs typeface="Arial"/>
                      </a:endParaRPr>
                    </a:p>
                  </a:txBody>
                  <a:tcPr marL="0" marR="0" marT="0" marB="0">
                    <a:lnR w="9525">
                      <a:solidFill>
                        <a:srgbClr val="636466"/>
                      </a:solidFill>
                      <a:prstDash val="solid"/>
                    </a:lnR>
                  </a:tcPr>
                </a:tc>
                <a:extLst>
                  <a:ext uri="{0D108BD9-81ED-4DB2-BD59-A6C34878D82A}">
                    <a16:rowId xmlns:a16="http://schemas.microsoft.com/office/drawing/2014/main" val="10002"/>
                  </a:ext>
                </a:extLst>
              </a:tr>
              <a:tr h="278780">
                <a:tc gridSpan="3">
                  <a:txBody>
                    <a:bodyPr/>
                    <a:lstStyle/>
                    <a:p>
                      <a:pPr marL="223520">
                        <a:lnSpc>
                          <a:spcPct val="100000"/>
                        </a:lnSpc>
                      </a:pPr>
                      <a:r>
                        <a:rPr sz="1600" dirty="0">
                          <a:solidFill>
                            <a:srgbClr val="231F20"/>
                          </a:solidFill>
                          <a:latin typeface="Calibri"/>
                          <a:cs typeface="Calibri"/>
                        </a:rPr>
                        <a:t>Level</a:t>
                      </a:r>
                      <a:r>
                        <a:rPr sz="1600" spc="5" dirty="0">
                          <a:solidFill>
                            <a:srgbClr val="231F20"/>
                          </a:solidFill>
                          <a:latin typeface="Calibri"/>
                          <a:cs typeface="Calibri"/>
                        </a:rPr>
                        <a:t> </a:t>
                      </a:r>
                      <a:r>
                        <a:rPr sz="1600" dirty="0">
                          <a:solidFill>
                            <a:srgbClr val="231F20"/>
                          </a:solidFill>
                          <a:latin typeface="Calibri"/>
                          <a:cs typeface="Calibri"/>
                        </a:rPr>
                        <a:t>of</a:t>
                      </a:r>
                      <a:r>
                        <a:rPr sz="1600" spc="5" dirty="0">
                          <a:solidFill>
                            <a:srgbClr val="231F20"/>
                          </a:solidFill>
                          <a:latin typeface="Calibri"/>
                          <a:cs typeface="Calibri"/>
                        </a:rPr>
                        <a:t> </a:t>
                      </a:r>
                      <a:r>
                        <a:rPr sz="1600" dirty="0">
                          <a:solidFill>
                            <a:srgbClr val="231F20"/>
                          </a:solidFill>
                          <a:latin typeface="Calibri"/>
                          <a:cs typeface="Calibri"/>
                        </a:rPr>
                        <a:t>hospital</a:t>
                      </a:r>
                      <a:r>
                        <a:rPr sz="1600" spc="5" dirty="0">
                          <a:solidFill>
                            <a:srgbClr val="231F20"/>
                          </a:solidFill>
                          <a:latin typeface="Calibri"/>
                          <a:cs typeface="Calibri"/>
                        </a:rPr>
                        <a:t> </a:t>
                      </a:r>
                      <a:r>
                        <a:rPr sz="1600" dirty="0">
                          <a:solidFill>
                            <a:srgbClr val="231F20"/>
                          </a:solidFill>
                          <a:latin typeface="Calibri"/>
                          <a:cs typeface="Calibri"/>
                        </a:rPr>
                        <a:t>care</a:t>
                      </a:r>
                      <a:r>
                        <a:rPr sz="1600" spc="5" dirty="0">
                          <a:solidFill>
                            <a:srgbClr val="231F20"/>
                          </a:solidFill>
                          <a:latin typeface="Calibri"/>
                          <a:cs typeface="Calibri"/>
                        </a:rPr>
                        <a:t> </a:t>
                      </a:r>
                      <a:r>
                        <a:rPr sz="1600" dirty="0">
                          <a:solidFill>
                            <a:srgbClr val="231F20"/>
                          </a:solidFill>
                          <a:latin typeface="Calibri"/>
                          <a:cs typeface="Calibri"/>
                        </a:rPr>
                        <a:t>—</a:t>
                      </a:r>
                      <a:r>
                        <a:rPr sz="1600" spc="5" dirty="0">
                          <a:solidFill>
                            <a:srgbClr val="231F20"/>
                          </a:solidFill>
                          <a:latin typeface="Calibri"/>
                          <a:cs typeface="Calibri"/>
                        </a:rPr>
                        <a:t> </a:t>
                      </a:r>
                      <a:r>
                        <a:rPr sz="1600" dirty="0">
                          <a:solidFill>
                            <a:srgbClr val="231F20"/>
                          </a:solidFill>
                          <a:latin typeface="Calibri"/>
                          <a:cs typeface="Calibri"/>
                        </a:rPr>
                        <a:t>no.</a:t>
                      </a:r>
                      <a:r>
                        <a:rPr sz="1600" spc="5" dirty="0">
                          <a:solidFill>
                            <a:srgbClr val="231F20"/>
                          </a:solidFill>
                          <a:latin typeface="Calibri"/>
                          <a:cs typeface="Calibri"/>
                        </a:rPr>
                        <a:t> </a:t>
                      </a:r>
                      <a:r>
                        <a:rPr sz="1600" dirty="0">
                          <a:solidFill>
                            <a:srgbClr val="231F20"/>
                          </a:solidFill>
                          <a:latin typeface="Calibri"/>
                          <a:cs typeface="Calibri"/>
                        </a:rPr>
                        <a:t>(%)‡</a:t>
                      </a:r>
                      <a:endParaRPr sz="1600" dirty="0">
                        <a:latin typeface="Calibri"/>
                        <a:cs typeface="Calibri"/>
                      </a:endParaRPr>
                    </a:p>
                  </a:txBody>
                  <a:tcPr marL="0" marR="0" marT="0" marB="0">
                    <a:lnL w="9525">
                      <a:solidFill>
                        <a:srgbClr val="636466"/>
                      </a:solidFill>
                      <a:prstDash val="solid"/>
                    </a:lnL>
                    <a:lnR w="9525">
                      <a:solidFill>
                        <a:srgbClr val="636466"/>
                      </a:solidFill>
                      <a:prstDash val="solid"/>
                    </a:lnR>
                    <a:solidFill>
                      <a:srgbClr val="FFF7E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86551">
                <a:tc>
                  <a:txBody>
                    <a:bodyPr/>
                    <a:lstStyle/>
                    <a:p>
                      <a:pPr marL="375920">
                        <a:lnSpc>
                          <a:spcPct val="100000"/>
                        </a:lnSpc>
                      </a:pPr>
                      <a:r>
                        <a:rPr sz="1600" dirty="0">
                          <a:solidFill>
                            <a:srgbClr val="231F20"/>
                          </a:solidFill>
                          <a:latin typeface="Calibri"/>
                          <a:cs typeface="Calibri"/>
                        </a:rPr>
                        <a:t>Critical</a:t>
                      </a:r>
                      <a:r>
                        <a:rPr sz="1600" spc="5" dirty="0">
                          <a:solidFill>
                            <a:srgbClr val="231F20"/>
                          </a:solidFill>
                          <a:latin typeface="Calibri"/>
                          <a:cs typeface="Calibri"/>
                        </a:rPr>
                        <a:t> </a:t>
                      </a:r>
                      <a:r>
                        <a:rPr sz="1600" dirty="0">
                          <a:solidFill>
                            <a:srgbClr val="231F20"/>
                          </a:solidFill>
                          <a:latin typeface="Calibri"/>
                          <a:cs typeface="Calibri"/>
                        </a:rPr>
                        <a:t>care:</a:t>
                      </a:r>
                      <a:r>
                        <a:rPr sz="1600" spc="5" dirty="0">
                          <a:solidFill>
                            <a:srgbClr val="231F20"/>
                          </a:solidFill>
                          <a:latin typeface="Calibri"/>
                          <a:cs typeface="Calibri"/>
                        </a:rPr>
                        <a:t> </a:t>
                      </a:r>
                      <a:r>
                        <a:rPr sz="1600" dirty="0">
                          <a:solidFill>
                            <a:srgbClr val="231F20"/>
                          </a:solidFill>
                          <a:latin typeface="Calibri"/>
                          <a:cs typeface="Calibri"/>
                        </a:rPr>
                        <a:t>intensive</a:t>
                      </a:r>
                      <a:r>
                        <a:rPr sz="1600" spc="5" dirty="0">
                          <a:solidFill>
                            <a:srgbClr val="231F20"/>
                          </a:solidFill>
                          <a:latin typeface="Calibri"/>
                          <a:cs typeface="Calibri"/>
                        </a:rPr>
                        <a:t> </a:t>
                      </a:r>
                      <a:r>
                        <a:rPr sz="1600" dirty="0">
                          <a:solidFill>
                            <a:srgbClr val="231F20"/>
                          </a:solidFill>
                          <a:latin typeface="Calibri"/>
                          <a:cs typeface="Calibri"/>
                        </a:rPr>
                        <a:t>care</a:t>
                      </a:r>
                      <a:r>
                        <a:rPr sz="1600" spc="5" dirty="0">
                          <a:solidFill>
                            <a:srgbClr val="231F20"/>
                          </a:solidFill>
                          <a:latin typeface="Calibri"/>
                          <a:cs typeface="Calibri"/>
                        </a:rPr>
                        <a:t> </a:t>
                      </a:r>
                      <a:r>
                        <a:rPr sz="1600" dirty="0">
                          <a:solidFill>
                            <a:srgbClr val="231F20"/>
                          </a:solidFill>
                          <a:latin typeface="Calibri"/>
                          <a:cs typeface="Calibri"/>
                        </a:rPr>
                        <a:t>units</a:t>
                      </a:r>
                      <a:endParaRPr sz="1600" dirty="0">
                        <a:latin typeface="Calibri"/>
                        <a:cs typeface="Calibri"/>
                      </a:endParaRPr>
                    </a:p>
                  </a:txBody>
                  <a:tcPr marL="0" marR="0" marT="0" marB="0">
                    <a:lnL w="9525">
                      <a:solidFill>
                        <a:srgbClr val="636466"/>
                      </a:solidFill>
                      <a:prstDash val="solid"/>
                    </a:lnL>
                  </a:tcPr>
                </a:tc>
                <a:tc>
                  <a:txBody>
                    <a:bodyPr/>
                    <a:lstStyle/>
                    <a:p>
                      <a:pPr marL="713740">
                        <a:lnSpc>
                          <a:spcPct val="100000"/>
                        </a:lnSpc>
                      </a:pPr>
                      <a:r>
                        <a:rPr sz="1600" dirty="0">
                          <a:solidFill>
                            <a:srgbClr val="231F20"/>
                          </a:solidFill>
                          <a:latin typeface="Calibri"/>
                          <a:cs typeface="Calibri"/>
                        </a:rPr>
                        <a:t>94</a:t>
                      </a:r>
                      <a:r>
                        <a:rPr sz="1600" spc="5" dirty="0">
                          <a:solidFill>
                            <a:srgbClr val="231F20"/>
                          </a:solidFill>
                          <a:latin typeface="Calibri"/>
                          <a:cs typeface="Calibri"/>
                        </a:rPr>
                        <a:t> </a:t>
                      </a:r>
                      <a:r>
                        <a:rPr sz="1600" dirty="0">
                          <a:solidFill>
                            <a:srgbClr val="231F20"/>
                          </a:solidFill>
                          <a:latin typeface="Calibri"/>
                          <a:cs typeface="Calibri"/>
                        </a:rPr>
                        <a:t>(29.5)</a:t>
                      </a:r>
                      <a:endParaRPr sz="1600">
                        <a:latin typeface="Calibri"/>
                        <a:cs typeface="Calibri"/>
                      </a:endParaRPr>
                    </a:p>
                  </a:txBody>
                  <a:tcPr marL="0" marR="0" marT="0" marB="0"/>
                </a:tc>
                <a:tc>
                  <a:txBody>
                    <a:bodyPr/>
                    <a:lstStyle/>
                    <a:p>
                      <a:pPr marL="341630">
                        <a:lnSpc>
                          <a:spcPct val="100000"/>
                        </a:lnSpc>
                      </a:pPr>
                      <a:r>
                        <a:rPr sz="1600" dirty="0">
                          <a:solidFill>
                            <a:srgbClr val="231F20"/>
                          </a:solidFill>
                          <a:latin typeface="Calibri"/>
                          <a:cs typeface="Calibri"/>
                        </a:rPr>
                        <a:t>380</a:t>
                      </a:r>
                      <a:r>
                        <a:rPr sz="1600" spc="5" dirty="0">
                          <a:solidFill>
                            <a:srgbClr val="231F20"/>
                          </a:solidFill>
                          <a:latin typeface="Calibri"/>
                          <a:cs typeface="Calibri"/>
                        </a:rPr>
                        <a:t> </a:t>
                      </a:r>
                      <a:r>
                        <a:rPr sz="1600" dirty="0">
                          <a:solidFill>
                            <a:srgbClr val="231F20"/>
                          </a:solidFill>
                          <a:latin typeface="Calibri"/>
                          <a:cs typeface="Calibri"/>
                        </a:rPr>
                        <a:t>(35.7)</a:t>
                      </a:r>
                      <a:endParaRPr sz="1600">
                        <a:latin typeface="Calibri"/>
                        <a:cs typeface="Calibri"/>
                      </a:endParaRPr>
                    </a:p>
                  </a:txBody>
                  <a:tcPr marL="0" marR="0" marT="0" marB="0">
                    <a:lnR w="9525">
                      <a:solidFill>
                        <a:srgbClr val="636466"/>
                      </a:solidFill>
                      <a:prstDash val="solid"/>
                    </a:lnR>
                  </a:tcPr>
                </a:tc>
                <a:extLst>
                  <a:ext uri="{0D108BD9-81ED-4DB2-BD59-A6C34878D82A}">
                    <a16:rowId xmlns:a16="http://schemas.microsoft.com/office/drawing/2014/main" val="10004"/>
                  </a:ext>
                </a:extLst>
              </a:tr>
              <a:tr h="286551">
                <a:tc>
                  <a:txBody>
                    <a:bodyPr/>
                    <a:lstStyle/>
                    <a:p>
                      <a:pPr marL="528320">
                        <a:lnSpc>
                          <a:spcPct val="100000"/>
                        </a:lnSpc>
                      </a:pPr>
                      <a:r>
                        <a:rPr sz="1600" dirty="0">
                          <a:solidFill>
                            <a:srgbClr val="231F20"/>
                          </a:solidFill>
                          <a:latin typeface="Calibri"/>
                          <a:cs typeface="Calibri"/>
                        </a:rPr>
                        <a:t>Ventilator</a:t>
                      </a:r>
                      <a:endParaRPr sz="1600" dirty="0">
                        <a:latin typeface="Calibri"/>
                        <a:cs typeface="Calibri"/>
                      </a:endParaRPr>
                    </a:p>
                  </a:txBody>
                  <a:tcPr marL="0" marR="0" marT="0" marB="0">
                    <a:lnL w="9525">
                      <a:solidFill>
                        <a:srgbClr val="636466"/>
                      </a:solidFill>
                      <a:prstDash val="solid"/>
                    </a:lnL>
                    <a:solidFill>
                      <a:srgbClr val="FFF7E9"/>
                    </a:solidFill>
                  </a:tcPr>
                </a:tc>
                <a:tc>
                  <a:txBody>
                    <a:bodyPr/>
                    <a:lstStyle/>
                    <a:p>
                      <a:pPr marL="713740">
                        <a:lnSpc>
                          <a:spcPct val="100000"/>
                        </a:lnSpc>
                      </a:pPr>
                      <a:r>
                        <a:rPr sz="1600" dirty="0">
                          <a:solidFill>
                            <a:srgbClr val="231F20"/>
                          </a:solidFill>
                          <a:latin typeface="Calibri"/>
                          <a:cs typeface="Calibri"/>
                        </a:rPr>
                        <a:t>67</a:t>
                      </a:r>
                      <a:r>
                        <a:rPr sz="1600" spc="5" dirty="0">
                          <a:solidFill>
                            <a:srgbClr val="231F20"/>
                          </a:solidFill>
                          <a:latin typeface="Calibri"/>
                          <a:cs typeface="Calibri"/>
                        </a:rPr>
                        <a:t> </a:t>
                      </a:r>
                      <a:r>
                        <a:rPr sz="1600" dirty="0">
                          <a:solidFill>
                            <a:srgbClr val="231F20"/>
                          </a:solidFill>
                          <a:latin typeface="Calibri"/>
                          <a:cs typeface="Calibri"/>
                        </a:rPr>
                        <a:t>(21.0)</a:t>
                      </a:r>
                      <a:endParaRPr sz="1600">
                        <a:latin typeface="Calibri"/>
                        <a:cs typeface="Calibri"/>
                      </a:endParaRPr>
                    </a:p>
                  </a:txBody>
                  <a:tcPr marL="0" marR="0" marT="0" marB="0">
                    <a:solidFill>
                      <a:srgbClr val="FFF7E9"/>
                    </a:solidFill>
                  </a:tcPr>
                </a:tc>
                <a:tc>
                  <a:txBody>
                    <a:bodyPr/>
                    <a:lstStyle/>
                    <a:p>
                      <a:pPr marL="341630">
                        <a:lnSpc>
                          <a:spcPct val="100000"/>
                        </a:lnSpc>
                      </a:pPr>
                      <a:r>
                        <a:rPr sz="1600" dirty="0">
                          <a:solidFill>
                            <a:srgbClr val="231F20"/>
                          </a:solidFill>
                          <a:latin typeface="Calibri"/>
                          <a:cs typeface="Calibri"/>
                        </a:rPr>
                        <a:t>297</a:t>
                      </a:r>
                      <a:r>
                        <a:rPr sz="1600" spc="5" dirty="0">
                          <a:solidFill>
                            <a:srgbClr val="231F20"/>
                          </a:solidFill>
                          <a:latin typeface="Calibri"/>
                          <a:cs typeface="Calibri"/>
                        </a:rPr>
                        <a:t> </a:t>
                      </a:r>
                      <a:r>
                        <a:rPr sz="1600" dirty="0">
                          <a:solidFill>
                            <a:srgbClr val="231F20"/>
                          </a:solidFill>
                          <a:latin typeface="Calibri"/>
                          <a:cs typeface="Calibri"/>
                        </a:rPr>
                        <a:t>(27.9)</a:t>
                      </a:r>
                      <a:endParaRPr sz="1600">
                        <a:latin typeface="Calibri"/>
                        <a:cs typeface="Calibri"/>
                      </a:endParaRPr>
                    </a:p>
                  </a:txBody>
                  <a:tcPr marL="0" marR="0" marT="0" marB="0">
                    <a:lnR w="9525">
                      <a:solidFill>
                        <a:srgbClr val="636466"/>
                      </a:solidFill>
                      <a:prstDash val="solid"/>
                    </a:lnR>
                    <a:solidFill>
                      <a:srgbClr val="FFF7E9"/>
                    </a:solidFill>
                  </a:tcPr>
                </a:tc>
                <a:extLst>
                  <a:ext uri="{0D108BD9-81ED-4DB2-BD59-A6C34878D82A}">
                    <a16:rowId xmlns:a16="http://schemas.microsoft.com/office/drawing/2014/main" val="10005"/>
                  </a:ext>
                </a:extLst>
              </a:tr>
              <a:tr h="286551">
                <a:tc>
                  <a:txBody>
                    <a:bodyPr/>
                    <a:lstStyle/>
                    <a:p>
                      <a:pPr marL="528320">
                        <a:lnSpc>
                          <a:spcPct val="100000"/>
                        </a:lnSpc>
                      </a:pPr>
                      <a:r>
                        <a:rPr sz="1600" dirty="0">
                          <a:solidFill>
                            <a:srgbClr val="231F20"/>
                          </a:solidFill>
                          <a:latin typeface="Calibri"/>
                          <a:cs typeface="Calibri"/>
                        </a:rPr>
                        <a:t>No</a:t>
                      </a:r>
                      <a:r>
                        <a:rPr sz="1600" spc="5" dirty="0">
                          <a:solidFill>
                            <a:srgbClr val="231F20"/>
                          </a:solidFill>
                          <a:latin typeface="Calibri"/>
                          <a:cs typeface="Calibri"/>
                        </a:rPr>
                        <a:t> </a:t>
                      </a:r>
                      <a:r>
                        <a:rPr sz="1600" dirty="0">
                          <a:solidFill>
                            <a:srgbClr val="231F20"/>
                          </a:solidFill>
                          <a:latin typeface="Calibri"/>
                          <a:cs typeface="Calibri"/>
                        </a:rPr>
                        <a:t>ventilator</a:t>
                      </a:r>
                      <a:endParaRPr sz="1600" dirty="0">
                        <a:latin typeface="Calibri"/>
                        <a:cs typeface="Calibri"/>
                      </a:endParaRPr>
                    </a:p>
                  </a:txBody>
                  <a:tcPr marL="0" marR="0" marT="0" marB="0">
                    <a:lnL w="9525">
                      <a:solidFill>
                        <a:srgbClr val="636466"/>
                      </a:solidFill>
                      <a:prstDash val="solid"/>
                    </a:lnL>
                  </a:tcPr>
                </a:tc>
                <a:tc>
                  <a:txBody>
                    <a:bodyPr/>
                    <a:lstStyle/>
                    <a:p>
                      <a:pPr marL="713740">
                        <a:lnSpc>
                          <a:spcPct val="100000"/>
                        </a:lnSpc>
                      </a:pPr>
                      <a:r>
                        <a:rPr sz="1600" dirty="0">
                          <a:solidFill>
                            <a:srgbClr val="231F20"/>
                          </a:solidFill>
                          <a:latin typeface="Calibri"/>
                          <a:cs typeface="Calibri"/>
                        </a:rPr>
                        <a:t>27</a:t>
                      </a:r>
                      <a:r>
                        <a:rPr sz="1600" spc="5" dirty="0">
                          <a:solidFill>
                            <a:srgbClr val="231F20"/>
                          </a:solidFill>
                          <a:latin typeface="Calibri"/>
                          <a:cs typeface="Calibri"/>
                        </a:rPr>
                        <a:t> </a:t>
                      </a:r>
                      <a:r>
                        <a:rPr sz="1600" dirty="0">
                          <a:solidFill>
                            <a:srgbClr val="231F20"/>
                          </a:solidFill>
                          <a:latin typeface="Calibri"/>
                          <a:cs typeface="Calibri"/>
                        </a:rPr>
                        <a:t>(8.5)</a:t>
                      </a:r>
                      <a:endParaRPr sz="1600">
                        <a:latin typeface="Calibri"/>
                        <a:cs typeface="Calibri"/>
                      </a:endParaRPr>
                    </a:p>
                  </a:txBody>
                  <a:tcPr marL="0" marR="0" marT="0" marB="0"/>
                </a:tc>
                <a:tc>
                  <a:txBody>
                    <a:bodyPr/>
                    <a:lstStyle/>
                    <a:p>
                      <a:pPr marL="9525" algn="l">
                        <a:lnSpc>
                          <a:spcPct val="100000"/>
                        </a:lnSpc>
                      </a:pPr>
                      <a:r>
                        <a:rPr lang="en-US" sz="1600" dirty="0">
                          <a:solidFill>
                            <a:srgbClr val="231F20"/>
                          </a:solidFill>
                          <a:latin typeface="Calibri"/>
                          <a:cs typeface="Calibri"/>
                        </a:rPr>
                        <a:t>        </a:t>
                      </a:r>
                      <a:r>
                        <a:rPr sz="1600" dirty="0">
                          <a:solidFill>
                            <a:srgbClr val="231F20"/>
                          </a:solidFill>
                          <a:latin typeface="Calibri"/>
                          <a:cs typeface="Calibri"/>
                        </a:rPr>
                        <a:t>83</a:t>
                      </a:r>
                      <a:r>
                        <a:rPr sz="1600" spc="5" dirty="0">
                          <a:solidFill>
                            <a:srgbClr val="231F20"/>
                          </a:solidFill>
                          <a:latin typeface="Calibri"/>
                          <a:cs typeface="Calibri"/>
                        </a:rPr>
                        <a:t> </a:t>
                      </a:r>
                      <a:r>
                        <a:rPr sz="1600" dirty="0">
                          <a:solidFill>
                            <a:srgbClr val="231F20"/>
                          </a:solidFill>
                          <a:latin typeface="Calibri"/>
                          <a:cs typeface="Calibri"/>
                        </a:rPr>
                        <a:t>(7.8)</a:t>
                      </a:r>
                      <a:endParaRPr sz="1600" dirty="0">
                        <a:latin typeface="Calibri"/>
                        <a:cs typeface="Calibri"/>
                      </a:endParaRPr>
                    </a:p>
                  </a:txBody>
                  <a:tcPr marL="0" marR="0" marT="0" marB="0">
                    <a:lnR w="9525">
                      <a:solidFill>
                        <a:srgbClr val="636466"/>
                      </a:solidFill>
                      <a:prstDash val="solid"/>
                    </a:lnR>
                  </a:tcPr>
                </a:tc>
                <a:extLst>
                  <a:ext uri="{0D108BD9-81ED-4DB2-BD59-A6C34878D82A}">
                    <a16:rowId xmlns:a16="http://schemas.microsoft.com/office/drawing/2014/main" val="10006"/>
                  </a:ext>
                </a:extLst>
              </a:tr>
              <a:tr h="286551">
                <a:tc>
                  <a:txBody>
                    <a:bodyPr/>
                    <a:lstStyle/>
                    <a:p>
                      <a:pPr marL="375920">
                        <a:lnSpc>
                          <a:spcPct val="100000"/>
                        </a:lnSpc>
                      </a:pPr>
                      <a:r>
                        <a:rPr sz="1600" dirty="0">
                          <a:solidFill>
                            <a:srgbClr val="231F20"/>
                          </a:solidFill>
                          <a:latin typeface="Calibri"/>
                          <a:cs typeface="Calibri"/>
                        </a:rPr>
                        <a:t>Noncritical</a:t>
                      </a:r>
                      <a:r>
                        <a:rPr sz="1600" spc="5" dirty="0">
                          <a:solidFill>
                            <a:srgbClr val="231F20"/>
                          </a:solidFill>
                          <a:latin typeface="Calibri"/>
                          <a:cs typeface="Calibri"/>
                        </a:rPr>
                        <a:t> </a:t>
                      </a:r>
                      <a:r>
                        <a:rPr sz="1600" dirty="0">
                          <a:solidFill>
                            <a:srgbClr val="231F20"/>
                          </a:solidFill>
                          <a:latin typeface="Calibri"/>
                          <a:cs typeface="Calibri"/>
                        </a:rPr>
                        <a:t>care:</a:t>
                      </a:r>
                      <a:r>
                        <a:rPr sz="1600" spc="5" dirty="0">
                          <a:solidFill>
                            <a:srgbClr val="231F20"/>
                          </a:solidFill>
                          <a:latin typeface="Calibri"/>
                          <a:cs typeface="Calibri"/>
                        </a:rPr>
                        <a:t> </a:t>
                      </a:r>
                      <a:r>
                        <a:rPr sz="1600" dirty="0">
                          <a:solidFill>
                            <a:srgbClr val="231F20"/>
                          </a:solidFill>
                          <a:latin typeface="Calibri"/>
                          <a:cs typeface="Calibri"/>
                        </a:rPr>
                        <a:t>medicine–surgical</a:t>
                      </a:r>
                      <a:r>
                        <a:rPr sz="1600" spc="5" dirty="0">
                          <a:solidFill>
                            <a:srgbClr val="231F20"/>
                          </a:solidFill>
                          <a:latin typeface="Calibri"/>
                          <a:cs typeface="Calibri"/>
                        </a:rPr>
                        <a:t> </a:t>
                      </a:r>
                      <a:r>
                        <a:rPr sz="1600" dirty="0">
                          <a:solidFill>
                            <a:srgbClr val="231F20"/>
                          </a:solidFill>
                          <a:latin typeface="Calibri"/>
                          <a:cs typeface="Calibri"/>
                        </a:rPr>
                        <a:t>units</a:t>
                      </a:r>
                      <a:endParaRPr sz="1600" dirty="0">
                        <a:latin typeface="Calibri"/>
                        <a:cs typeface="Calibri"/>
                      </a:endParaRPr>
                    </a:p>
                  </a:txBody>
                  <a:tcPr marL="0" marR="0" marT="0" marB="0">
                    <a:lnL w="9525">
                      <a:solidFill>
                        <a:srgbClr val="636466"/>
                      </a:solidFill>
                      <a:prstDash val="solid"/>
                    </a:lnL>
                    <a:solidFill>
                      <a:srgbClr val="FFF7E9"/>
                    </a:solidFill>
                  </a:tcPr>
                </a:tc>
                <a:tc>
                  <a:txBody>
                    <a:bodyPr/>
                    <a:lstStyle/>
                    <a:p>
                      <a:pPr marL="662940">
                        <a:lnSpc>
                          <a:spcPct val="100000"/>
                        </a:lnSpc>
                      </a:pPr>
                      <a:r>
                        <a:rPr sz="1600" dirty="0">
                          <a:solidFill>
                            <a:srgbClr val="231F20"/>
                          </a:solidFill>
                          <a:latin typeface="Calibri"/>
                          <a:cs typeface="Calibri"/>
                        </a:rPr>
                        <a:t>225</a:t>
                      </a:r>
                      <a:r>
                        <a:rPr sz="1600" spc="5" dirty="0">
                          <a:solidFill>
                            <a:srgbClr val="231F20"/>
                          </a:solidFill>
                          <a:latin typeface="Calibri"/>
                          <a:cs typeface="Calibri"/>
                        </a:rPr>
                        <a:t> </a:t>
                      </a:r>
                      <a:r>
                        <a:rPr sz="1600" dirty="0">
                          <a:solidFill>
                            <a:srgbClr val="231F20"/>
                          </a:solidFill>
                          <a:latin typeface="Calibri"/>
                          <a:cs typeface="Calibri"/>
                        </a:rPr>
                        <a:t>(70.5)</a:t>
                      </a:r>
                      <a:endParaRPr sz="1600" dirty="0">
                        <a:latin typeface="Calibri"/>
                        <a:cs typeface="Calibri"/>
                      </a:endParaRPr>
                    </a:p>
                  </a:txBody>
                  <a:tcPr marL="0" marR="0" marT="0" marB="0">
                    <a:solidFill>
                      <a:srgbClr val="FFF7E9"/>
                    </a:solidFill>
                  </a:tcPr>
                </a:tc>
                <a:tc>
                  <a:txBody>
                    <a:bodyPr/>
                    <a:lstStyle/>
                    <a:p>
                      <a:pPr marL="341630">
                        <a:lnSpc>
                          <a:spcPct val="100000"/>
                        </a:lnSpc>
                      </a:pPr>
                      <a:r>
                        <a:rPr sz="1600" dirty="0">
                          <a:solidFill>
                            <a:srgbClr val="231F20"/>
                          </a:solidFill>
                          <a:latin typeface="Calibri"/>
                          <a:cs typeface="Calibri"/>
                        </a:rPr>
                        <a:t>683</a:t>
                      </a:r>
                      <a:r>
                        <a:rPr sz="1600" spc="5" dirty="0">
                          <a:solidFill>
                            <a:srgbClr val="231F20"/>
                          </a:solidFill>
                          <a:latin typeface="Calibri"/>
                          <a:cs typeface="Calibri"/>
                        </a:rPr>
                        <a:t> </a:t>
                      </a:r>
                      <a:r>
                        <a:rPr sz="1600" dirty="0">
                          <a:solidFill>
                            <a:srgbClr val="231F20"/>
                          </a:solidFill>
                          <a:latin typeface="Calibri"/>
                          <a:cs typeface="Calibri"/>
                        </a:rPr>
                        <a:t>(64.3)</a:t>
                      </a:r>
                      <a:endParaRPr sz="1600">
                        <a:latin typeface="Calibri"/>
                        <a:cs typeface="Calibri"/>
                      </a:endParaRPr>
                    </a:p>
                  </a:txBody>
                  <a:tcPr marL="0" marR="0" marT="0" marB="0">
                    <a:lnR w="9525">
                      <a:solidFill>
                        <a:srgbClr val="636466"/>
                      </a:solidFill>
                      <a:prstDash val="solid"/>
                    </a:lnR>
                    <a:solidFill>
                      <a:srgbClr val="FFF7E9"/>
                    </a:solidFill>
                  </a:tcPr>
                </a:tc>
                <a:extLst>
                  <a:ext uri="{0D108BD9-81ED-4DB2-BD59-A6C34878D82A}">
                    <a16:rowId xmlns:a16="http://schemas.microsoft.com/office/drawing/2014/main" val="10007"/>
                  </a:ext>
                </a:extLst>
              </a:tr>
              <a:tr h="286529">
                <a:tc gridSpan="3">
                  <a:txBody>
                    <a:bodyPr/>
                    <a:lstStyle/>
                    <a:p>
                      <a:pPr marL="223520">
                        <a:lnSpc>
                          <a:spcPct val="100000"/>
                        </a:lnSpc>
                      </a:pPr>
                      <a:r>
                        <a:rPr sz="1600" dirty="0">
                          <a:solidFill>
                            <a:srgbClr val="231F20"/>
                          </a:solidFill>
                          <a:latin typeface="Calibri"/>
                          <a:cs typeface="Calibri"/>
                        </a:rPr>
                        <a:t>Clinical</a:t>
                      </a:r>
                      <a:r>
                        <a:rPr sz="1600" spc="5" dirty="0">
                          <a:solidFill>
                            <a:srgbClr val="231F20"/>
                          </a:solidFill>
                          <a:latin typeface="Calibri"/>
                          <a:cs typeface="Calibri"/>
                        </a:rPr>
                        <a:t> </a:t>
                      </a:r>
                      <a:r>
                        <a:rPr sz="1600" dirty="0">
                          <a:solidFill>
                            <a:srgbClr val="231F20"/>
                          </a:solidFill>
                          <a:latin typeface="Calibri"/>
                          <a:cs typeface="Calibri"/>
                        </a:rPr>
                        <a:t>outcome</a:t>
                      </a:r>
                      <a:r>
                        <a:rPr sz="1600" spc="5" dirty="0">
                          <a:solidFill>
                            <a:srgbClr val="231F20"/>
                          </a:solidFill>
                          <a:latin typeface="Calibri"/>
                          <a:cs typeface="Calibri"/>
                        </a:rPr>
                        <a:t> </a:t>
                      </a:r>
                      <a:r>
                        <a:rPr sz="1600" dirty="0">
                          <a:solidFill>
                            <a:srgbClr val="231F20"/>
                          </a:solidFill>
                          <a:latin typeface="Calibri"/>
                          <a:cs typeface="Calibri"/>
                        </a:rPr>
                        <a:t>—</a:t>
                      </a:r>
                      <a:r>
                        <a:rPr sz="1600" spc="5" dirty="0">
                          <a:solidFill>
                            <a:srgbClr val="231F20"/>
                          </a:solidFill>
                          <a:latin typeface="Calibri"/>
                          <a:cs typeface="Calibri"/>
                        </a:rPr>
                        <a:t> </a:t>
                      </a:r>
                      <a:r>
                        <a:rPr sz="1600" dirty="0">
                          <a:solidFill>
                            <a:srgbClr val="231F20"/>
                          </a:solidFill>
                          <a:latin typeface="Calibri"/>
                          <a:cs typeface="Calibri"/>
                        </a:rPr>
                        <a:t>no.</a:t>
                      </a:r>
                      <a:r>
                        <a:rPr sz="1600" spc="5" dirty="0">
                          <a:solidFill>
                            <a:srgbClr val="231F20"/>
                          </a:solidFill>
                          <a:latin typeface="Calibri"/>
                          <a:cs typeface="Calibri"/>
                        </a:rPr>
                        <a:t> </a:t>
                      </a:r>
                      <a:r>
                        <a:rPr sz="1600" dirty="0">
                          <a:solidFill>
                            <a:srgbClr val="231F20"/>
                          </a:solidFill>
                          <a:latin typeface="Calibri"/>
                          <a:cs typeface="Calibri"/>
                        </a:rPr>
                        <a:t>(%)</a:t>
                      </a:r>
                      <a:endParaRPr sz="1600">
                        <a:latin typeface="Calibri"/>
                        <a:cs typeface="Calibri"/>
                      </a:endParaRPr>
                    </a:p>
                  </a:txBody>
                  <a:tcPr marL="0" marR="0" marT="0" marB="0">
                    <a:lnL w="9525">
                      <a:solidFill>
                        <a:srgbClr val="636466"/>
                      </a:solidFill>
                      <a:prstDash val="solid"/>
                    </a:lnL>
                    <a:lnR w="9525">
                      <a:solidFill>
                        <a:srgbClr val="636466"/>
                      </a:solidFill>
                      <a:prstDash val="solid"/>
                    </a:lnR>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286551">
                <a:tc>
                  <a:txBody>
                    <a:bodyPr/>
                    <a:lstStyle/>
                    <a:p>
                      <a:pPr marL="375920">
                        <a:lnSpc>
                          <a:spcPct val="100000"/>
                        </a:lnSpc>
                      </a:pPr>
                      <a:r>
                        <a:rPr sz="1600" dirty="0">
                          <a:solidFill>
                            <a:srgbClr val="231F20"/>
                          </a:solidFill>
                          <a:latin typeface="Calibri"/>
                          <a:cs typeface="Calibri"/>
                        </a:rPr>
                        <a:t>Still</a:t>
                      </a:r>
                      <a:r>
                        <a:rPr sz="1600" spc="5" dirty="0">
                          <a:solidFill>
                            <a:srgbClr val="231F20"/>
                          </a:solidFill>
                          <a:latin typeface="Calibri"/>
                          <a:cs typeface="Calibri"/>
                        </a:rPr>
                        <a:t> </a:t>
                      </a:r>
                      <a:r>
                        <a:rPr sz="1600" dirty="0">
                          <a:solidFill>
                            <a:srgbClr val="231F20"/>
                          </a:solidFill>
                          <a:latin typeface="Calibri"/>
                          <a:cs typeface="Calibri"/>
                        </a:rPr>
                        <a:t>admitted</a:t>
                      </a:r>
                      <a:endParaRPr sz="1600">
                        <a:latin typeface="Calibri"/>
                        <a:cs typeface="Calibri"/>
                      </a:endParaRPr>
                    </a:p>
                  </a:txBody>
                  <a:tcPr marL="0" marR="0" marT="0" marB="0">
                    <a:lnL w="9525">
                      <a:solidFill>
                        <a:srgbClr val="636466"/>
                      </a:solidFill>
                      <a:prstDash val="solid"/>
                    </a:lnL>
                    <a:solidFill>
                      <a:srgbClr val="FFF7E9"/>
                    </a:solidFill>
                  </a:tcPr>
                </a:tc>
                <a:tc>
                  <a:txBody>
                    <a:bodyPr/>
                    <a:lstStyle/>
                    <a:p>
                      <a:pPr marL="713740">
                        <a:lnSpc>
                          <a:spcPct val="100000"/>
                        </a:lnSpc>
                      </a:pPr>
                      <a:r>
                        <a:rPr sz="1600" dirty="0">
                          <a:solidFill>
                            <a:srgbClr val="231F20"/>
                          </a:solidFill>
                          <a:latin typeface="Calibri"/>
                          <a:cs typeface="Calibri"/>
                        </a:rPr>
                        <a:t>13</a:t>
                      </a:r>
                      <a:r>
                        <a:rPr sz="1600" spc="5" dirty="0">
                          <a:solidFill>
                            <a:srgbClr val="231F20"/>
                          </a:solidFill>
                          <a:latin typeface="Calibri"/>
                          <a:cs typeface="Calibri"/>
                        </a:rPr>
                        <a:t> </a:t>
                      </a:r>
                      <a:r>
                        <a:rPr sz="1600" dirty="0">
                          <a:solidFill>
                            <a:srgbClr val="231F20"/>
                          </a:solidFill>
                          <a:latin typeface="Calibri"/>
                          <a:cs typeface="Calibri"/>
                        </a:rPr>
                        <a:t>(4.1)</a:t>
                      </a:r>
                      <a:endParaRPr sz="1600" dirty="0">
                        <a:latin typeface="Calibri"/>
                        <a:cs typeface="Calibri"/>
                      </a:endParaRPr>
                    </a:p>
                  </a:txBody>
                  <a:tcPr marL="0" marR="0" marT="0" marB="0">
                    <a:solidFill>
                      <a:srgbClr val="FFF7E9"/>
                    </a:solidFill>
                  </a:tcPr>
                </a:tc>
                <a:tc>
                  <a:txBody>
                    <a:bodyPr/>
                    <a:lstStyle/>
                    <a:p>
                      <a:pPr marL="9525" algn="l">
                        <a:lnSpc>
                          <a:spcPct val="100000"/>
                        </a:lnSpc>
                      </a:pPr>
                      <a:r>
                        <a:rPr lang="en-US" sz="1600" dirty="0">
                          <a:solidFill>
                            <a:srgbClr val="231F20"/>
                          </a:solidFill>
                          <a:latin typeface="Calibri"/>
                          <a:cs typeface="Calibri"/>
                        </a:rPr>
                        <a:t>        </a:t>
                      </a:r>
                      <a:r>
                        <a:rPr sz="1600" dirty="0">
                          <a:solidFill>
                            <a:srgbClr val="231F20"/>
                          </a:solidFill>
                          <a:latin typeface="Calibri"/>
                          <a:cs typeface="Calibri"/>
                        </a:rPr>
                        <a:t>49</a:t>
                      </a:r>
                      <a:r>
                        <a:rPr sz="1600" spc="5" dirty="0">
                          <a:solidFill>
                            <a:srgbClr val="231F20"/>
                          </a:solidFill>
                          <a:latin typeface="Calibri"/>
                          <a:cs typeface="Calibri"/>
                        </a:rPr>
                        <a:t> </a:t>
                      </a:r>
                      <a:r>
                        <a:rPr sz="1600" dirty="0">
                          <a:solidFill>
                            <a:srgbClr val="231F20"/>
                          </a:solidFill>
                          <a:latin typeface="Calibri"/>
                          <a:cs typeface="Calibri"/>
                        </a:rPr>
                        <a:t>(4.6)</a:t>
                      </a:r>
                      <a:endParaRPr sz="1600" dirty="0">
                        <a:latin typeface="Calibri"/>
                        <a:cs typeface="Calibri"/>
                      </a:endParaRPr>
                    </a:p>
                  </a:txBody>
                  <a:tcPr marL="0" marR="0" marT="0" marB="0">
                    <a:lnR w="9525">
                      <a:solidFill>
                        <a:srgbClr val="636466"/>
                      </a:solidFill>
                      <a:prstDash val="solid"/>
                    </a:lnR>
                    <a:solidFill>
                      <a:srgbClr val="FFF7E9"/>
                    </a:solidFill>
                  </a:tcPr>
                </a:tc>
                <a:extLst>
                  <a:ext uri="{0D108BD9-81ED-4DB2-BD59-A6C34878D82A}">
                    <a16:rowId xmlns:a16="http://schemas.microsoft.com/office/drawing/2014/main" val="10009"/>
                  </a:ext>
                </a:extLst>
              </a:tr>
              <a:tr h="286551">
                <a:tc>
                  <a:txBody>
                    <a:bodyPr/>
                    <a:lstStyle/>
                    <a:p>
                      <a:pPr marL="375920">
                        <a:lnSpc>
                          <a:spcPct val="100000"/>
                        </a:lnSpc>
                      </a:pPr>
                      <a:r>
                        <a:rPr sz="1600" dirty="0">
                          <a:solidFill>
                            <a:srgbClr val="231F20"/>
                          </a:solidFill>
                          <a:latin typeface="Calibri"/>
                          <a:cs typeface="Calibri"/>
                        </a:rPr>
                        <a:t>Discharged</a:t>
                      </a:r>
                      <a:r>
                        <a:rPr sz="1600" spc="5" dirty="0">
                          <a:solidFill>
                            <a:srgbClr val="231F20"/>
                          </a:solidFill>
                          <a:latin typeface="Calibri"/>
                          <a:cs typeface="Calibri"/>
                        </a:rPr>
                        <a:t> </a:t>
                      </a:r>
                      <a:r>
                        <a:rPr sz="1600" dirty="0">
                          <a:solidFill>
                            <a:srgbClr val="231F20"/>
                          </a:solidFill>
                          <a:latin typeface="Calibri"/>
                          <a:cs typeface="Calibri"/>
                        </a:rPr>
                        <a:t>alive</a:t>
                      </a:r>
                      <a:r>
                        <a:rPr sz="1600" spc="5" dirty="0">
                          <a:solidFill>
                            <a:srgbClr val="231F20"/>
                          </a:solidFill>
                          <a:latin typeface="Calibri"/>
                          <a:cs typeface="Calibri"/>
                        </a:rPr>
                        <a:t> </a:t>
                      </a:r>
                      <a:r>
                        <a:rPr sz="1600" dirty="0">
                          <a:solidFill>
                            <a:srgbClr val="231F20"/>
                          </a:solidFill>
                          <a:latin typeface="Calibri"/>
                          <a:cs typeface="Calibri"/>
                        </a:rPr>
                        <a:t>from</a:t>
                      </a:r>
                      <a:r>
                        <a:rPr sz="1600" spc="5" dirty="0">
                          <a:solidFill>
                            <a:srgbClr val="231F20"/>
                          </a:solidFill>
                          <a:latin typeface="Calibri"/>
                          <a:cs typeface="Calibri"/>
                        </a:rPr>
                        <a:t> </a:t>
                      </a:r>
                      <a:r>
                        <a:rPr sz="1600" dirty="0">
                          <a:solidFill>
                            <a:srgbClr val="231F20"/>
                          </a:solidFill>
                          <a:latin typeface="Calibri"/>
                          <a:cs typeface="Calibri"/>
                        </a:rPr>
                        <a:t>hospital</a:t>
                      </a:r>
                      <a:endParaRPr sz="1600" dirty="0">
                        <a:latin typeface="Calibri"/>
                        <a:cs typeface="Calibri"/>
                      </a:endParaRPr>
                    </a:p>
                  </a:txBody>
                  <a:tcPr marL="0" marR="0" marT="0" marB="0">
                    <a:lnL w="9525">
                      <a:solidFill>
                        <a:srgbClr val="636466"/>
                      </a:solidFill>
                      <a:prstDash val="solid"/>
                    </a:lnL>
                  </a:tcPr>
                </a:tc>
                <a:tc>
                  <a:txBody>
                    <a:bodyPr/>
                    <a:lstStyle/>
                    <a:p>
                      <a:pPr marL="662940">
                        <a:lnSpc>
                          <a:spcPct val="100000"/>
                        </a:lnSpc>
                      </a:pPr>
                      <a:r>
                        <a:rPr sz="1600" dirty="0">
                          <a:solidFill>
                            <a:srgbClr val="231F20"/>
                          </a:solidFill>
                          <a:latin typeface="Calibri"/>
                          <a:cs typeface="Calibri"/>
                        </a:rPr>
                        <a:t>210</a:t>
                      </a:r>
                      <a:r>
                        <a:rPr sz="1600" spc="5" dirty="0">
                          <a:solidFill>
                            <a:srgbClr val="231F20"/>
                          </a:solidFill>
                          <a:latin typeface="Calibri"/>
                          <a:cs typeface="Calibri"/>
                        </a:rPr>
                        <a:t> </a:t>
                      </a:r>
                      <a:r>
                        <a:rPr sz="1600" dirty="0">
                          <a:solidFill>
                            <a:srgbClr val="231F20"/>
                          </a:solidFill>
                          <a:latin typeface="Calibri"/>
                          <a:cs typeface="Calibri"/>
                        </a:rPr>
                        <a:t>(65.8)</a:t>
                      </a:r>
                      <a:endParaRPr sz="1600">
                        <a:latin typeface="Calibri"/>
                        <a:cs typeface="Calibri"/>
                      </a:endParaRPr>
                    </a:p>
                  </a:txBody>
                  <a:tcPr marL="0" marR="0" marT="0" marB="0"/>
                </a:tc>
                <a:tc>
                  <a:txBody>
                    <a:bodyPr/>
                    <a:lstStyle/>
                    <a:p>
                      <a:pPr marL="341630">
                        <a:lnSpc>
                          <a:spcPct val="100000"/>
                        </a:lnSpc>
                      </a:pPr>
                      <a:r>
                        <a:rPr sz="1600" dirty="0">
                          <a:solidFill>
                            <a:srgbClr val="231F20"/>
                          </a:solidFill>
                          <a:latin typeface="Calibri"/>
                          <a:cs typeface="Calibri"/>
                        </a:rPr>
                        <a:t>784</a:t>
                      </a:r>
                      <a:r>
                        <a:rPr sz="1600" spc="5" dirty="0">
                          <a:solidFill>
                            <a:srgbClr val="231F20"/>
                          </a:solidFill>
                          <a:latin typeface="Calibri"/>
                          <a:cs typeface="Calibri"/>
                        </a:rPr>
                        <a:t> </a:t>
                      </a:r>
                      <a:r>
                        <a:rPr sz="1600" dirty="0">
                          <a:solidFill>
                            <a:srgbClr val="231F20"/>
                          </a:solidFill>
                          <a:latin typeface="Calibri"/>
                          <a:cs typeface="Calibri"/>
                        </a:rPr>
                        <a:t>(73.8)</a:t>
                      </a:r>
                      <a:endParaRPr sz="1600" dirty="0">
                        <a:latin typeface="Calibri"/>
                        <a:cs typeface="Calibri"/>
                      </a:endParaRPr>
                    </a:p>
                  </a:txBody>
                  <a:tcPr marL="0" marR="0" marT="0" marB="0">
                    <a:lnR w="9525">
                      <a:solidFill>
                        <a:srgbClr val="636466"/>
                      </a:solidFill>
                      <a:prstDash val="solid"/>
                    </a:lnR>
                  </a:tcPr>
                </a:tc>
                <a:extLst>
                  <a:ext uri="{0D108BD9-81ED-4DB2-BD59-A6C34878D82A}">
                    <a16:rowId xmlns:a16="http://schemas.microsoft.com/office/drawing/2014/main" val="10010"/>
                  </a:ext>
                </a:extLst>
              </a:tr>
              <a:tr h="286551">
                <a:tc>
                  <a:txBody>
                    <a:bodyPr/>
                    <a:lstStyle/>
                    <a:p>
                      <a:pPr marL="375920">
                        <a:lnSpc>
                          <a:spcPct val="100000"/>
                        </a:lnSpc>
                      </a:pPr>
                      <a:r>
                        <a:rPr sz="1600" dirty="0">
                          <a:solidFill>
                            <a:srgbClr val="231F20"/>
                          </a:solidFill>
                          <a:latin typeface="Calibri"/>
                          <a:cs typeface="Calibri"/>
                        </a:rPr>
                        <a:t>Died</a:t>
                      </a:r>
                      <a:endParaRPr sz="1600" dirty="0">
                        <a:latin typeface="Calibri"/>
                        <a:cs typeface="Calibri"/>
                      </a:endParaRPr>
                    </a:p>
                  </a:txBody>
                  <a:tcPr marL="0" marR="0" marT="0" marB="0">
                    <a:lnL w="9525">
                      <a:solidFill>
                        <a:srgbClr val="636466"/>
                      </a:solidFill>
                      <a:prstDash val="solid"/>
                    </a:lnL>
                    <a:solidFill>
                      <a:srgbClr val="FFF7E9"/>
                    </a:solidFill>
                  </a:tcPr>
                </a:tc>
                <a:tc>
                  <a:txBody>
                    <a:bodyPr/>
                    <a:lstStyle/>
                    <a:p>
                      <a:pPr marL="713740">
                        <a:lnSpc>
                          <a:spcPct val="100000"/>
                        </a:lnSpc>
                      </a:pPr>
                      <a:r>
                        <a:rPr sz="1600" dirty="0">
                          <a:solidFill>
                            <a:srgbClr val="231F20"/>
                          </a:solidFill>
                          <a:latin typeface="Calibri"/>
                          <a:cs typeface="Calibri"/>
                        </a:rPr>
                        <a:t>96</a:t>
                      </a:r>
                      <a:r>
                        <a:rPr sz="1600" spc="5" dirty="0">
                          <a:solidFill>
                            <a:srgbClr val="231F20"/>
                          </a:solidFill>
                          <a:latin typeface="Calibri"/>
                          <a:cs typeface="Calibri"/>
                        </a:rPr>
                        <a:t> </a:t>
                      </a:r>
                      <a:r>
                        <a:rPr sz="1600" dirty="0">
                          <a:solidFill>
                            <a:srgbClr val="231F20"/>
                          </a:solidFill>
                          <a:latin typeface="Calibri"/>
                          <a:cs typeface="Calibri"/>
                        </a:rPr>
                        <a:t>(30.1)</a:t>
                      </a:r>
                      <a:endParaRPr sz="1600">
                        <a:latin typeface="Calibri"/>
                        <a:cs typeface="Calibri"/>
                      </a:endParaRPr>
                    </a:p>
                  </a:txBody>
                  <a:tcPr marL="0" marR="0" marT="0" marB="0">
                    <a:solidFill>
                      <a:srgbClr val="FFF7E9"/>
                    </a:solidFill>
                  </a:tcPr>
                </a:tc>
                <a:tc>
                  <a:txBody>
                    <a:bodyPr/>
                    <a:lstStyle/>
                    <a:p>
                      <a:pPr marL="341630">
                        <a:lnSpc>
                          <a:spcPct val="100000"/>
                        </a:lnSpc>
                      </a:pPr>
                      <a:r>
                        <a:rPr sz="1600" dirty="0">
                          <a:solidFill>
                            <a:srgbClr val="231F20"/>
                          </a:solidFill>
                          <a:latin typeface="Calibri"/>
                          <a:cs typeface="Calibri"/>
                        </a:rPr>
                        <a:t>230</a:t>
                      </a:r>
                      <a:r>
                        <a:rPr sz="1600" spc="5" dirty="0">
                          <a:solidFill>
                            <a:srgbClr val="231F20"/>
                          </a:solidFill>
                          <a:latin typeface="Calibri"/>
                          <a:cs typeface="Calibri"/>
                        </a:rPr>
                        <a:t> </a:t>
                      </a:r>
                      <a:r>
                        <a:rPr sz="1600" dirty="0">
                          <a:solidFill>
                            <a:srgbClr val="231F20"/>
                          </a:solidFill>
                          <a:latin typeface="Calibri"/>
                          <a:cs typeface="Calibri"/>
                        </a:rPr>
                        <a:t>(21.6)</a:t>
                      </a:r>
                      <a:endParaRPr sz="1600" dirty="0">
                        <a:latin typeface="Calibri"/>
                        <a:cs typeface="Calibri"/>
                      </a:endParaRPr>
                    </a:p>
                  </a:txBody>
                  <a:tcPr marL="0" marR="0" marT="0" marB="0">
                    <a:lnR w="9525">
                      <a:solidFill>
                        <a:srgbClr val="636466"/>
                      </a:solidFill>
                      <a:prstDash val="solid"/>
                    </a:lnR>
                    <a:solidFill>
                      <a:srgbClr val="FFF7E9"/>
                    </a:solidFill>
                  </a:tcPr>
                </a:tc>
                <a:extLst>
                  <a:ext uri="{0D108BD9-81ED-4DB2-BD59-A6C34878D82A}">
                    <a16:rowId xmlns:a16="http://schemas.microsoft.com/office/drawing/2014/main" val="10011"/>
                  </a:ext>
                </a:extLst>
              </a:tr>
              <a:tr h="390133">
                <a:tc>
                  <a:txBody>
                    <a:bodyPr/>
                    <a:lstStyle/>
                    <a:p>
                      <a:pPr marL="223520">
                        <a:lnSpc>
                          <a:spcPct val="100000"/>
                        </a:lnSpc>
                      </a:pPr>
                      <a:r>
                        <a:rPr sz="1600" dirty="0">
                          <a:solidFill>
                            <a:srgbClr val="231F20"/>
                          </a:solidFill>
                          <a:latin typeface="Calibri"/>
                          <a:cs typeface="Calibri"/>
                        </a:rPr>
                        <a:t>Median</a:t>
                      </a:r>
                      <a:r>
                        <a:rPr sz="1600" spc="5" dirty="0">
                          <a:solidFill>
                            <a:srgbClr val="231F20"/>
                          </a:solidFill>
                          <a:latin typeface="Calibri"/>
                          <a:cs typeface="Calibri"/>
                        </a:rPr>
                        <a:t> </a:t>
                      </a:r>
                      <a:r>
                        <a:rPr sz="1600" dirty="0">
                          <a:solidFill>
                            <a:srgbClr val="231F20"/>
                          </a:solidFill>
                          <a:latin typeface="Calibri"/>
                          <a:cs typeface="Calibri"/>
                        </a:rPr>
                        <a:t>length</a:t>
                      </a:r>
                      <a:r>
                        <a:rPr sz="1600" spc="5" dirty="0">
                          <a:solidFill>
                            <a:srgbClr val="231F20"/>
                          </a:solidFill>
                          <a:latin typeface="Calibri"/>
                          <a:cs typeface="Calibri"/>
                        </a:rPr>
                        <a:t> </a:t>
                      </a:r>
                      <a:r>
                        <a:rPr sz="1600" dirty="0">
                          <a:solidFill>
                            <a:srgbClr val="231F20"/>
                          </a:solidFill>
                          <a:latin typeface="Calibri"/>
                          <a:cs typeface="Calibri"/>
                        </a:rPr>
                        <a:t>of</a:t>
                      </a:r>
                      <a:r>
                        <a:rPr sz="1600" spc="5" dirty="0">
                          <a:solidFill>
                            <a:srgbClr val="231F20"/>
                          </a:solidFill>
                          <a:latin typeface="Calibri"/>
                          <a:cs typeface="Calibri"/>
                        </a:rPr>
                        <a:t> </a:t>
                      </a:r>
                      <a:r>
                        <a:rPr sz="1600" dirty="0">
                          <a:solidFill>
                            <a:srgbClr val="231F20"/>
                          </a:solidFill>
                          <a:latin typeface="Calibri"/>
                          <a:cs typeface="Calibri"/>
                        </a:rPr>
                        <a:t>hospital</a:t>
                      </a:r>
                      <a:r>
                        <a:rPr sz="1600" spc="5" dirty="0">
                          <a:solidFill>
                            <a:srgbClr val="231F20"/>
                          </a:solidFill>
                          <a:latin typeface="Calibri"/>
                          <a:cs typeface="Calibri"/>
                        </a:rPr>
                        <a:t> </a:t>
                      </a:r>
                      <a:r>
                        <a:rPr sz="1600" dirty="0">
                          <a:solidFill>
                            <a:srgbClr val="231F20"/>
                          </a:solidFill>
                          <a:latin typeface="Calibri"/>
                          <a:cs typeface="Calibri"/>
                        </a:rPr>
                        <a:t>stay</a:t>
                      </a:r>
                      <a:r>
                        <a:rPr sz="1600" spc="5" dirty="0">
                          <a:solidFill>
                            <a:srgbClr val="231F20"/>
                          </a:solidFill>
                          <a:latin typeface="Calibri"/>
                          <a:cs typeface="Calibri"/>
                        </a:rPr>
                        <a:t> </a:t>
                      </a:r>
                      <a:r>
                        <a:rPr sz="1600" dirty="0">
                          <a:solidFill>
                            <a:srgbClr val="231F20"/>
                          </a:solidFill>
                          <a:latin typeface="Calibri"/>
                          <a:cs typeface="Calibri"/>
                        </a:rPr>
                        <a:t>(IQR)</a:t>
                      </a:r>
                      <a:r>
                        <a:rPr sz="1600" spc="5" dirty="0">
                          <a:solidFill>
                            <a:srgbClr val="231F20"/>
                          </a:solidFill>
                          <a:latin typeface="Calibri"/>
                          <a:cs typeface="Calibri"/>
                        </a:rPr>
                        <a:t> </a:t>
                      </a:r>
                      <a:r>
                        <a:rPr sz="1600" dirty="0">
                          <a:solidFill>
                            <a:srgbClr val="231F20"/>
                          </a:solidFill>
                          <a:latin typeface="Calibri"/>
                          <a:cs typeface="Calibri"/>
                        </a:rPr>
                        <a:t>—</a:t>
                      </a:r>
                      <a:r>
                        <a:rPr sz="1600" spc="5" dirty="0">
                          <a:solidFill>
                            <a:srgbClr val="231F20"/>
                          </a:solidFill>
                          <a:latin typeface="Calibri"/>
                          <a:cs typeface="Calibri"/>
                        </a:rPr>
                        <a:t> </a:t>
                      </a:r>
                      <a:r>
                        <a:rPr sz="1600" dirty="0">
                          <a:solidFill>
                            <a:srgbClr val="231F20"/>
                          </a:solidFill>
                          <a:latin typeface="Calibri"/>
                          <a:cs typeface="Calibri"/>
                        </a:rPr>
                        <a:t>days§</a:t>
                      </a:r>
                      <a:endParaRPr sz="1600" dirty="0">
                        <a:latin typeface="Calibri"/>
                        <a:cs typeface="Calibri"/>
                      </a:endParaRPr>
                    </a:p>
                  </a:txBody>
                  <a:tcPr marL="0" marR="0" marT="0" marB="0">
                    <a:lnL w="9525">
                      <a:solidFill>
                        <a:srgbClr val="636466"/>
                      </a:solidFill>
                      <a:prstDash val="solid"/>
                    </a:lnL>
                    <a:lnB w="9525">
                      <a:solidFill>
                        <a:srgbClr val="636466"/>
                      </a:solidFill>
                      <a:prstDash val="solid"/>
                    </a:lnB>
                  </a:tcPr>
                </a:tc>
                <a:tc>
                  <a:txBody>
                    <a:bodyPr/>
                    <a:lstStyle/>
                    <a:p>
                      <a:pPr marL="586740">
                        <a:lnSpc>
                          <a:spcPct val="100000"/>
                        </a:lnSpc>
                      </a:pPr>
                      <a:r>
                        <a:rPr sz="1600" dirty="0">
                          <a:solidFill>
                            <a:srgbClr val="231F20"/>
                          </a:solidFill>
                          <a:latin typeface="Calibri"/>
                          <a:cs typeface="Calibri"/>
                        </a:rPr>
                        <a:t>7.0</a:t>
                      </a:r>
                      <a:r>
                        <a:rPr sz="1600" spc="5" dirty="0">
                          <a:solidFill>
                            <a:srgbClr val="231F20"/>
                          </a:solidFill>
                          <a:latin typeface="Calibri"/>
                          <a:cs typeface="Calibri"/>
                        </a:rPr>
                        <a:t> </a:t>
                      </a:r>
                      <a:r>
                        <a:rPr sz="1600" dirty="0">
                          <a:solidFill>
                            <a:srgbClr val="231F20"/>
                          </a:solidFill>
                          <a:latin typeface="Calibri"/>
                          <a:cs typeface="Calibri"/>
                        </a:rPr>
                        <a:t>(3.0–13.0)</a:t>
                      </a:r>
                      <a:endParaRPr sz="1600" dirty="0">
                        <a:latin typeface="Calibri"/>
                        <a:cs typeface="Calibri"/>
                      </a:endParaRPr>
                    </a:p>
                  </a:txBody>
                  <a:tcPr marL="0" marR="0" marT="0" marB="0">
                    <a:lnB w="9525">
                      <a:solidFill>
                        <a:srgbClr val="636466"/>
                      </a:solidFill>
                      <a:prstDash val="solid"/>
                    </a:lnB>
                  </a:tcPr>
                </a:tc>
                <a:tc>
                  <a:txBody>
                    <a:bodyPr/>
                    <a:lstStyle/>
                    <a:p>
                      <a:pPr marL="265430">
                        <a:lnSpc>
                          <a:spcPct val="100000"/>
                        </a:lnSpc>
                      </a:pPr>
                      <a:r>
                        <a:rPr sz="1600" dirty="0">
                          <a:solidFill>
                            <a:srgbClr val="231F20"/>
                          </a:solidFill>
                          <a:latin typeface="Calibri"/>
                          <a:cs typeface="Calibri"/>
                        </a:rPr>
                        <a:t>6.0</a:t>
                      </a:r>
                      <a:r>
                        <a:rPr sz="1600" spc="5" dirty="0">
                          <a:solidFill>
                            <a:srgbClr val="231F20"/>
                          </a:solidFill>
                          <a:latin typeface="Calibri"/>
                          <a:cs typeface="Calibri"/>
                        </a:rPr>
                        <a:t> </a:t>
                      </a:r>
                      <a:r>
                        <a:rPr sz="1600" dirty="0">
                          <a:solidFill>
                            <a:srgbClr val="231F20"/>
                          </a:solidFill>
                          <a:latin typeface="Calibri"/>
                          <a:cs typeface="Calibri"/>
                        </a:rPr>
                        <a:t>(3.0–12.0)</a:t>
                      </a:r>
                      <a:endParaRPr sz="1600" dirty="0">
                        <a:latin typeface="Calibri"/>
                        <a:cs typeface="Calibri"/>
                      </a:endParaRPr>
                    </a:p>
                  </a:txBody>
                  <a:tcPr marL="0" marR="0" marT="0" marB="0">
                    <a:lnR w="9525">
                      <a:solidFill>
                        <a:srgbClr val="636466"/>
                      </a:solidFill>
                      <a:prstDash val="solid"/>
                    </a:lnR>
                    <a:lnB w="9525">
                      <a:solidFill>
                        <a:srgbClr val="636466"/>
                      </a:solidFill>
                      <a:prstDash val="solid"/>
                    </a:lnB>
                  </a:tcPr>
                </a:tc>
                <a:extLst>
                  <a:ext uri="{0D108BD9-81ED-4DB2-BD59-A6C34878D82A}">
                    <a16:rowId xmlns:a16="http://schemas.microsoft.com/office/drawing/2014/main" val="10012"/>
                  </a:ext>
                </a:extLst>
              </a:tr>
            </a:tbl>
          </a:graphicData>
        </a:graphic>
      </p:graphicFrame>
      <p:sp>
        <p:nvSpPr>
          <p:cNvPr id="12" name="Rectangle 11"/>
          <p:cNvSpPr/>
          <p:nvPr/>
        </p:nvSpPr>
        <p:spPr>
          <a:xfrm>
            <a:off x="2574726" y="5682707"/>
            <a:ext cx="4572000" cy="271485"/>
          </a:xfrm>
          <a:prstGeom prst="rect">
            <a:avLst/>
          </a:prstGeom>
        </p:spPr>
        <p:txBody>
          <a:bodyPr>
            <a:spAutoFit/>
          </a:bodyPr>
          <a:lstStyle/>
          <a:p>
            <a:pPr>
              <a:lnSpc>
                <a:spcPct val="97000"/>
              </a:lnSpc>
              <a:buClr>
                <a:srgbClr val="FFFFFF"/>
              </a:buClr>
              <a:buSzPct val="45000"/>
              <a:tabLst>
                <a:tab pos="542925" algn="l"/>
                <a:tab pos="1085850" algn="l"/>
                <a:tab pos="1628775" algn="l"/>
                <a:tab pos="2171700" algn="l"/>
                <a:tab pos="2714625" algn="l"/>
              </a:tabLst>
            </a:pPr>
            <a:r>
              <a:rPr lang="en-GB" sz="1200" dirty="0">
                <a:latin typeface="Arial" charset="0"/>
              </a:rPr>
              <a:t>Price-Haywood EG et al. N </a:t>
            </a:r>
            <a:r>
              <a:rPr lang="en-GB" sz="1200" dirty="0" err="1">
                <a:latin typeface="Arial" charset="0"/>
              </a:rPr>
              <a:t>Engl</a:t>
            </a:r>
            <a:r>
              <a:rPr lang="en-GB" sz="1200" dirty="0">
                <a:latin typeface="Arial" charset="0"/>
              </a:rPr>
              <a:t> J Med 2020;382:2534-2543</a:t>
            </a:r>
          </a:p>
        </p:txBody>
      </p:sp>
      <p:sp>
        <p:nvSpPr>
          <p:cNvPr id="2" name="TextBox 1">
            <a:extLst>
              <a:ext uri="{FF2B5EF4-FFF2-40B4-BE49-F238E27FC236}">
                <a16:creationId xmlns:a16="http://schemas.microsoft.com/office/drawing/2014/main" id="{E58F42A2-B7FA-EA46-A177-539E2DB1DF27}"/>
              </a:ext>
            </a:extLst>
          </p:cNvPr>
          <p:cNvSpPr txBox="1"/>
          <p:nvPr/>
        </p:nvSpPr>
        <p:spPr>
          <a:xfrm>
            <a:off x="276593" y="0"/>
            <a:ext cx="8590813" cy="461665"/>
          </a:xfrm>
          <a:prstGeom prst="rect">
            <a:avLst/>
          </a:prstGeom>
          <a:noFill/>
        </p:spPr>
        <p:txBody>
          <a:bodyPr wrap="none" rtlCol="0">
            <a:spAutoFit/>
          </a:bodyPr>
          <a:lstStyle/>
          <a:p>
            <a:r>
              <a:rPr lang="en-US" dirty="0"/>
              <a:t>Blacks are  more likely to require intensive care with Covid-19</a:t>
            </a:r>
          </a:p>
        </p:txBody>
      </p:sp>
    </p:spTree>
    <p:extLst>
      <p:ext uri="{BB962C8B-B14F-4D97-AF65-F5344CB8AC3E}">
        <p14:creationId xmlns:p14="http://schemas.microsoft.com/office/powerpoint/2010/main" val="29582181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52F73-9A4E-864B-9ACA-617A10FE0CC4}"/>
              </a:ext>
            </a:extLst>
          </p:cNvPr>
          <p:cNvSpPr>
            <a:spLocks noGrp="1"/>
          </p:cNvSpPr>
          <p:nvPr>
            <p:ph type="ctrTitle" sz="quarter"/>
          </p:nvPr>
        </p:nvSpPr>
        <p:spPr/>
        <p:txBody>
          <a:bodyPr/>
          <a:lstStyle/>
          <a:p>
            <a:r>
              <a:rPr lang="en-US" sz="3600" dirty="0">
                <a:solidFill>
                  <a:schemeClr val="accent1"/>
                </a:solidFill>
              </a:rPr>
              <a:t>Natural Experiment: </a:t>
            </a:r>
            <a:br>
              <a:rPr lang="en-US" sz="3600" dirty="0">
                <a:solidFill>
                  <a:schemeClr val="accent1"/>
                </a:solidFill>
              </a:rPr>
            </a:br>
            <a:r>
              <a:rPr lang="en-US" sz="3600" dirty="0"/>
              <a:t>Given the increased probability of  Covid-19 infection, hospitalization, and disease severity, does infection with Covid-19 change the long term clinical trajectory for persons with Diabetes?</a:t>
            </a:r>
          </a:p>
        </p:txBody>
      </p:sp>
      <p:sp>
        <p:nvSpPr>
          <p:cNvPr id="4" name="Slide Number Placeholder 3">
            <a:extLst>
              <a:ext uri="{FF2B5EF4-FFF2-40B4-BE49-F238E27FC236}">
                <a16:creationId xmlns:a16="http://schemas.microsoft.com/office/drawing/2014/main" id="{DC48CA89-9EC8-CE43-BD9E-E4130F22ECA4}"/>
              </a:ext>
            </a:extLst>
          </p:cNvPr>
          <p:cNvSpPr>
            <a:spLocks noGrp="1"/>
          </p:cNvSpPr>
          <p:nvPr>
            <p:ph type="sldNum" sz="quarter" idx="10"/>
          </p:nvPr>
        </p:nvSpPr>
        <p:spPr/>
        <p:txBody>
          <a:bodyPr/>
          <a:lstStyle/>
          <a:p>
            <a:fld id="{2BC2D558-64B2-B84B-AE20-DB91B8E61D32}" type="slidenum">
              <a:rPr lang="en-US" altLang="en-US" smtClean="0"/>
              <a:pPr/>
              <a:t>17</a:t>
            </a:fld>
            <a:endParaRPr lang="en-US" altLang="en-US"/>
          </a:p>
        </p:txBody>
      </p:sp>
    </p:spTree>
    <p:extLst>
      <p:ext uri="{BB962C8B-B14F-4D97-AF65-F5344CB8AC3E}">
        <p14:creationId xmlns:p14="http://schemas.microsoft.com/office/powerpoint/2010/main" val="3382948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7348" y="3371342"/>
            <a:ext cx="6245372" cy="2081595"/>
          </a:xfrm>
          <a:prstGeom prst="rect">
            <a:avLst/>
          </a:prstGeom>
        </p:spPr>
        <p:txBody>
          <a:bodyPr vert="horz" wrap="square" lIns="0" tIns="0" rIns="0" bIns="0" rtlCol="0">
            <a:spAutoFit/>
          </a:bodyPr>
          <a:lstStyle/>
          <a:p>
            <a:pPr marL="218800" marR="5012302" indent="210908" algn="r">
              <a:lnSpc>
                <a:spcPct val="111100"/>
              </a:lnSpc>
            </a:pPr>
            <a:r>
              <a:rPr sz="848" b="1" spc="-17" dirty="0">
                <a:solidFill>
                  <a:srgbClr val="231F20"/>
                </a:solidFill>
                <a:latin typeface="Calibri"/>
                <a:cs typeface="Calibri"/>
              </a:rPr>
              <a:t>Any</a:t>
            </a:r>
            <a:r>
              <a:rPr sz="848" b="1" spc="17" dirty="0">
                <a:solidFill>
                  <a:srgbClr val="231F20"/>
                </a:solidFill>
                <a:latin typeface="Calibri"/>
                <a:cs typeface="Calibri"/>
              </a:rPr>
              <a:t> </a:t>
            </a:r>
            <a:r>
              <a:rPr sz="848" b="1" spc="-6" dirty="0">
                <a:solidFill>
                  <a:srgbClr val="231F20"/>
                </a:solidFill>
                <a:latin typeface="Calibri"/>
                <a:cs typeface="Calibri"/>
              </a:rPr>
              <a:t>Coverage</a:t>
            </a:r>
            <a:r>
              <a:rPr sz="848" b="1" spc="17" dirty="0">
                <a:solidFill>
                  <a:srgbClr val="231F20"/>
                </a:solidFill>
                <a:latin typeface="Calibri"/>
                <a:cs typeface="Calibri"/>
              </a:rPr>
              <a:t> </a:t>
            </a:r>
            <a:r>
              <a:rPr sz="848" b="1" spc="28" dirty="0">
                <a:solidFill>
                  <a:srgbClr val="231F20"/>
                </a:solidFill>
                <a:latin typeface="Calibri"/>
                <a:cs typeface="Calibri"/>
              </a:rPr>
              <a:t>(%)</a:t>
            </a:r>
            <a:r>
              <a:rPr sz="848" b="1" spc="11" dirty="0">
                <a:solidFill>
                  <a:srgbClr val="231F20"/>
                </a:solidFill>
                <a:latin typeface="Calibri"/>
                <a:cs typeface="Calibri"/>
              </a:rPr>
              <a:t> </a:t>
            </a:r>
            <a:r>
              <a:rPr sz="848" b="1" spc="-17" dirty="0">
                <a:solidFill>
                  <a:srgbClr val="231F20"/>
                </a:solidFill>
                <a:latin typeface="Calibri"/>
                <a:cs typeface="Calibri"/>
              </a:rPr>
              <a:t>Private,</a:t>
            </a:r>
            <a:r>
              <a:rPr sz="848" b="1" spc="17" dirty="0">
                <a:solidFill>
                  <a:srgbClr val="231F20"/>
                </a:solidFill>
                <a:latin typeface="Calibri"/>
                <a:cs typeface="Calibri"/>
              </a:rPr>
              <a:t> </a:t>
            </a:r>
            <a:r>
              <a:rPr sz="848" b="1" spc="34" dirty="0">
                <a:solidFill>
                  <a:srgbClr val="231F20"/>
                </a:solidFill>
                <a:latin typeface="Calibri"/>
                <a:cs typeface="Calibri"/>
              </a:rPr>
              <a:t>ESI</a:t>
            </a:r>
            <a:r>
              <a:rPr sz="848" b="1" spc="17" dirty="0">
                <a:solidFill>
                  <a:srgbClr val="231F20"/>
                </a:solidFill>
                <a:latin typeface="Calibri"/>
                <a:cs typeface="Calibri"/>
              </a:rPr>
              <a:t> </a:t>
            </a:r>
            <a:r>
              <a:rPr sz="848" b="1" spc="28" dirty="0">
                <a:solidFill>
                  <a:srgbClr val="231F20"/>
                </a:solidFill>
                <a:latin typeface="Calibri"/>
                <a:cs typeface="Calibri"/>
              </a:rPr>
              <a:t>(%)</a:t>
            </a:r>
            <a:r>
              <a:rPr sz="848" b="1" spc="11" dirty="0">
                <a:solidFill>
                  <a:srgbClr val="231F20"/>
                </a:solidFill>
                <a:latin typeface="Calibri"/>
                <a:cs typeface="Calibri"/>
              </a:rPr>
              <a:t> </a:t>
            </a:r>
            <a:r>
              <a:rPr sz="848" b="1" spc="-17" dirty="0">
                <a:solidFill>
                  <a:srgbClr val="231F20"/>
                </a:solidFill>
                <a:latin typeface="Calibri"/>
                <a:cs typeface="Calibri"/>
              </a:rPr>
              <a:t>Private,</a:t>
            </a:r>
            <a:r>
              <a:rPr sz="848" b="1" spc="17" dirty="0">
                <a:solidFill>
                  <a:srgbClr val="231F20"/>
                </a:solidFill>
                <a:latin typeface="Calibri"/>
                <a:cs typeface="Calibri"/>
              </a:rPr>
              <a:t> </a:t>
            </a:r>
            <a:r>
              <a:rPr sz="848" b="1" spc="23" dirty="0">
                <a:solidFill>
                  <a:srgbClr val="231F20"/>
                </a:solidFill>
                <a:latin typeface="Calibri"/>
                <a:cs typeface="Calibri"/>
              </a:rPr>
              <a:t>Non-ESI</a:t>
            </a:r>
            <a:r>
              <a:rPr sz="848" b="1" spc="17" dirty="0">
                <a:solidFill>
                  <a:srgbClr val="231F20"/>
                </a:solidFill>
                <a:latin typeface="Calibri"/>
                <a:cs typeface="Calibri"/>
              </a:rPr>
              <a:t> </a:t>
            </a:r>
            <a:r>
              <a:rPr sz="848" b="1" spc="28" dirty="0">
                <a:solidFill>
                  <a:srgbClr val="231F20"/>
                </a:solidFill>
                <a:latin typeface="Calibri"/>
                <a:cs typeface="Calibri"/>
              </a:rPr>
              <a:t>(%)</a:t>
            </a:r>
            <a:r>
              <a:rPr sz="848" b="1" spc="11" dirty="0">
                <a:solidFill>
                  <a:srgbClr val="231F20"/>
                </a:solidFill>
                <a:latin typeface="Calibri"/>
                <a:cs typeface="Calibri"/>
              </a:rPr>
              <a:t> </a:t>
            </a:r>
            <a:r>
              <a:rPr sz="848" b="1" spc="-17" dirty="0">
                <a:solidFill>
                  <a:srgbClr val="231F20"/>
                </a:solidFill>
                <a:latin typeface="Calibri"/>
                <a:cs typeface="Calibri"/>
              </a:rPr>
              <a:t>Marketplace</a:t>
            </a:r>
            <a:r>
              <a:rPr sz="848" b="1" spc="17" dirty="0">
                <a:solidFill>
                  <a:srgbClr val="231F20"/>
                </a:solidFill>
                <a:latin typeface="Calibri"/>
                <a:cs typeface="Calibri"/>
              </a:rPr>
              <a:t> </a:t>
            </a:r>
            <a:r>
              <a:rPr sz="848" b="1" spc="28" dirty="0">
                <a:solidFill>
                  <a:srgbClr val="231F20"/>
                </a:solidFill>
                <a:latin typeface="Calibri"/>
                <a:cs typeface="Calibri"/>
              </a:rPr>
              <a:t>(%)</a:t>
            </a:r>
            <a:r>
              <a:rPr sz="848" b="1" spc="11" dirty="0">
                <a:solidFill>
                  <a:srgbClr val="231F20"/>
                </a:solidFill>
                <a:latin typeface="Calibri"/>
                <a:cs typeface="Calibri"/>
              </a:rPr>
              <a:t> </a:t>
            </a:r>
            <a:r>
              <a:rPr sz="848" b="1" spc="-6" dirty="0">
                <a:solidFill>
                  <a:srgbClr val="231F20"/>
                </a:solidFill>
                <a:latin typeface="Calibri"/>
                <a:cs typeface="Calibri"/>
              </a:rPr>
              <a:t>Medicaid</a:t>
            </a:r>
            <a:r>
              <a:rPr sz="848" b="1" spc="17" dirty="0">
                <a:solidFill>
                  <a:srgbClr val="231F20"/>
                </a:solidFill>
                <a:latin typeface="Calibri"/>
                <a:cs typeface="Calibri"/>
              </a:rPr>
              <a:t> </a:t>
            </a:r>
            <a:r>
              <a:rPr sz="848" b="1" spc="28" dirty="0">
                <a:solidFill>
                  <a:srgbClr val="231F20"/>
                </a:solidFill>
                <a:latin typeface="Calibri"/>
                <a:cs typeface="Calibri"/>
              </a:rPr>
              <a:t>(%)</a:t>
            </a:r>
            <a:r>
              <a:rPr sz="848" b="1" spc="11" dirty="0">
                <a:solidFill>
                  <a:srgbClr val="231F20"/>
                </a:solidFill>
                <a:latin typeface="Calibri"/>
                <a:cs typeface="Calibri"/>
              </a:rPr>
              <a:t> </a:t>
            </a:r>
            <a:r>
              <a:rPr sz="848" b="1" spc="-17" dirty="0">
                <a:solidFill>
                  <a:srgbClr val="231F20"/>
                </a:solidFill>
                <a:latin typeface="Calibri"/>
                <a:cs typeface="Calibri"/>
              </a:rPr>
              <a:t>Medicare</a:t>
            </a:r>
            <a:r>
              <a:rPr sz="848" b="1" spc="17" dirty="0">
                <a:solidFill>
                  <a:srgbClr val="231F20"/>
                </a:solidFill>
                <a:latin typeface="Calibri"/>
                <a:cs typeface="Calibri"/>
              </a:rPr>
              <a:t> </a:t>
            </a:r>
            <a:r>
              <a:rPr sz="848" b="1" spc="-23" dirty="0">
                <a:solidFill>
                  <a:srgbClr val="231F20"/>
                </a:solidFill>
                <a:latin typeface="Calibri"/>
                <a:cs typeface="Calibri"/>
              </a:rPr>
              <a:t>or</a:t>
            </a:r>
            <a:r>
              <a:rPr sz="848" b="1" spc="17" dirty="0">
                <a:solidFill>
                  <a:srgbClr val="231F20"/>
                </a:solidFill>
                <a:latin typeface="Calibri"/>
                <a:cs typeface="Calibri"/>
              </a:rPr>
              <a:t> </a:t>
            </a:r>
            <a:r>
              <a:rPr sz="848" b="1" dirty="0">
                <a:solidFill>
                  <a:srgbClr val="231F20"/>
                </a:solidFill>
                <a:latin typeface="Calibri"/>
                <a:cs typeface="Calibri"/>
              </a:rPr>
              <a:t>Other</a:t>
            </a:r>
            <a:r>
              <a:rPr sz="848" b="1" spc="17" dirty="0">
                <a:solidFill>
                  <a:srgbClr val="231F20"/>
                </a:solidFill>
                <a:latin typeface="Calibri"/>
                <a:cs typeface="Calibri"/>
              </a:rPr>
              <a:t> </a:t>
            </a:r>
            <a:r>
              <a:rPr sz="848" b="1" spc="28" dirty="0">
                <a:solidFill>
                  <a:srgbClr val="231F20"/>
                </a:solidFill>
                <a:latin typeface="Calibri"/>
                <a:cs typeface="Calibri"/>
              </a:rPr>
              <a:t>(%)</a:t>
            </a:r>
            <a:endParaRPr sz="848" dirty="0">
              <a:latin typeface="Calibri"/>
              <a:cs typeface="Calibri"/>
            </a:endParaRPr>
          </a:p>
          <a:p>
            <a:pPr marR="5012302" algn="r">
              <a:spcBef>
                <a:spcPts val="113"/>
              </a:spcBef>
            </a:pPr>
            <a:r>
              <a:rPr sz="848" b="1" dirty="0">
                <a:solidFill>
                  <a:srgbClr val="231F20"/>
                </a:solidFill>
                <a:latin typeface="Calibri"/>
                <a:cs typeface="Calibri"/>
              </a:rPr>
              <a:t>Uninsured</a:t>
            </a:r>
            <a:r>
              <a:rPr sz="848" b="1" spc="17" dirty="0">
                <a:solidFill>
                  <a:srgbClr val="231F20"/>
                </a:solidFill>
                <a:latin typeface="Calibri"/>
                <a:cs typeface="Calibri"/>
              </a:rPr>
              <a:t> </a:t>
            </a:r>
            <a:r>
              <a:rPr sz="848" b="1" spc="28" dirty="0">
                <a:solidFill>
                  <a:srgbClr val="231F20"/>
                </a:solidFill>
                <a:latin typeface="Calibri"/>
                <a:cs typeface="Calibri"/>
              </a:rPr>
              <a:t>(%)</a:t>
            </a:r>
            <a:endParaRPr sz="848" dirty="0">
              <a:latin typeface="Calibri"/>
              <a:cs typeface="Calibri"/>
            </a:endParaRPr>
          </a:p>
          <a:p>
            <a:pPr marL="14348">
              <a:spcBef>
                <a:spcPts val="605"/>
              </a:spcBef>
            </a:pPr>
            <a:r>
              <a:rPr sz="904" b="1" spc="-17" dirty="0">
                <a:solidFill>
                  <a:srgbClr val="231F20"/>
                </a:solidFill>
                <a:latin typeface="Calibri"/>
                <a:cs typeface="Calibri"/>
              </a:rPr>
              <a:t>Pre-</a:t>
            </a:r>
            <a:r>
              <a:rPr sz="904" b="1" spc="40" dirty="0">
                <a:solidFill>
                  <a:srgbClr val="231F20"/>
                </a:solidFill>
                <a:latin typeface="Calibri"/>
                <a:cs typeface="Calibri"/>
              </a:rPr>
              <a:t> </a:t>
            </a:r>
            <a:r>
              <a:rPr sz="904" b="1" spc="-11" dirty="0">
                <a:solidFill>
                  <a:srgbClr val="231F20"/>
                </a:solidFill>
                <a:latin typeface="Calibri"/>
                <a:cs typeface="Calibri"/>
              </a:rPr>
              <a:t>and</a:t>
            </a:r>
            <a:r>
              <a:rPr sz="904" b="1" spc="40" dirty="0">
                <a:solidFill>
                  <a:srgbClr val="231F20"/>
                </a:solidFill>
                <a:latin typeface="Calibri"/>
                <a:cs typeface="Calibri"/>
              </a:rPr>
              <a:t> </a:t>
            </a:r>
            <a:r>
              <a:rPr sz="904" b="1" dirty="0">
                <a:solidFill>
                  <a:srgbClr val="231F20"/>
                </a:solidFill>
                <a:latin typeface="Calibri"/>
                <a:cs typeface="Calibri"/>
              </a:rPr>
              <a:t>Post-ACA</a:t>
            </a:r>
            <a:r>
              <a:rPr sz="904" b="1" spc="40" dirty="0">
                <a:solidFill>
                  <a:srgbClr val="231F20"/>
                </a:solidFill>
                <a:latin typeface="Calibri"/>
                <a:cs typeface="Calibri"/>
              </a:rPr>
              <a:t> </a:t>
            </a:r>
            <a:r>
              <a:rPr sz="904" b="1" dirty="0">
                <a:solidFill>
                  <a:srgbClr val="231F20"/>
                </a:solidFill>
                <a:latin typeface="Calibri"/>
                <a:cs typeface="Calibri"/>
              </a:rPr>
              <a:t>Health</a:t>
            </a:r>
            <a:r>
              <a:rPr sz="904" b="1" spc="40" dirty="0">
                <a:solidFill>
                  <a:srgbClr val="231F20"/>
                </a:solidFill>
                <a:latin typeface="Calibri"/>
                <a:cs typeface="Calibri"/>
              </a:rPr>
              <a:t> </a:t>
            </a:r>
            <a:r>
              <a:rPr sz="904" b="1" dirty="0">
                <a:solidFill>
                  <a:srgbClr val="231F20"/>
                </a:solidFill>
                <a:latin typeface="Calibri"/>
                <a:cs typeface="Calibri"/>
              </a:rPr>
              <a:t>Insurance</a:t>
            </a:r>
            <a:r>
              <a:rPr sz="904" b="1" spc="40" dirty="0">
                <a:solidFill>
                  <a:srgbClr val="231F20"/>
                </a:solidFill>
                <a:latin typeface="Calibri"/>
                <a:cs typeface="Calibri"/>
              </a:rPr>
              <a:t> </a:t>
            </a:r>
            <a:r>
              <a:rPr sz="904" b="1" spc="-6" dirty="0">
                <a:solidFill>
                  <a:srgbClr val="231F20"/>
                </a:solidFill>
                <a:latin typeface="Calibri"/>
                <a:cs typeface="Calibri"/>
              </a:rPr>
              <a:t>Coverage</a:t>
            </a:r>
            <a:r>
              <a:rPr sz="904" b="1" spc="40" dirty="0">
                <a:solidFill>
                  <a:srgbClr val="231F20"/>
                </a:solidFill>
                <a:latin typeface="Calibri"/>
                <a:cs typeface="Calibri"/>
              </a:rPr>
              <a:t> </a:t>
            </a:r>
            <a:r>
              <a:rPr sz="904" b="1" dirty="0">
                <a:solidFill>
                  <a:srgbClr val="231F20"/>
                </a:solidFill>
                <a:latin typeface="Calibri"/>
                <a:cs typeface="Calibri"/>
              </a:rPr>
              <a:t>among</a:t>
            </a:r>
            <a:r>
              <a:rPr sz="904" b="1" spc="40" dirty="0">
                <a:solidFill>
                  <a:srgbClr val="231F20"/>
                </a:solidFill>
                <a:latin typeface="Calibri"/>
                <a:cs typeface="Calibri"/>
              </a:rPr>
              <a:t> </a:t>
            </a:r>
            <a:r>
              <a:rPr sz="904" b="1" spc="-11" dirty="0">
                <a:solidFill>
                  <a:srgbClr val="231F20"/>
                </a:solidFill>
                <a:latin typeface="Calibri"/>
                <a:cs typeface="Calibri"/>
              </a:rPr>
              <a:t>Nonelderly</a:t>
            </a:r>
            <a:r>
              <a:rPr sz="904" b="1" spc="40" dirty="0">
                <a:solidFill>
                  <a:srgbClr val="231F20"/>
                </a:solidFill>
                <a:latin typeface="Calibri"/>
                <a:cs typeface="Calibri"/>
              </a:rPr>
              <a:t> </a:t>
            </a:r>
            <a:r>
              <a:rPr sz="904" b="1" spc="-6" dirty="0">
                <a:solidFill>
                  <a:srgbClr val="231F20"/>
                </a:solidFill>
                <a:latin typeface="Calibri"/>
                <a:cs typeface="Calibri"/>
              </a:rPr>
              <a:t>Adults</a:t>
            </a:r>
            <a:r>
              <a:rPr sz="904" b="1" spc="40" dirty="0">
                <a:solidFill>
                  <a:srgbClr val="231F20"/>
                </a:solidFill>
                <a:latin typeface="Calibri"/>
                <a:cs typeface="Calibri"/>
              </a:rPr>
              <a:t> </a:t>
            </a:r>
            <a:r>
              <a:rPr sz="904" b="1" spc="-17" dirty="0">
                <a:solidFill>
                  <a:srgbClr val="231F20"/>
                </a:solidFill>
                <a:latin typeface="Calibri"/>
                <a:cs typeface="Calibri"/>
              </a:rPr>
              <a:t>with</a:t>
            </a:r>
            <a:r>
              <a:rPr sz="904" b="1" spc="40" dirty="0">
                <a:solidFill>
                  <a:srgbClr val="231F20"/>
                </a:solidFill>
                <a:latin typeface="Calibri"/>
                <a:cs typeface="Calibri"/>
              </a:rPr>
              <a:t> </a:t>
            </a:r>
            <a:r>
              <a:rPr sz="904" b="1" spc="-28" dirty="0">
                <a:solidFill>
                  <a:srgbClr val="231F20"/>
                </a:solidFill>
                <a:latin typeface="Calibri"/>
                <a:cs typeface="Calibri"/>
              </a:rPr>
              <a:t>Job</a:t>
            </a:r>
            <a:r>
              <a:rPr sz="904" b="1" spc="40" dirty="0">
                <a:solidFill>
                  <a:srgbClr val="231F20"/>
                </a:solidFill>
                <a:latin typeface="Calibri"/>
                <a:cs typeface="Calibri"/>
              </a:rPr>
              <a:t> </a:t>
            </a:r>
            <a:r>
              <a:rPr sz="904" b="1" spc="17" dirty="0">
                <a:solidFill>
                  <a:srgbClr val="231F20"/>
                </a:solidFill>
                <a:latin typeface="Calibri"/>
                <a:cs typeface="Calibri"/>
              </a:rPr>
              <a:t>Loss.</a:t>
            </a:r>
            <a:endParaRPr sz="904" dirty="0">
              <a:latin typeface="Calibri"/>
              <a:cs typeface="Calibri"/>
            </a:endParaRPr>
          </a:p>
          <a:p>
            <a:pPr marL="14348" marR="5739" algn="just">
              <a:lnSpc>
                <a:spcPct val="104200"/>
              </a:lnSpc>
              <a:spcBef>
                <a:spcPts val="226"/>
              </a:spcBef>
            </a:pPr>
            <a:r>
              <a:rPr sz="750" spc="-23" dirty="0">
                <a:solidFill>
                  <a:srgbClr val="231F20"/>
                </a:solidFill>
                <a:latin typeface="Arial"/>
                <a:cs typeface="Arial"/>
              </a:rPr>
              <a:t>Bold</a:t>
            </a:r>
            <a:r>
              <a:rPr sz="750" spc="-6" dirty="0">
                <a:solidFill>
                  <a:srgbClr val="231F20"/>
                </a:solidFill>
                <a:latin typeface="Arial"/>
                <a:cs typeface="Arial"/>
              </a:rPr>
              <a:t> </a:t>
            </a:r>
            <a:r>
              <a:rPr sz="750" spc="-40" dirty="0">
                <a:solidFill>
                  <a:srgbClr val="231F20"/>
                </a:solidFill>
                <a:latin typeface="Arial"/>
                <a:cs typeface="Arial"/>
              </a:rPr>
              <a:t>type</a:t>
            </a:r>
            <a:r>
              <a:rPr sz="750" spc="-6" dirty="0">
                <a:solidFill>
                  <a:srgbClr val="231F20"/>
                </a:solidFill>
                <a:latin typeface="Arial"/>
                <a:cs typeface="Arial"/>
              </a:rPr>
              <a:t> </a:t>
            </a:r>
            <a:r>
              <a:rPr sz="750" spc="-28" dirty="0">
                <a:solidFill>
                  <a:srgbClr val="231F20"/>
                </a:solidFill>
                <a:latin typeface="Arial"/>
                <a:cs typeface="Arial"/>
              </a:rPr>
              <a:t>indicates</a:t>
            </a:r>
            <a:r>
              <a:rPr sz="750" spc="-6" dirty="0">
                <a:solidFill>
                  <a:srgbClr val="231F20"/>
                </a:solidFill>
                <a:latin typeface="Arial"/>
                <a:cs typeface="Arial"/>
              </a:rPr>
              <a:t> </a:t>
            </a:r>
            <a:r>
              <a:rPr sz="750" spc="-79" dirty="0">
                <a:solidFill>
                  <a:srgbClr val="231F20"/>
                </a:solidFill>
                <a:latin typeface="Arial"/>
                <a:cs typeface="Arial"/>
              </a:rPr>
              <a:t>a</a:t>
            </a:r>
            <a:r>
              <a:rPr sz="750" spc="-6" dirty="0">
                <a:solidFill>
                  <a:srgbClr val="231F20"/>
                </a:solidFill>
                <a:latin typeface="Arial"/>
                <a:cs typeface="Arial"/>
              </a:rPr>
              <a:t> </a:t>
            </a:r>
            <a:r>
              <a:rPr sz="750" spc="-34" dirty="0">
                <a:solidFill>
                  <a:srgbClr val="231F20"/>
                </a:solidFill>
                <a:latin typeface="Arial"/>
                <a:cs typeface="Arial"/>
              </a:rPr>
              <a:t>differences-in-differences</a:t>
            </a:r>
            <a:r>
              <a:rPr sz="750" spc="-6" dirty="0">
                <a:solidFill>
                  <a:srgbClr val="231F20"/>
                </a:solidFill>
                <a:latin typeface="Arial"/>
                <a:cs typeface="Arial"/>
              </a:rPr>
              <a:t> </a:t>
            </a:r>
            <a:r>
              <a:rPr sz="750" spc="-28" dirty="0">
                <a:solidFill>
                  <a:srgbClr val="231F20"/>
                </a:solidFill>
                <a:latin typeface="Arial"/>
                <a:cs typeface="Arial"/>
              </a:rPr>
              <a:t>estimate</a:t>
            </a:r>
            <a:r>
              <a:rPr sz="750" spc="-6" dirty="0">
                <a:solidFill>
                  <a:srgbClr val="231F20"/>
                </a:solidFill>
                <a:latin typeface="Arial"/>
                <a:cs typeface="Arial"/>
              </a:rPr>
              <a:t> </a:t>
            </a:r>
            <a:r>
              <a:rPr sz="750" spc="-11" dirty="0">
                <a:solidFill>
                  <a:srgbClr val="231F20"/>
                </a:solidFill>
                <a:latin typeface="Arial"/>
                <a:cs typeface="Arial"/>
              </a:rPr>
              <a:t>that</a:t>
            </a:r>
            <a:r>
              <a:rPr sz="750" spc="-6" dirty="0">
                <a:solidFill>
                  <a:srgbClr val="231F20"/>
                </a:solidFill>
                <a:latin typeface="Arial"/>
                <a:cs typeface="Arial"/>
              </a:rPr>
              <a:t> </a:t>
            </a:r>
            <a:r>
              <a:rPr sz="750" spc="-17" dirty="0">
                <a:solidFill>
                  <a:srgbClr val="231F20"/>
                </a:solidFill>
                <a:latin typeface="Arial"/>
                <a:cs typeface="Arial"/>
              </a:rPr>
              <a:t>is</a:t>
            </a:r>
            <a:r>
              <a:rPr sz="750" spc="-6" dirty="0">
                <a:solidFill>
                  <a:srgbClr val="231F20"/>
                </a:solidFill>
                <a:latin typeface="Arial"/>
                <a:cs typeface="Arial"/>
              </a:rPr>
              <a:t> </a:t>
            </a:r>
            <a:r>
              <a:rPr sz="750" spc="-17" dirty="0">
                <a:solidFill>
                  <a:srgbClr val="231F20"/>
                </a:solidFill>
                <a:latin typeface="Arial"/>
                <a:cs typeface="Arial"/>
              </a:rPr>
              <a:t>significant</a:t>
            </a:r>
            <a:r>
              <a:rPr sz="750" spc="-6" dirty="0">
                <a:solidFill>
                  <a:srgbClr val="231F20"/>
                </a:solidFill>
                <a:latin typeface="Arial"/>
                <a:cs typeface="Arial"/>
              </a:rPr>
              <a:t> </a:t>
            </a:r>
            <a:r>
              <a:rPr sz="750" spc="-23" dirty="0">
                <a:solidFill>
                  <a:srgbClr val="231F20"/>
                </a:solidFill>
                <a:latin typeface="Arial"/>
                <a:cs typeface="Arial"/>
              </a:rPr>
              <a:t>at</a:t>
            </a:r>
            <a:r>
              <a:rPr sz="750" spc="-6" dirty="0">
                <a:solidFill>
                  <a:srgbClr val="231F20"/>
                </a:solidFill>
                <a:latin typeface="Arial"/>
                <a:cs typeface="Arial"/>
              </a:rPr>
              <a:t> </a:t>
            </a:r>
            <a:r>
              <a:rPr sz="750" spc="-56" dirty="0">
                <a:solidFill>
                  <a:srgbClr val="231F20"/>
                </a:solidFill>
                <a:latin typeface="Arial"/>
                <a:cs typeface="Arial"/>
              </a:rPr>
              <a:t>P&lt;0.05</a:t>
            </a:r>
            <a:r>
              <a:rPr sz="750" spc="-6" dirty="0">
                <a:solidFill>
                  <a:srgbClr val="231F20"/>
                </a:solidFill>
                <a:latin typeface="Arial"/>
                <a:cs typeface="Arial"/>
              </a:rPr>
              <a:t> </a:t>
            </a:r>
            <a:r>
              <a:rPr sz="750" spc="-51" dirty="0">
                <a:solidFill>
                  <a:srgbClr val="231F20"/>
                </a:solidFill>
                <a:latin typeface="Arial"/>
                <a:cs typeface="Arial"/>
              </a:rPr>
              <a:t>(see</a:t>
            </a:r>
            <a:r>
              <a:rPr sz="750" spc="-6" dirty="0">
                <a:solidFill>
                  <a:srgbClr val="231F20"/>
                </a:solidFill>
                <a:latin typeface="Arial"/>
                <a:cs typeface="Arial"/>
              </a:rPr>
              <a:t> </a:t>
            </a:r>
            <a:r>
              <a:rPr sz="750" spc="-28" dirty="0">
                <a:solidFill>
                  <a:srgbClr val="231F20"/>
                </a:solidFill>
                <a:latin typeface="Arial"/>
                <a:cs typeface="Arial"/>
              </a:rPr>
              <a:t>the</a:t>
            </a:r>
            <a:r>
              <a:rPr sz="750" spc="-6" dirty="0">
                <a:solidFill>
                  <a:srgbClr val="231F20"/>
                </a:solidFill>
                <a:latin typeface="Arial"/>
                <a:cs typeface="Arial"/>
              </a:rPr>
              <a:t> </a:t>
            </a:r>
            <a:r>
              <a:rPr sz="750" spc="-34" dirty="0">
                <a:solidFill>
                  <a:srgbClr val="231F20"/>
                </a:solidFill>
                <a:latin typeface="Arial"/>
                <a:cs typeface="Arial"/>
              </a:rPr>
              <a:t>Supplementary</a:t>
            </a:r>
            <a:r>
              <a:rPr sz="750" spc="-6" dirty="0">
                <a:solidFill>
                  <a:srgbClr val="231F20"/>
                </a:solidFill>
                <a:latin typeface="Arial"/>
                <a:cs typeface="Arial"/>
              </a:rPr>
              <a:t> </a:t>
            </a:r>
            <a:r>
              <a:rPr sz="750" spc="-34" dirty="0">
                <a:solidFill>
                  <a:srgbClr val="231F20"/>
                </a:solidFill>
                <a:latin typeface="Arial"/>
                <a:cs typeface="Arial"/>
              </a:rPr>
              <a:t>Appendix</a:t>
            </a:r>
            <a:r>
              <a:rPr sz="750" spc="-6" dirty="0">
                <a:solidFill>
                  <a:srgbClr val="231F20"/>
                </a:solidFill>
                <a:latin typeface="Arial"/>
                <a:cs typeface="Arial"/>
              </a:rPr>
              <a:t> </a:t>
            </a:r>
            <a:r>
              <a:rPr sz="750" spc="-11" dirty="0">
                <a:solidFill>
                  <a:srgbClr val="231F20"/>
                </a:solidFill>
                <a:latin typeface="Arial"/>
                <a:cs typeface="Arial"/>
              </a:rPr>
              <a:t>for</a:t>
            </a:r>
            <a:r>
              <a:rPr sz="750" spc="-6" dirty="0">
                <a:solidFill>
                  <a:srgbClr val="231F20"/>
                </a:solidFill>
                <a:latin typeface="Arial"/>
                <a:cs typeface="Arial"/>
              </a:rPr>
              <a:t> </a:t>
            </a:r>
            <a:r>
              <a:rPr sz="750" spc="-28" dirty="0">
                <a:solidFill>
                  <a:srgbClr val="231F20"/>
                </a:solidFill>
                <a:latin typeface="Arial"/>
                <a:cs typeface="Arial"/>
              </a:rPr>
              <a:t>det</a:t>
            </a:r>
            <a:r>
              <a:rPr sz="750" spc="-17" dirty="0">
                <a:solidFill>
                  <a:srgbClr val="231F20"/>
                </a:solidFill>
                <a:latin typeface="Arial"/>
                <a:cs typeface="Arial"/>
              </a:rPr>
              <a:t>ails). </a:t>
            </a:r>
            <a:r>
              <a:rPr sz="750" spc="-34" dirty="0">
                <a:solidFill>
                  <a:srgbClr val="231F20"/>
                </a:solidFill>
                <a:latin typeface="Arial"/>
                <a:cs typeface="Arial"/>
              </a:rPr>
              <a:t>Data</a:t>
            </a:r>
            <a:r>
              <a:rPr sz="750" spc="-6" dirty="0">
                <a:solidFill>
                  <a:srgbClr val="231F20"/>
                </a:solidFill>
                <a:latin typeface="Arial"/>
                <a:cs typeface="Arial"/>
              </a:rPr>
              <a:t> </a:t>
            </a:r>
            <a:r>
              <a:rPr sz="750" spc="-56" dirty="0">
                <a:solidFill>
                  <a:srgbClr val="231F20"/>
                </a:solidFill>
                <a:latin typeface="Arial"/>
                <a:cs typeface="Arial"/>
              </a:rPr>
              <a:t>are</a:t>
            </a:r>
            <a:r>
              <a:rPr sz="750" spc="-6" dirty="0">
                <a:solidFill>
                  <a:srgbClr val="231F20"/>
                </a:solidFill>
                <a:latin typeface="Arial"/>
                <a:cs typeface="Arial"/>
              </a:rPr>
              <a:t> from </a:t>
            </a:r>
            <a:r>
              <a:rPr sz="750" spc="-28" dirty="0">
                <a:solidFill>
                  <a:srgbClr val="231F20"/>
                </a:solidFill>
                <a:latin typeface="Arial"/>
                <a:cs typeface="Arial"/>
              </a:rPr>
              <a:t>the</a:t>
            </a:r>
            <a:r>
              <a:rPr sz="750" spc="-6" dirty="0">
                <a:solidFill>
                  <a:srgbClr val="231F20"/>
                </a:solidFill>
                <a:latin typeface="Arial"/>
                <a:cs typeface="Arial"/>
              </a:rPr>
              <a:t> </a:t>
            </a:r>
            <a:r>
              <a:rPr sz="750" spc="-23" dirty="0">
                <a:solidFill>
                  <a:srgbClr val="231F20"/>
                </a:solidFill>
                <a:latin typeface="Arial"/>
                <a:cs typeface="Arial"/>
              </a:rPr>
              <a:t>Medical</a:t>
            </a:r>
            <a:r>
              <a:rPr sz="750" spc="-6" dirty="0">
                <a:solidFill>
                  <a:srgbClr val="231F20"/>
                </a:solidFill>
                <a:latin typeface="Arial"/>
                <a:cs typeface="Arial"/>
              </a:rPr>
              <a:t> </a:t>
            </a:r>
            <a:r>
              <a:rPr sz="750" spc="-40" dirty="0">
                <a:solidFill>
                  <a:srgbClr val="231F20"/>
                </a:solidFill>
                <a:latin typeface="Arial"/>
                <a:cs typeface="Arial"/>
              </a:rPr>
              <a:t>Expenditure</a:t>
            </a:r>
            <a:r>
              <a:rPr sz="750" spc="-6" dirty="0">
                <a:solidFill>
                  <a:srgbClr val="231F20"/>
                </a:solidFill>
                <a:latin typeface="Arial"/>
                <a:cs typeface="Arial"/>
              </a:rPr>
              <a:t> </a:t>
            </a:r>
            <a:r>
              <a:rPr sz="750" spc="-51" dirty="0">
                <a:solidFill>
                  <a:srgbClr val="231F20"/>
                </a:solidFill>
                <a:latin typeface="Arial"/>
                <a:cs typeface="Arial"/>
              </a:rPr>
              <a:t>Panel</a:t>
            </a:r>
            <a:r>
              <a:rPr sz="750" spc="-6" dirty="0">
                <a:solidFill>
                  <a:srgbClr val="231F20"/>
                </a:solidFill>
                <a:latin typeface="Arial"/>
                <a:cs typeface="Arial"/>
              </a:rPr>
              <a:t> </a:t>
            </a:r>
            <a:r>
              <a:rPr sz="750" spc="-62" dirty="0">
                <a:solidFill>
                  <a:srgbClr val="231F20"/>
                </a:solidFill>
                <a:latin typeface="Arial"/>
                <a:cs typeface="Arial"/>
              </a:rPr>
              <a:t>Survey</a:t>
            </a:r>
            <a:r>
              <a:rPr sz="750" spc="-6" dirty="0">
                <a:solidFill>
                  <a:srgbClr val="231F20"/>
                </a:solidFill>
                <a:latin typeface="Arial"/>
                <a:cs typeface="Arial"/>
              </a:rPr>
              <a:t> </a:t>
            </a:r>
            <a:r>
              <a:rPr sz="750" spc="-11" dirty="0">
                <a:solidFill>
                  <a:srgbClr val="231F20"/>
                </a:solidFill>
                <a:latin typeface="Arial"/>
                <a:cs typeface="Arial"/>
              </a:rPr>
              <a:t>for</a:t>
            </a:r>
            <a:r>
              <a:rPr sz="750" spc="-6" dirty="0">
                <a:solidFill>
                  <a:srgbClr val="231F20"/>
                </a:solidFill>
                <a:latin typeface="Arial"/>
                <a:cs typeface="Arial"/>
              </a:rPr>
              <a:t> </a:t>
            </a:r>
            <a:r>
              <a:rPr sz="750" spc="-56" dirty="0">
                <a:solidFill>
                  <a:srgbClr val="231F20"/>
                </a:solidFill>
                <a:latin typeface="Arial"/>
                <a:cs typeface="Arial"/>
              </a:rPr>
              <a:t>2011–2016.</a:t>
            </a:r>
            <a:r>
              <a:rPr sz="750" spc="-6" dirty="0">
                <a:solidFill>
                  <a:srgbClr val="231F20"/>
                </a:solidFill>
                <a:latin typeface="Arial"/>
                <a:cs typeface="Arial"/>
              </a:rPr>
              <a:t> </a:t>
            </a:r>
            <a:r>
              <a:rPr sz="750" spc="-62" dirty="0">
                <a:solidFill>
                  <a:srgbClr val="231F20"/>
                </a:solidFill>
                <a:latin typeface="Arial"/>
                <a:cs typeface="Arial"/>
              </a:rPr>
              <a:t>The</a:t>
            </a:r>
            <a:r>
              <a:rPr sz="750" spc="-6" dirty="0">
                <a:solidFill>
                  <a:srgbClr val="231F20"/>
                </a:solidFill>
                <a:latin typeface="Arial"/>
                <a:cs typeface="Arial"/>
              </a:rPr>
              <a:t> </a:t>
            </a:r>
            <a:r>
              <a:rPr sz="750" spc="-34" dirty="0">
                <a:solidFill>
                  <a:srgbClr val="231F20"/>
                </a:solidFill>
                <a:latin typeface="Arial"/>
                <a:cs typeface="Arial"/>
              </a:rPr>
              <a:t>sample</a:t>
            </a:r>
            <a:r>
              <a:rPr sz="750" spc="-6" dirty="0">
                <a:solidFill>
                  <a:srgbClr val="231F20"/>
                </a:solidFill>
                <a:latin typeface="Arial"/>
                <a:cs typeface="Arial"/>
              </a:rPr>
              <a:t> </a:t>
            </a:r>
            <a:r>
              <a:rPr sz="750" spc="-23" dirty="0">
                <a:solidFill>
                  <a:srgbClr val="231F20"/>
                </a:solidFill>
                <a:latin typeface="Arial"/>
                <a:cs typeface="Arial"/>
              </a:rPr>
              <a:t>included</a:t>
            </a:r>
            <a:r>
              <a:rPr sz="750" spc="-6" dirty="0">
                <a:solidFill>
                  <a:srgbClr val="231F20"/>
                </a:solidFill>
                <a:latin typeface="Arial"/>
                <a:cs typeface="Arial"/>
              </a:rPr>
              <a:t> </a:t>
            </a:r>
            <a:r>
              <a:rPr sz="750" spc="-17" dirty="0">
                <a:solidFill>
                  <a:srgbClr val="231F20"/>
                </a:solidFill>
                <a:latin typeface="Arial"/>
                <a:cs typeface="Arial"/>
              </a:rPr>
              <a:t>all</a:t>
            </a:r>
            <a:r>
              <a:rPr sz="750" spc="-6" dirty="0">
                <a:solidFill>
                  <a:srgbClr val="231F20"/>
                </a:solidFill>
                <a:latin typeface="Arial"/>
                <a:cs typeface="Arial"/>
              </a:rPr>
              <a:t> </a:t>
            </a:r>
            <a:r>
              <a:rPr sz="750" spc="-23" dirty="0">
                <a:solidFill>
                  <a:srgbClr val="231F20"/>
                </a:solidFill>
                <a:latin typeface="Arial"/>
                <a:cs typeface="Arial"/>
              </a:rPr>
              <a:t>adults</a:t>
            </a:r>
            <a:r>
              <a:rPr sz="750" spc="-6" dirty="0">
                <a:solidFill>
                  <a:srgbClr val="231F20"/>
                </a:solidFill>
                <a:latin typeface="Arial"/>
                <a:cs typeface="Arial"/>
              </a:rPr>
              <a:t> </a:t>
            </a:r>
            <a:r>
              <a:rPr sz="750" spc="-56" dirty="0">
                <a:solidFill>
                  <a:srgbClr val="231F20"/>
                </a:solidFill>
                <a:latin typeface="Arial"/>
                <a:cs typeface="Arial"/>
              </a:rPr>
              <a:t>19</a:t>
            </a:r>
            <a:r>
              <a:rPr sz="750" spc="-6" dirty="0">
                <a:solidFill>
                  <a:srgbClr val="231F20"/>
                </a:solidFill>
                <a:latin typeface="Arial"/>
                <a:cs typeface="Arial"/>
              </a:rPr>
              <a:t> </a:t>
            </a:r>
            <a:r>
              <a:rPr sz="750" dirty="0">
                <a:solidFill>
                  <a:srgbClr val="231F20"/>
                </a:solidFill>
                <a:latin typeface="Arial"/>
                <a:cs typeface="Arial"/>
              </a:rPr>
              <a:t>to</a:t>
            </a:r>
            <a:r>
              <a:rPr sz="750" spc="-6" dirty="0">
                <a:solidFill>
                  <a:srgbClr val="231F20"/>
                </a:solidFill>
                <a:latin typeface="Arial"/>
                <a:cs typeface="Arial"/>
              </a:rPr>
              <a:t> </a:t>
            </a:r>
            <a:r>
              <a:rPr sz="750" spc="-56" dirty="0">
                <a:solidFill>
                  <a:srgbClr val="231F20"/>
                </a:solidFill>
                <a:latin typeface="Arial"/>
                <a:cs typeface="Arial"/>
              </a:rPr>
              <a:t>64</a:t>
            </a:r>
            <a:r>
              <a:rPr sz="750" spc="-6" dirty="0">
                <a:solidFill>
                  <a:srgbClr val="231F20"/>
                </a:solidFill>
                <a:latin typeface="Arial"/>
                <a:cs typeface="Arial"/>
              </a:rPr>
              <a:t> </a:t>
            </a:r>
            <a:r>
              <a:rPr sz="750" spc="-62" dirty="0">
                <a:solidFill>
                  <a:srgbClr val="231F20"/>
                </a:solidFill>
                <a:latin typeface="Arial"/>
                <a:cs typeface="Arial"/>
              </a:rPr>
              <a:t>years</a:t>
            </a:r>
            <a:r>
              <a:rPr sz="750" spc="-6" dirty="0">
                <a:solidFill>
                  <a:srgbClr val="231F20"/>
                </a:solidFill>
                <a:latin typeface="Arial"/>
                <a:cs typeface="Arial"/>
              </a:rPr>
              <a:t> </a:t>
            </a:r>
            <a:r>
              <a:rPr sz="750" spc="-11" dirty="0">
                <a:solidFill>
                  <a:srgbClr val="231F20"/>
                </a:solidFill>
                <a:latin typeface="Arial"/>
                <a:cs typeface="Arial"/>
              </a:rPr>
              <a:t>of</a:t>
            </a:r>
            <a:r>
              <a:rPr sz="750" spc="-6" dirty="0">
                <a:solidFill>
                  <a:srgbClr val="231F20"/>
                </a:solidFill>
                <a:latin typeface="Arial"/>
                <a:cs typeface="Arial"/>
              </a:rPr>
              <a:t> </a:t>
            </a:r>
            <a:r>
              <a:rPr sz="750" spc="-68" dirty="0">
                <a:solidFill>
                  <a:srgbClr val="231F20"/>
                </a:solidFill>
                <a:latin typeface="Arial"/>
                <a:cs typeface="Arial"/>
              </a:rPr>
              <a:t>age</a:t>
            </a:r>
            <a:r>
              <a:rPr sz="750" spc="-6" dirty="0">
                <a:solidFill>
                  <a:srgbClr val="231F20"/>
                </a:solidFill>
                <a:latin typeface="Arial"/>
                <a:cs typeface="Arial"/>
              </a:rPr>
              <a:t> </a:t>
            </a:r>
            <a:r>
              <a:rPr sz="750" spc="-34" dirty="0">
                <a:solidFill>
                  <a:srgbClr val="231F20"/>
                </a:solidFill>
                <a:latin typeface="Arial"/>
                <a:cs typeface="Arial"/>
              </a:rPr>
              <a:t>who</a:t>
            </a:r>
            <a:r>
              <a:rPr sz="750" spc="-6" dirty="0">
                <a:solidFill>
                  <a:srgbClr val="231F20"/>
                </a:solidFill>
                <a:latin typeface="Arial"/>
                <a:cs typeface="Arial"/>
              </a:rPr>
              <a:t> </a:t>
            </a:r>
            <a:r>
              <a:rPr sz="750" spc="-45" dirty="0">
                <a:solidFill>
                  <a:srgbClr val="231F20"/>
                </a:solidFill>
                <a:latin typeface="Arial"/>
                <a:cs typeface="Arial"/>
              </a:rPr>
              <a:t>had</a:t>
            </a:r>
            <a:r>
              <a:rPr sz="750" spc="-23" dirty="0">
                <a:solidFill>
                  <a:srgbClr val="231F20"/>
                </a:solidFill>
                <a:latin typeface="Arial"/>
                <a:cs typeface="Arial"/>
              </a:rPr>
              <a:t> </a:t>
            </a:r>
            <a:r>
              <a:rPr sz="750" spc="-62" dirty="0">
                <a:solidFill>
                  <a:srgbClr val="231F20"/>
                </a:solidFill>
                <a:latin typeface="Arial"/>
                <a:cs typeface="Arial"/>
              </a:rPr>
              <a:t>any</a:t>
            </a:r>
            <a:r>
              <a:rPr sz="750" spc="-6" dirty="0">
                <a:solidFill>
                  <a:srgbClr val="231F20"/>
                </a:solidFill>
                <a:latin typeface="Arial"/>
                <a:cs typeface="Arial"/>
              </a:rPr>
              <a:t> </a:t>
            </a:r>
            <a:r>
              <a:rPr sz="750" spc="-28" dirty="0">
                <a:solidFill>
                  <a:srgbClr val="231F20"/>
                </a:solidFill>
                <a:latin typeface="Arial"/>
                <a:cs typeface="Arial"/>
              </a:rPr>
              <a:t>employment</a:t>
            </a:r>
            <a:r>
              <a:rPr sz="750" spc="-6" dirty="0">
                <a:solidFill>
                  <a:srgbClr val="231F20"/>
                </a:solidFill>
                <a:latin typeface="Arial"/>
                <a:cs typeface="Arial"/>
              </a:rPr>
              <a:t> </a:t>
            </a:r>
            <a:r>
              <a:rPr sz="750" dirty="0">
                <a:solidFill>
                  <a:srgbClr val="231F20"/>
                </a:solidFill>
                <a:latin typeface="Arial"/>
                <a:cs typeface="Arial"/>
              </a:rPr>
              <a:t>in</a:t>
            </a:r>
            <a:r>
              <a:rPr sz="750" spc="-6" dirty="0">
                <a:solidFill>
                  <a:srgbClr val="231F20"/>
                </a:solidFill>
                <a:latin typeface="Arial"/>
                <a:cs typeface="Arial"/>
              </a:rPr>
              <a:t> </a:t>
            </a:r>
            <a:r>
              <a:rPr sz="750" spc="-28" dirty="0">
                <a:solidFill>
                  <a:srgbClr val="231F20"/>
                </a:solidFill>
                <a:latin typeface="Arial"/>
                <a:cs typeface="Arial"/>
              </a:rPr>
              <a:t>the</a:t>
            </a:r>
            <a:r>
              <a:rPr sz="750" spc="-6" dirty="0">
                <a:solidFill>
                  <a:srgbClr val="231F20"/>
                </a:solidFill>
                <a:latin typeface="Arial"/>
                <a:cs typeface="Arial"/>
              </a:rPr>
              <a:t> </a:t>
            </a:r>
            <a:r>
              <a:rPr sz="750" dirty="0">
                <a:solidFill>
                  <a:srgbClr val="231F20"/>
                </a:solidFill>
                <a:latin typeface="Arial"/>
                <a:cs typeface="Arial"/>
              </a:rPr>
              <a:t>first</a:t>
            </a:r>
            <a:r>
              <a:rPr sz="750" spc="-6" dirty="0">
                <a:solidFill>
                  <a:srgbClr val="231F20"/>
                </a:solidFill>
                <a:latin typeface="Arial"/>
                <a:cs typeface="Arial"/>
              </a:rPr>
              <a:t> </a:t>
            </a:r>
            <a:r>
              <a:rPr sz="750" spc="-17" dirty="0">
                <a:solidFill>
                  <a:srgbClr val="231F20"/>
                </a:solidFill>
                <a:latin typeface="Arial"/>
                <a:cs typeface="Arial"/>
              </a:rPr>
              <a:t>round</a:t>
            </a:r>
            <a:r>
              <a:rPr sz="750" spc="-6" dirty="0">
                <a:solidFill>
                  <a:srgbClr val="231F20"/>
                </a:solidFill>
                <a:latin typeface="Arial"/>
                <a:cs typeface="Arial"/>
              </a:rPr>
              <a:t> </a:t>
            </a:r>
            <a:r>
              <a:rPr sz="750" spc="-11" dirty="0">
                <a:solidFill>
                  <a:srgbClr val="231F20"/>
                </a:solidFill>
                <a:latin typeface="Arial"/>
                <a:cs typeface="Arial"/>
              </a:rPr>
              <a:t>of</a:t>
            </a:r>
            <a:r>
              <a:rPr sz="750" spc="-6" dirty="0">
                <a:solidFill>
                  <a:srgbClr val="231F20"/>
                </a:solidFill>
                <a:latin typeface="Arial"/>
                <a:cs typeface="Arial"/>
              </a:rPr>
              <a:t> </a:t>
            </a:r>
            <a:r>
              <a:rPr sz="750" spc="-28" dirty="0">
                <a:solidFill>
                  <a:srgbClr val="231F20"/>
                </a:solidFill>
                <a:latin typeface="Arial"/>
                <a:cs typeface="Arial"/>
              </a:rPr>
              <a:t>the</a:t>
            </a:r>
            <a:r>
              <a:rPr sz="750" spc="-6" dirty="0">
                <a:solidFill>
                  <a:srgbClr val="231F20"/>
                </a:solidFill>
                <a:latin typeface="Arial"/>
                <a:cs typeface="Arial"/>
              </a:rPr>
              <a:t> </a:t>
            </a:r>
            <a:r>
              <a:rPr sz="750" spc="-51" dirty="0">
                <a:solidFill>
                  <a:srgbClr val="231F20"/>
                </a:solidFill>
                <a:latin typeface="Arial"/>
                <a:cs typeface="Arial"/>
              </a:rPr>
              <a:t>survey</a:t>
            </a:r>
            <a:r>
              <a:rPr sz="750" spc="-6" dirty="0">
                <a:solidFill>
                  <a:srgbClr val="231F20"/>
                </a:solidFill>
                <a:latin typeface="Arial"/>
                <a:cs typeface="Arial"/>
              </a:rPr>
              <a:t> but </a:t>
            </a:r>
            <a:r>
              <a:rPr sz="750" spc="-45" dirty="0">
                <a:solidFill>
                  <a:srgbClr val="231F20"/>
                </a:solidFill>
                <a:latin typeface="Arial"/>
                <a:cs typeface="Arial"/>
              </a:rPr>
              <a:t>had</a:t>
            </a:r>
            <a:r>
              <a:rPr sz="750" spc="-6" dirty="0">
                <a:solidFill>
                  <a:srgbClr val="231F20"/>
                </a:solidFill>
                <a:latin typeface="Arial"/>
                <a:cs typeface="Arial"/>
              </a:rPr>
              <a:t> </a:t>
            </a:r>
            <a:r>
              <a:rPr sz="750" spc="-45" dirty="0">
                <a:solidFill>
                  <a:srgbClr val="231F20"/>
                </a:solidFill>
                <a:latin typeface="Arial"/>
                <a:cs typeface="Arial"/>
              </a:rPr>
              <a:t>become</a:t>
            </a:r>
            <a:r>
              <a:rPr sz="750" spc="-6" dirty="0">
                <a:solidFill>
                  <a:srgbClr val="231F20"/>
                </a:solidFill>
                <a:latin typeface="Arial"/>
                <a:cs typeface="Arial"/>
              </a:rPr>
              <a:t> </a:t>
            </a:r>
            <a:r>
              <a:rPr sz="750" spc="-34" dirty="0">
                <a:solidFill>
                  <a:srgbClr val="231F20"/>
                </a:solidFill>
                <a:latin typeface="Arial"/>
                <a:cs typeface="Arial"/>
              </a:rPr>
              <a:t>unemployed</a:t>
            </a:r>
            <a:r>
              <a:rPr sz="750" spc="-6" dirty="0">
                <a:solidFill>
                  <a:srgbClr val="231F20"/>
                </a:solidFill>
                <a:latin typeface="Arial"/>
                <a:cs typeface="Arial"/>
              </a:rPr>
              <a:t> </a:t>
            </a:r>
            <a:r>
              <a:rPr sz="750" spc="-62" dirty="0">
                <a:solidFill>
                  <a:srgbClr val="231F20"/>
                </a:solidFill>
                <a:latin typeface="Arial"/>
                <a:cs typeface="Arial"/>
              </a:rPr>
              <a:t>by</a:t>
            </a:r>
            <a:r>
              <a:rPr sz="750" spc="-6" dirty="0">
                <a:solidFill>
                  <a:srgbClr val="231F20"/>
                </a:solidFill>
                <a:latin typeface="Arial"/>
                <a:cs typeface="Arial"/>
              </a:rPr>
              <a:t> </a:t>
            </a:r>
            <a:r>
              <a:rPr sz="750" spc="-28" dirty="0">
                <a:solidFill>
                  <a:srgbClr val="231F20"/>
                </a:solidFill>
                <a:latin typeface="Arial"/>
                <a:cs typeface="Arial"/>
              </a:rPr>
              <a:t>the</a:t>
            </a:r>
            <a:r>
              <a:rPr sz="750" spc="-6" dirty="0">
                <a:solidFill>
                  <a:srgbClr val="231F20"/>
                </a:solidFill>
                <a:latin typeface="Arial"/>
                <a:cs typeface="Arial"/>
              </a:rPr>
              <a:t> </a:t>
            </a:r>
            <a:r>
              <a:rPr sz="750" spc="-11" dirty="0">
                <a:solidFill>
                  <a:srgbClr val="231F20"/>
                </a:solidFill>
                <a:latin typeface="Arial"/>
                <a:cs typeface="Arial"/>
              </a:rPr>
              <a:t>final</a:t>
            </a:r>
            <a:r>
              <a:rPr sz="750" spc="-6" dirty="0">
                <a:solidFill>
                  <a:srgbClr val="231F20"/>
                </a:solidFill>
                <a:latin typeface="Arial"/>
                <a:cs typeface="Arial"/>
              </a:rPr>
              <a:t> </a:t>
            </a:r>
            <a:r>
              <a:rPr sz="750" spc="-17" dirty="0">
                <a:solidFill>
                  <a:srgbClr val="231F20"/>
                </a:solidFill>
                <a:latin typeface="Arial"/>
                <a:cs typeface="Arial"/>
              </a:rPr>
              <a:t>round</a:t>
            </a:r>
            <a:r>
              <a:rPr sz="750" spc="-6" dirty="0">
                <a:solidFill>
                  <a:srgbClr val="231F20"/>
                </a:solidFill>
                <a:latin typeface="Arial"/>
                <a:cs typeface="Arial"/>
              </a:rPr>
              <a:t> </a:t>
            </a:r>
            <a:r>
              <a:rPr sz="750" spc="-45" dirty="0">
                <a:solidFill>
                  <a:srgbClr val="231F20"/>
                </a:solidFill>
                <a:latin typeface="Arial"/>
                <a:cs typeface="Arial"/>
              </a:rPr>
              <a:t>(pre-ACA,</a:t>
            </a:r>
            <a:r>
              <a:rPr sz="750" spc="-6" dirty="0">
                <a:solidFill>
                  <a:srgbClr val="231F20"/>
                </a:solidFill>
                <a:latin typeface="Arial"/>
                <a:cs typeface="Arial"/>
              </a:rPr>
              <a:t> </a:t>
            </a:r>
            <a:r>
              <a:rPr sz="750" spc="136" dirty="0">
                <a:solidFill>
                  <a:srgbClr val="231F20"/>
                </a:solidFill>
                <a:latin typeface="Arial"/>
                <a:cs typeface="Arial"/>
              </a:rPr>
              <a:t>N</a:t>
            </a:r>
            <a:r>
              <a:rPr sz="750" spc="-34" dirty="0">
                <a:solidFill>
                  <a:srgbClr val="231F20"/>
                </a:solidFill>
                <a:latin typeface="Arial"/>
                <a:cs typeface="Arial"/>
              </a:rPr>
              <a:t>=</a:t>
            </a:r>
            <a:r>
              <a:rPr sz="750" spc="-141" dirty="0">
                <a:solidFill>
                  <a:srgbClr val="231F20"/>
                </a:solidFill>
                <a:latin typeface="Arial"/>
                <a:cs typeface="Arial"/>
              </a:rPr>
              <a:t> </a:t>
            </a:r>
            <a:r>
              <a:rPr sz="750" spc="-51" dirty="0">
                <a:solidFill>
                  <a:srgbClr val="231F20"/>
                </a:solidFill>
                <a:latin typeface="Arial"/>
                <a:cs typeface="Arial"/>
              </a:rPr>
              <a:t>1350;</a:t>
            </a:r>
            <a:r>
              <a:rPr sz="750" spc="-6" dirty="0">
                <a:solidFill>
                  <a:srgbClr val="231F20"/>
                </a:solidFill>
                <a:latin typeface="Arial"/>
                <a:cs typeface="Arial"/>
              </a:rPr>
              <a:t> </a:t>
            </a:r>
            <a:r>
              <a:rPr sz="750" spc="-45" dirty="0">
                <a:solidFill>
                  <a:srgbClr val="231F20"/>
                </a:solidFill>
                <a:latin typeface="Arial"/>
                <a:cs typeface="Arial"/>
              </a:rPr>
              <a:t>post-ACA,</a:t>
            </a:r>
            <a:endParaRPr sz="750" dirty="0">
              <a:latin typeface="Arial"/>
              <a:cs typeface="Arial"/>
            </a:endParaRPr>
          </a:p>
          <a:p>
            <a:pPr marL="14348">
              <a:spcBef>
                <a:spcPts val="45"/>
              </a:spcBef>
            </a:pPr>
            <a:r>
              <a:rPr sz="750" spc="28" dirty="0">
                <a:solidFill>
                  <a:srgbClr val="231F20"/>
                </a:solidFill>
                <a:latin typeface="Arial"/>
                <a:cs typeface="Arial"/>
              </a:rPr>
              <a:t>N</a:t>
            </a:r>
            <a:r>
              <a:rPr sz="750" spc="-141" dirty="0">
                <a:solidFill>
                  <a:srgbClr val="231F20"/>
                </a:solidFill>
                <a:latin typeface="Arial"/>
                <a:cs typeface="Arial"/>
              </a:rPr>
              <a:t> </a:t>
            </a:r>
            <a:r>
              <a:rPr sz="750" spc="-34" dirty="0">
                <a:solidFill>
                  <a:srgbClr val="231F20"/>
                </a:solidFill>
                <a:latin typeface="Arial"/>
                <a:cs typeface="Arial"/>
              </a:rPr>
              <a:t>=</a:t>
            </a:r>
            <a:r>
              <a:rPr sz="750" spc="-141" dirty="0">
                <a:solidFill>
                  <a:srgbClr val="231F20"/>
                </a:solidFill>
                <a:latin typeface="Arial"/>
                <a:cs typeface="Arial"/>
              </a:rPr>
              <a:t> </a:t>
            </a:r>
            <a:r>
              <a:rPr sz="750" spc="-40" dirty="0">
                <a:solidFill>
                  <a:srgbClr val="231F20"/>
                </a:solidFill>
                <a:latin typeface="Arial"/>
                <a:cs typeface="Arial"/>
              </a:rPr>
              <a:t>1103).</a:t>
            </a:r>
            <a:r>
              <a:rPr sz="750" spc="-6" dirty="0">
                <a:solidFill>
                  <a:srgbClr val="231F20"/>
                </a:solidFill>
                <a:latin typeface="Arial"/>
                <a:cs typeface="Arial"/>
              </a:rPr>
              <a:t> </a:t>
            </a:r>
            <a:r>
              <a:rPr sz="750" spc="-28" dirty="0">
                <a:solidFill>
                  <a:srgbClr val="231F20"/>
                </a:solidFill>
                <a:latin typeface="Arial"/>
                <a:cs typeface="Arial"/>
              </a:rPr>
              <a:t>Participants</a:t>
            </a:r>
            <a:r>
              <a:rPr sz="750" spc="-6" dirty="0">
                <a:solidFill>
                  <a:srgbClr val="231F20"/>
                </a:solidFill>
                <a:latin typeface="Arial"/>
                <a:cs typeface="Arial"/>
              </a:rPr>
              <a:t> </a:t>
            </a:r>
            <a:r>
              <a:rPr sz="750" spc="-56" dirty="0">
                <a:solidFill>
                  <a:srgbClr val="231F20"/>
                </a:solidFill>
                <a:latin typeface="Arial"/>
                <a:cs typeface="Arial"/>
              </a:rPr>
              <a:t>were</a:t>
            </a:r>
            <a:r>
              <a:rPr sz="750" spc="-6" dirty="0">
                <a:solidFill>
                  <a:srgbClr val="231F20"/>
                </a:solidFill>
                <a:latin typeface="Arial"/>
                <a:cs typeface="Arial"/>
              </a:rPr>
              <a:t> </a:t>
            </a:r>
            <a:r>
              <a:rPr sz="750" spc="-34" dirty="0">
                <a:solidFill>
                  <a:srgbClr val="231F20"/>
                </a:solidFill>
                <a:latin typeface="Arial"/>
                <a:cs typeface="Arial"/>
              </a:rPr>
              <a:t>interviewed</a:t>
            </a:r>
            <a:r>
              <a:rPr sz="750" spc="-6" dirty="0">
                <a:solidFill>
                  <a:srgbClr val="231F20"/>
                </a:solidFill>
                <a:latin typeface="Arial"/>
                <a:cs typeface="Arial"/>
              </a:rPr>
              <a:t> </a:t>
            </a:r>
            <a:r>
              <a:rPr sz="750" dirty="0">
                <a:solidFill>
                  <a:srgbClr val="231F20"/>
                </a:solidFill>
                <a:latin typeface="Arial"/>
                <a:cs typeface="Arial"/>
              </a:rPr>
              <a:t>in</a:t>
            </a:r>
            <a:r>
              <a:rPr sz="750" spc="-6" dirty="0">
                <a:solidFill>
                  <a:srgbClr val="231F20"/>
                </a:solidFill>
                <a:latin typeface="Arial"/>
                <a:cs typeface="Arial"/>
              </a:rPr>
              <a:t> </a:t>
            </a:r>
            <a:r>
              <a:rPr sz="750" spc="-28" dirty="0">
                <a:solidFill>
                  <a:srgbClr val="231F20"/>
                </a:solidFill>
                <a:latin typeface="Arial"/>
                <a:cs typeface="Arial"/>
              </a:rPr>
              <a:t>five</a:t>
            </a:r>
            <a:r>
              <a:rPr sz="750" spc="-6" dirty="0">
                <a:solidFill>
                  <a:srgbClr val="231F20"/>
                </a:solidFill>
                <a:latin typeface="Arial"/>
                <a:cs typeface="Arial"/>
              </a:rPr>
              <a:t> </a:t>
            </a:r>
            <a:r>
              <a:rPr sz="750" spc="-23" dirty="0">
                <a:solidFill>
                  <a:srgbClr val="231F20"/>
                </a:solidFill>
                <a:latin typeface="Arial"/>
                <a:cs typeface="Arial"/>
              </a:rPr>
              <a:t>rounds</a:t>
            </a:r>
            <a:r>
              <a:rPr sz="750" spc="-6" dirty="0">
                <a:solidFill>
                  <a:srgbClr val="231F20"/>
                </a:solidFill>
                <a:latin typeface="Arial"/>
                <a:cs typeface="Arial"/>
              </a:rPr>
              <a:t> </a:t>
            </a:r>
            <a:r>
              <a:rPr sz="750" spc="-40" dirty="0">
                <a:solidFill>
                  <a:srgbClr val="231F20"/>
                </a:solidFill>
                <a:latin typeface="Arial"/>
                <a:cs typeface="Arial"/>
              </a:rPr>
              <a:t>over</a:t>
            </a:r>
            <a:r>
              <a:rPr sz="750" spc="-6" dirty="0">
                <a:solidFill>
                  <a:srgbClr val="231F20"/>
                </a:solidFill>
                <a:latin typeface="Arial"/>
                <a:cs typeface="Arial"/>
              </a:rPr>
              <a:t> </a:t>
            </a:r>
            <a:r>
              <a:rPr sz="750" spc="-56" dirty="0">
                <a:solidFill>
                  <a:srgbClr val="231F20"/>
                </a:solidFill>
                <a:latin typeface="Arial"/>
                <a:cs typeface="Arial"/>
              </a:rPr>
              <a:t>2</a:t>
            </a:r>
            <a:r>
              <a:rPr sz="750" spc="-6" dirty="0">
                <a:solidFill>
                  <a:srgbClr val="231F20"/>
                </a:solidFill>
                <a:latin typeface="Arial"/>
                <a:cs typeface="Arial"/>
              </a:rPr>
              <a:t> </a:t>
            </a:r>
            <a:r>
              <a:rPr sz="750" spc="-56" dirty="0">
                <a:solidFill>
                  <a:srgbClr val="231F20"/>
                </a:solidFill>
                <a:latin typeface="Arial"/>
                <a:cs typeface="Arial"/>
              </a:rPr>
              <a:t>years.</a:t>
            </a:r>
            <a:r>
              <a:rPr sz="750" spc="-6" dirty="0">
                <a:solidFill>
                  <a:srgbClr val="231F20"/>
                </a:solidFill>
                <a:latin typeface="Arial"/>
                <a:cs typeface="Arial"/>
              </a:rPr>
              <a:t> </a:t>
            </a:r>
            <a:r>
              <a:rPr sz="750" spc="-62" dirty="0">
                <a:solidFill>
                  <a:srgbClr val="231F20"/>
                </a:solidFill>
                <a:latin typeface="Arial"/>
                <a:cs typeface="Arial"/>
              </a:rPr>
              <a:t>The</a:t>
            </a:r>
            <a:r>
              <a:rPr sz="750" spc="-6" dirty="0">
                <a:solidFill>
                  <a:srgbClr val="231F20"/>
                </a:solidFill>
                <a:latin typeface="Arial"/>
                <a:cs typeface="Arial"/>
              </a:rPr>
              <a:t> </a:t>
            </a:r>
            <a:r>
              <a:rPr sz="750" spc="-40" dirty="0">
                <a:solidFill>
                  <a:srgbClr val="231F20"/>
                </a:solidFill>
                <a:latin typeface="Arial"/>
                <a:cs typeface="Arial"/>
              </a:rPr>
              <a:t>mean</a:t>
            </a:r>
            <a:r>
              <a:rPr sz="750" spc="-6" dirty="0">
                <a:solidFill>
                  <a:srgbClr val="231F20"/>
                </a:solidFill>
                <a:latin typeface="Arial"/>
                <a:cs typeface="Arial"/>
              </a:rPr>
              <a:t> </a:t>
            </a:r>
            <a:r>
              <a:rPr sz="750" spc="-68" dirty="0">
                <a:solidFill>
                  <a:srgbClr val="231F20"/>
                </a:solidFill>
                <a:latin typeface="Arial"/>
                <a:cs typeface="Arial"/>
              </a:rPr>
              <a:t>age</a:t>
            </a:r>
            <a:r>
              <a:rPr sz="750" spc="-6" dirty="0">
                <a:solidFill>
                  <a:srgbClr val="231F20"/>
                </a:solidFill>
                <a:latin typeface="Arial"/>
                <a:cs typeface="Arial"/>
              </a:rPr>
              <a:t> </a:t>
            </a:r>
            <a:r>
              <a:rPr sz="750" spc="-11" dirty="0">
                <a:solidFill>
                  <a:srgbClr val="231F20"/>
                </a:solidFill>
                <a:latin typeface="Arial"/>
                <a:cs typeface="Arial"/>
              </a:rPr>
              <a:t>of</a:t>
            </a:r>
            <a:r>
              <a:rPr sz="750" spc="-6" dirty="0">
                <a:solidFill>
                  <a:srgbClr val="231F20"/>
                </a:solidFill>
                <a:latin typeface="Arial"/>
                <a:cs typeface="Arial"/>
              </a:rPr>
              <a:t> </a:t>
            </a:r>
            <a:r>
              <a:rPr sz="750" spc="-28" dirty="0">
                <a:solidFill>
                  <a:srgbClr val="231F20"/>
                </a:solidFill>
                <a:latin typeface="Arial"/>
                <a:cs typeface="Arial"/>
              </a:rPr>
              <a:t>the</a:t>
            </a:r>
            <a:r>
              <a:rPr sz="750" spc="-6" dirty="0">
                <a:solidFill>
                  <a:srgbClr val="231F20"/>
                </a:solidFill>
                <a:latin typeface="Arial"/>
                <a:cs typeface="Arial"/>
              </a:rPr>
              <a:t> </a:t>
            </a:r>
            <a:r>
              <a:rPr sz="750" dirty="0">
                <a:solidFill>
                  <a:srgbClr val="231F20"/>
                </a:solidFill>
                <a:latin typeface="Arial"/>
                <a:cs typeface="Arial"/>
              </a:rPr>
              <a:t>full</a:t>
            </a:r>
            <a:r>
              <a:rPr sz="750" spc="-6" dirty="0">
                <a:solidFill>
                  <a:srgbClr val="231F20"/>
                </a:solidFill>
                <a:latin typeface="Arial"/>
                <a:cs typeface="Arial"/>
              </a:rPr>
              <a:t> </a:t>
            </a:r>
            <a:r>
              <a:rPr sz="750" spc="-23" dirty="0">
                <a:solidFill>
                  <a:srgbClr val="231F20"/>
                </a:solidFill>
                <a:latin typeface="Arial"/>
                <a:cs typeface="Arial"/>
              </a:rPr>
              <a:t>population-weighted</a:t>
            </a:r>
            <a:r>
              <a:rPr sz="750" spc="-6" dirty="0">
                <a:solidFill>
                  <a:srgbClr val="231F20"/>
                </a:solidFill>
                <a:latin typeface="Arial"/>
                <a:cs typeface="Arial"/>
              </a:rPr>
              <a:t> </a:t>
            </a:r>
            <a:r>
              <a:rPr sz="750" spc="-17" dirty="0">
                <a:solidFill>
                  <a:srgbClr val="231F20"/>
                </a:solidFill>
                <a:latin typeface="Arial"/>
                <a:cs typeface="Arial"/>
              </a:rPr>
              <a:t>cohort</a:t>
            </a:r>
            <a:r>
              <a:rPr sz="750" spc="-6" dirty="0">
                <a:solidFill>
                  <a:srgbClr val="231F20"/>
                </a:solidFill>
                <a:latin typeface="Arial"/>
                <a:cs typeface="Arial"/>
              </a:rPr>
              <a:t> </a:t>
            </a:r>
            <a:r>
              <a:rPr sz="750" spc="-62" dirty="0">
                <a:solidFill>
                  <a:srgbClr val="231F20"/>
                </a:solidFill>
                <a:latin typeface="Arial"/>
                <a:cs typeface="Arial"/>
              </a:rPr>
              <a:t>was</a:t>
            </a:r>
            <a:endParaRPr sz="750" dirty="0">
              <a:latin typeface="Arial"/>
              <a:cs typeface="Arial"/>
            </a:endParaRPr>
          </a:p>
          <a:p>
            <a:pPr marL="14348" marR="95411">
              <a:lnSpc>
                <a:spcPct val="104200"/>
              </a:lnSpc>
            </a:pPr>
            <a:r>
              <a:rPr sz="750" spc="-51" dirty="0">
                <a:solidFill>
                  <a:srgbClr val="231F20"/>
                </a:solidFill>
                <a:latin typeface="Arial"/>
                <a:cs typeface="Arial"/>
              </a:rPr>
              <a:t>39.7</a:t>
            </a:r>
            <a:r>
              <a:rPr sz="750" spc="-6" dirty="0">
                <a:solidFill>
                  <a:srgbClr val="231F20"/>
                </a:solidFill>
                <a:latin typeface="Arial"/>
                <a:cs typeface="Arial"/>
              </a:rPr>
              <a:t> </a:t>
            </a:r>
            <a:r>
              <a:rPr sz="750" spc="-56" dirty="0">
                <a:solidFill>
                  <a:srgbClr val="231F20"/>
                </a:solidFill>
                <a:latin typeface="Arial"/>
                <a:cs typeface="Arial"/>
              </a:rPr>
              <a:t>years,</a:t>
            </a:r>
            <a:r>
              <a:rPr sz="750" spc="-6" dirty="0">
                <a:solidFill>
                  <a:srgbClr val="231F20"/>
                </a:solidFill>
                <a:latin typeface="Arial"/>
                <a:cs typeface="Arial"/>
              </a:rPr>
              <a:t> </a:t>
            </a:r>
            <a:r>
              <a:rPr sz="750" spc="-40" dirty="0">
                <a:solidFill>
                  <a:srgbClr val="231F20"/>
                </a:solidFill>
                <a:latin typeface="Arial"/>
                <a:cs typeface="Arial"/>
              </a:rPr>
              <a:t>and</a:t>
            </a:r>
            <a:r>
              <a:rPr sz="750" spc="-6" dirty="0">
                <a:solidFill>
                  <a:srgbClr val="231F20"/>
                </a:solidFill>
                <a:latin typeface="Arial"/>
                <a:cs typeface="Arial"/>
              </a:rPr>
              <a:t> </a:t>
            </a:r>
            <a:r>
              <a:rPr sz="750" spc="-51" dirty="0">
                <a:solidFill>
                  <a:srgbClr val="231F20"/>
                </a:solidFill>
                <a:latin typeface="Arial"/>
                <a:cs typeface="Arial"/>
              </a:rPr>
              <a:t>57.5%</a:t>
            </a:r>
            <a:r>
              <a:rPr sz="750" spc="-6" dirty="0">
                <a:solidFill>
                  <a:srgbClr val="231F20"/>
                </a:solidFill>
                <a:latin typeface="Arial"/>
                <a:cs typeface="Arial"/>
              </a:rPr>
              <a:t> </a:t>
            </a:r>
            <a:r>
              <a:rPr sz="750" spc="-11" dirty="0">
                <a:solidFill>
                  <a:srgbClr val="231F20"/>
                </a:solidFill>
                <a:latin typeface="Arial"/>
                <a:cs typeface="Arial"/>
              </a:rPr>
              <a:t>of</a:t>
            </a:r>
            <a:r>
              <a:rPr sz="750" spc="-6" dirty="0">
                <a:solidFill>
                  <a:srgbClr val="231F20"/>
                </a:solidFill>
                <a:latin typeface="Arial"/>
                <a:cs typeface="Arial"/>
              </a:rPr>
              <a:t> </a:t>
            </a:r>
            <a:r>
              <a:rPr sz="750" spc="-17" dirty="0">
                <a:solidFill>
                  <a:srgbClr val="231F20"/>
                </a:solidFill>
                <a:latin typeface="Arial"/>
                <a:cs typeface="Arial"/>
              </a:rPr>
              <a:t>participants</a:t>
            </a:r>
            <a:r>
              <a:rPr sz="750" spc="-6" dirty="0">
                <a:solidFill>
                  <a:srgbClr val="231F20"/>
                </a:solidFill>
                <a:latin typeface="Arial"/>
                <a:cs typeface="Arial"/>
              </a:rPr>
              <a:t> </a:t>
            </a:r>
            <a:r>
              <a:rPr sz="750" spc="-56" dirty="0">
                <a:solidFill>
                  <a:srgbClr val="231F20"/>
                </a:solidFill>
                <a:latin typeface="Arial"/>
                <a:cs typeface="Arial"/>
              </a:rPr>
              <a:t>were</a:t>
            </a:r>
            <a:r>
              <a:rPr sz="750" spc="-6" dirty="0">
                <a:solidFill>
                  <a:srgbClr val="231F20"/>
                </a:solidFill>
                <a:latin typeface="Arial"/>
                <a:cs typeface="Arial"/>
              </a:rPr>
              <a:t> </a:t>
            </a:r>
            <a:r>
              <a:rPr sz="750" spc="-34" dirty="0">
                <a:solidFill>
                  <a:srgbClr val="231F20"/>
                </a:solidFill>
                <a:latin typeface="Arial"/>
                <a:cs typeface="Arial"/>
              </a:rPr>
              <a:t>female,</a:t>
            </a:r>
            <a:r>
              <a:rPr sz="750" spc="-6" dirty="0">
                <a:solidFill>
                  <a:srgbClr val="231F20"/>
                </a:solidFill>
                <a:latin typeface="Arial"/>
                <a:cs typeface="Arial"/>
              </a:rPr>
              <a:t> </a:t>
            </a:r>
            <a:r>
              <a:rPr sz="750" spc="-51" dirty="0">
                <a:solidFill>
                  <a:srgbClr val="231F20"/>
                </a:solidFill>
                <a:latin typeface="Arial"/>
                <a:cs typeface="Arial"/>
              </a:rPr>
              <a:t>13.5%</a:t>
            </a:r>
            <a:r>
              <a:rPr sz="750" spc="-6" dirty="0">
                <a:solidFill>
                  <a:srgbClr val="231F20"/>
                </a:solidFill>
                <a:latin typeface="Arial"/>
                <a:cs typeface="Arial"/>
              </a:rPr>
              <a:t> </a:t>
            </a:r>
            <a:r>
              <a:rPr sz="750" spc="-56" dirty="0">
                <a:solidFill>
                  <a:srgbClr val="231F20"/>
                </a:solidFill>
                <a:latin typeface="Arial"/>
                <a:cs typeface="Arial"/>
              </a:rPr>
              <a:t>were</a:t>
            </a:r>
            <a:r>
              <a:rPr sz="750" spc="-6" dirty="0">
                <a:solidFill>
                  <a:srgbClr val="231F20"/>
                </a:solidFill>
                <a:latin typeface="Arial"/>
                <a:cs typeface="Arial"/>
              </a:rPr>
              <a:t> </a:t>
            </a:r>
            <a:r>
              <a:rPr sz="750" spc="-45" dirty="0">
                <a:solidFill>
                  <a:srgbClr val="231F20"/>
                </a:solidFill>
                <a:latin typeface="Arial"/>
                <a:cs typeface="Arial"/>
              </a:rPr>
              <a:t>Black,</a:t>
            </a:r>
            <a:r>
              <a:rPr sz="750" spc="-6" dirty="0">
                <a:solidFill>
                  <a:srgbClr val="231F20"/>
                </a:solidFill>
                <a:latin typeface="Arial"/>
                <a:cs typeface="Arial"/>
              </a:rPr>
              <a:t> </a:t>
            </a:r>
            <a:r>
              <a:rPr sz="750" spc="-40" dirty="0">
                <a:solidFill>
                  <a:srgbClr val="231F20"/>
                </a:solidFill>
                <a:latin typeface="Arial"/>
                <a:cs typeface="Arial"/>
              </a:rPr>
              <a:t>and</a:t>
            </a:r>
            <a:r>
              <a:rPr sz="750" spc="-6" dirty="0">
                <a:solidFill>
                  <a:srgbClr val="231F20"/>
                </a:solidFill>
                <a:latin typeface="Arial"/>
                <a:cs typeface="Arial"/>
              </a:rPr>
              <a:t> </a:t>
            </a:r>
            <a:r>
              <a:rPr sz="750" spc="-51" dirty="0">
                <a:solidFill>
                  <a:srgbClr val="231F20"/>
                </a:solidFill>
                <a:latin typeface="Arial"/>
                <a:cs typeface="Arial"/>
              </a:rPr>
              <a:t>17.7%</a:t>
            </a:r>
            <a:r>
              <a:rPr sz="750" spc="-6" dirty="0">
                <a:solidFill>
                  <a:srgbClr val="231F20"/>
                </a:solidFill>
                <a:latin typeface="Arial"/>
                <a:cs typeface="Arial"/>
              </a:rPr>
              <a:t> </a:t>
            </a:r>
            <a:r>
              <a:rPr sz="750" spc="-56" dirty="0">
                <a:solidFill>
                  <a:srgbClr val="231F20"/>
                </a:solidFill>
                <a:latin typeface="Arial"/>
                <a:cs typeface="Arial"/>
              </a:rPr>
              <a:t>were</a:t>
            </a:r>
            <a:r>
              <a:rPr sz="750" spc="-6" dirty="0">
                <a:solidFill>
                  <a:srgbClr val="231F20"/>
                </a:solidFill>
                <a:latin typeface="Arial"/>
                <a:cs typeface="Arial"/>
              </a:rPr>
              <a:t> </a:t>
            </a:r>
            <a:r>
              <a:rPr sz="750" spc="-17" dirty="0">
                <a:solidFill>
                  <a:srgbClr val="231F20"/>
                </a:solidFill>
                <a:latin typeface="Arial"/>
                <a:cs typeface="Arial"/>
              </a:rPr>
              <a:t>Hispanic.</a:t>
            </a:r>
            <a:r>
              <a:rPr sz="750" spc="-6" dirty="0">
                <a:solidFill>
                  <a:srgbClr val="231F20"/>
                </a:solidFill>
                <a:latin typeface="Arial"/>
                <a:cs typeface="Arial"/>
              </a:rPr>
              <a:t> </a:t>
            </a:r>
            <a:r>
              <a:rPr sz="750" spc="-34" dirty="0">
                <a:solidFill>
                  <a:srgbClr val="231F20"/>
                </a:solidFill>
                <a:latin typeface="Arial"/>
                <a:cs typeface="Arial"/>
              </a:rPr>
              <a:t>Insurance</a:t>
            </a:r>
            <a:r>
              <a:rPr sz="750" spc="-6" dirty="0">
                <a:solidFill>
                  <a:srgbClr val="231F20"/>
                </a:solidFill>
                <a:latin typeface="Arial"/>
                <a:cs typeface="Arial"/>
              </a:rPr>
              <a:t> </a:t>
            </a:r>
            <a:r>
              <a:rPr sz="750" spc="-45" dirty="0">
                <a:solidFill>
                  <a:srgbClr val="231F20"/>
                </a:solidFill>
                <a:latin typeface="Arial"/>
                <a:cs typeface="Arial"/>
              </a:rPr>
              <a:t>types</a:t>
            </a:r>
            <a:r>
              <a:rPr sz="750" spc="-6" dirty="0">
                <a:solidFill>
                  <a:srgbClr val="231F20"/>
                </a:solidFill>
                <a:latin typeface="Arial"/>
                <a:cs typeface="Arial"/>
              </a:rPr>
              <a:t> </a:t>
            </a:r>
            <a:r>
              <a:rPr sz="750" spc="-56" dirty="0">
                <a:solidFill>
                  <a:srgbClr val="231F20"/>
                </a:solidFill>
                <a:latin typeface="Arial"/>
                <a:cs typeface="Arial"/>
              </a:rPr>
              <a:t>were</a:t>
            </a:r>
            <a:r>
              <a:rPr sz="750" spc="-6" dirty="0">
                <a:solidFill>
                  <a:srgbClr val="231F20"/>
                </a:solidFill>
                <a:latin typeface="Arial"/>
                <a:cs typeface="Arial"/>
              </a:rPr>
              <a:t> </a:t>
            </a:r>
            <a:r>
              <a:rPr sz="750" spc="-17" dirty="0">
                <a:solidFill>
                  <a:srgbClr val="231F20"/>
                </a:solidFill>
                <a:latin typeface="Arial"/>
                <a:cs typeface="Arial"/>
              </a:rPr>
              <a:t>mutually</a:t>
            </a:r>
            <a:r>
              <a:rPr sz="750" spc="-11" dirty="0">
                <a:solidFill>
                  <a:srgbClr val="231F20"/>
                </a:solidFill>
                <a:latin typeface="Arial"/>
                <a:cs typeface="Arial"/>
              </a:rPr>
              <a:t> </a:t>
            </a:r>
            <a:r>
              <a:rPr sz="750" spc="-45" dirty="0">
                <a:solidFill>
                  <a:srgbClr val="231F20"/>
                </a:solidFill>
                <a:latin typeface="Arial"/>
                <a:cs typeface="Arial"/>
              </a:rPr>
              <a:t>exclusive</a:t>
            </a:r>
            <a:r>
              <a:rPr sz="750" spc="-6" dirty="0">
                <a:solidFill>
                  <a:srgbClr val="231F20"/>
                </a:solidFill>
                <a:latin typeface="Arial"/>
                <a:cs typeface="Arial"/>
              </a:rPr>
              <a:t> </a:t>
            </a:r>
            <a:r>
              <a:rPr sz="750" spc="-40" dirty="0">
                <a:solidFill>
                  <a:srgbClr val="231F20"/>
                </a:solidFill>
                <a:latin typeface="Arial"/>
                <a:cs typeface="Arial"/>
              </a:rPr>
              <a:t>and</a:t>
            </a:r>
            <a:r>
              <a:rPr sz="750" spc="-6" dirty="0">
                <a:solidFill>
                  <a:srgbClr val="231F20"/>
                </a:solidFill>
                <a:latin typeface="Arial"/>
                <a:cs typeface="Arial"/>
              </a:rPr>
              <a:t> </a:t>
            </a:r>
            <a:r>
              <a:rPr sz="750" spc="-56" dirty="0">
                <a:solidFill>
                  <a:srgbClr val="231F20"/>
                </a:solidFill>
                <a:latin typeface="Arial"/>
                <a:cs typeface="Arial"/>
              </a:rPr>
              <a:t>were</a:t>
            </a:r>
            <a:r>
              <a:rPr sz="750" spc="-6" dirty="0">
                <a:solidFill>
                  <a:srgbClr val="231F20"/>
                </a:solidFill>
                <a:latin typeface="Arial"/>
                <a:cs typeface="Arial"/>
              </a:rPr>
              <a:t> </a:t>
            </a:r>
            <a:r>
              <a:rPr sz="750" spc="-28" dirty="0">
                <a:solidFill>
                  <a:srgbClr val="231F20"/>
                </a:solidFill>
                <a:latin typeface="Arial"/>
                <a:cs typeface="Arial"/>
              </a:rPr>
              <a:t>defined</a:t>
            </a:r>
            <a:r>
              <a:rPr sz="750" spc="-6" dirty="0">
                <a:solidFill>
                  <a:srgbClr val="231F20"/>
                </a:solidFill>
                <a:latin typeface="Arial"/>
                <a:cs typeface="Arial"/>
              </a:rPr>
              <a:t> </a:t>
            </a:r>
            <a:r>
              <a:rPr sz="750" spc="-34" dirty="0">
                <a:solidFill>
                  <a:srgbClr val="231F20"/>
                </a:solidFill>
                <a:latin typeface="Arial"/>
                <a:cs typeface="Arial"/>
              </a:rPr>
              <a:t>according</a:t>
            </a:r>
            <a:r>
              <a:rPr sz="750" spc="-6" dirty="0">
                <a:solidFill>
                  <a:srgbClr val="231F20"/>
                </a:solidFill>
                <a:latin typeface="Arial"/>
                <a:cs typeface="Arial"/>
              </a:rPr>
              <a:t> </a:t>
            </a:r>
            <a:r>
              <a:rPr sz="750" dirty="0">
                <a:solidFill>
                  <a:srgbClr val="231F20"/>
                </a:solidFill>
                <a:latin typeface="Arial"/>
                <a:cs typeface="Arial"/>
              </a:rPr>
              <a:t>to</a:t>
            </a:r>
            <a:r>
              <a:rPr sz="750" spc="-6" dirty="0">
                <a:solidFill>
                  <a:srgbClr val="231F20"/>
                </a:solidFill>
                <a:latin typeface="Arial"/>
                <a:cs typeface="Arial"/>
              </a:rPr>
              <a:t> </a:t>
            </a:r>
            <a:r>
              <a:rPr sz="750" spc="-28" dirty="0">
                <a:solidFill>
                  <a:srgbClr val="231F20"/>
                </a:solidFill>
                <a:latin typeface="Arial"/>
                <a:cs typeface="Arial"/>
              </a:rPr>
              <a:t>the</a:t>
            </a:r>
            <a:r>
              <a:rPr sz="750" spc="-6" dirty="0">
                <a:solidFill>
                  <a:srgbClr val="231F20"/>
                </a:solidFill>
                <a:latin typeface="Arial"/>
                <a:cs typeface="Arial"/>
              </a:rPr>
              <a:t> </a:t>
            </a:r>
            <a:r>
              <a:rPr sz="750" spc="-17" dirty="0">
                <a:solidFill>
                  <a:srgbClr val="231F20"/>
                </a:solidFill>
                <a:latin typeface="Arial"/>
                <a:cs typeface="Arial"/>
              </a:rPr>
              <a:t>following</a:t>
            </a:r>
            <a:r>
              <a:rPr sz="750" spc="-6" dirty="0">
                <a:solidFill>
                  <a:srgbClr val="231F20"/>
                </a:solidFill>
                <a:latin typeface="Arial"/>
                <a:cs typeface="Arial"/>
              </a:rPr>
              <a:t> </a:t>
            </a:r>
            <a:r>
              <a:rPr sz="750" spc="-40" dirty="0">
                <a:solidFill>
                  <a:srgbClr val="231F20"/>
                </a:solidFill>
                <a:latin typeface="Arial"/>
                <a:cs typeface="Arial"/>
              </a:rPr>
              <a:t>hierarchy:</a:t>
            </a:r>
            <a:r>
              <a:rPr sz="750" spc="-6" dirty="0">
                <a:solidFill>
                  <a:srgbClr val="231F20"/>
                </a:solidFill>
                <a:latin typeface="Arial"/>
                <a:cs typeface="Arial"/>
              </a:rPr>
              <a:t> </a:t>
            </a:r>
            <a:r>
              <a:rPr sz="750" dirty="0">
                <a:solidFill>
                  <a:srgbClr val="231F20"/>
                </a:solidFill>
                <a:latin typeface="Arial"/>
                <a:cs typeface="Arial"/>
              </a:rPr>
              <a:t>(1)</a:t>
            </a:r>
            <a:r>
              <a:rPr sz="750" spc="-6" dirty="0">
                <a:solidFill>
                  <a:srgbClr val="231F20"/>
                </a:solidFill>
                <a:latin typeface="Arial"/>
                <a:cs typeface="Arial"/>
              </a:rPr>
              <a:t> </a:t>
            </a:r>
            <a:r>
              <a:rPr sz="750" spc="-34" dirty="0">
                <a:solidFill>
                  <a:srgbClr val="231F20"/>
                </a:solidFill>
                <a:latin typeface="Arial"/>
                <a:cs typeface="Arial"/>
              </a:rPr>
              <a:t>employer-sponsored</a:t>
            </a:r>
            <a:r>
              <a:rPr sz="750" spc="-6" dirty="0">
                <a:solidFill>
                  <a:srgbClr val="231F20"/>
                </a:solidFill>
                <a:latin typeface="Arial"/>
                <a:cs typeface="Arial"/>
              </a:rPr>
              <a:t> </a:t>
            </a:r>
            <a:r>
              <a:rPr sz="750" spc="-34" dirty="0">
                <a:solidFill>
                  <a:srgbClr val="231F20"/>
                </a:solidFill>
                <a:latin typeface="Arial"/>
                <a:cs typeface="Arial"/>
              </a:rPr>
              <a:t>insurance</a:t>
            </a:r>
            <a:r>
              <a:rPr sz="750" spc="-6" dirty="0">
                <a:solidFill>
                  <a:srgbClr val="231F20"/>
                </a:solidFill>
                <a:latin typeface="Arial"/>
                <a:cs typeface="Arial"/>
              </a:rPr>
              <a:t> </a:t>
            </a:r>
            <a:r>
              <a:rPr sz="750" spc="-40" dirty="0">
                <a:solidFill>
                  <a:srgbClr val="231F20"/>
                </a:solidFill>
                <a:latin typeface="Arial"/>
                <a:cs typeface="Arial"/>
              </a:rPr>
              <a:t>(ESI),</a:t>
            </a:r>
            <a:r>
              <a:rPr sz="750" spc="-6" dirty="0">
                <a:solidFill>
                  <a:srgbClr val="231F20"/>
                </a:solidFill>
                <a:latin typeface="Arial"/>
                <a:cs typeface="Arial"/>
              </a:rPr>
              <a:t> </a:t>
            </a:r>
            <a:r>
              <a:rPr sz="750" dirty="0">
                <a:solidFill>
                  <a:srgbClr val="231F20"/>
                </a:solidFill>
                <a:latin typeface="Arial"/>
                <a:cs typeface="Arial"/>
              </a:rPr>
              <a:t>(2)</a:t>
            </a:r>
            <a:r>
              <a:rPr sz="750" spc="-6" dirty="0">
                <a:solidFill>
                  <a:srgbClr val="231F20"/>
                </a:solidFill>
                <a:latin typeface="Arial"/>
                <a:cs typeface="Arial"/>
              </a:rPr>
              <a:t> </a:t>
            </a:r>
            <a:r>
              <a:rPr sz="750" spc="-23" dirty="0">
                <a:solidFill>
                  <a:srgbClr val="231F20"/>
                </a:solidFill>
                <a:latin typeface="Arial"/>
                <a:cs typeface="Arial"/>
              </a:rPr>
              <a:t>Medicaid,</a:t>
            </a:r>
            <a:r>
              <a:rPr sz="750" spc="-6" dirty="0">
                <a:solidFill>
                  <a:srgbClr val="231F20"/>
                </a:solidFill>
                <a:latin typeface="Arial"/>
                <a:cs typeface="Arial"/>
              </a:rPr>
              <a:t> </a:t>
            </a:r>
            <a:r>
              <a:rPr sz="750" dirty="0">
                <a:solidFill>
                  <a:srgbClr val="231F20"/>
                </a:solidFill>
                <a:latin typeface="Arial"/>
                <a:cs typeface="Arial"/>
              </a:rPr>
              <a:t>(3)</a:t>
            </a:r>
            <a:r>
              <a:rPr sz="750" spc="-6" dirty="0">
                <a:solidFill>
                  <a:srgbClr val="231F20"/>
                </a:solidFill>
                <a:latin typeface="Arial"/>
                <a:cs typeface="Arial"/>
              </a:rPr>
              <a:t> </a:t>
            </a:r>
            <a:r>
              <a:rPr sz="750" spc="-23" dirty="0">
                <a:solidFill>
                  <a:srgbClr val="231F20"/>
                </a:solidFill>
                <a:latin typeface="Arial"/>
                <a:cs typeface="Arial"/>
              </a:rPr>
              <a:t>mar</a:t>
            </a:r>
            <a:r>
              <a:rPr sz="750" spc="-56" dirty="0">
                <a:solidFill>
                  <a:srgbClr val="231F20"/>
                </a:solidFill>
                <a:latin typeface="Arial"/>
                <a:cs typeface="Arial"/>
              </a:rPr>
              <a:t>-</a:t>
            </a:r>
            <a:r>
              <a:rPr sz="750" spc="-45" dirty="0">
                <a:solidFill>
                  <a:srgbClr val="231F20"/>
                </a:solidFill>
                <a:latin typeface="Arial"/>
                <a:cs typeface="Arial"/>
              </a:rPr>
              <a:t> </a:t>
            </a:r>
            <a:r>
              <a:rPr sz="750" spc="-40" dirty="0">
                <a:solidFill>
                  <a:srgbClr val="231F20"/>
                </a:solidFill>
                <a:latin typeface="Arial"/>
                <a:cs typeface="Arial"/>
              </a:rPr>
              <a:t>ketplace</a:t>
            </a:r>
            <a:r>
              <a:rPr sz="750" spc="-6" dirty="0">
                <a:solidFill>
                  <a:srgbClr val="231F20"/>
                </a:solidFill>
                <a:latin typeface="Arial"/>
                <a:cs typeface="Arial"/>
              </a:rPr>
              <a:t> </a:t>
            </a:r>
            <a:r>
              <a:rPr sz="750" spc="-17" dirty="0">
                <a:solidFill>
                  <a:srgbClr val="231F20"/>
                </a:solidFill>
                <a:latin typeface="Arial"/>
                <a:cs typeface="Arial"/>
              </a:rPr>
              <a:t>or</a:t>
            </a:r>
            <a:r>
              <a:rPr sz="750" spc="-6" dirty="0">
                <a:solidFill>
                  <a:srgbClr val="231F20"/>
                </a:solidFill>
                <a:latin typeface="Arial"/>
                <a:cs typeface="Arial"/>
              </a:rPr>
              <a:t> </a:t>
            </a:r>
            <a:r>
              <a:rPr sz="750" spc="-23" dirty="0">
                <a:solidFill>
                  <a:srgbClr val="231F20"/>
                </a:solidFill>
                <a:latin typeface="Arial"/>
                <a:cs typeface="Arial"/>
              </a:rPr>
              <a:t>nongroup</a:t>
            </a:r>
            <a:r>
              <a:rPr sz="750" spc="-6" dirty="0">
                <a:solidFill>
                  <a:srgbClr val="231F20"/>
                </a:solidFill>
                <a:latin typeface="Arial"/>
                <a:cs typeface="Arial"/>
              </a:rPr>
              <a:t> </a:t>
            </a:r>
            <a:r>
              <a:rPr sz="750" spc="-34" dirty="0">
                <a:solidFill>
                  <a:srgbClr val="231F20"/>
                </a:solidFill>
                <a:latin typeface="Arial"/>
                <a:cs typeface="Arial"/>
              </a:rPr>
              <a:t>insurance,</a:t>
            </a:r>
            <a:r>
              <a:rPr sz="750" spc="-6" dirty="0">
                <a:solidFill>
                  <a:srgbClr val="231F20"/>
                </a:solidFill>
                <a:latin typeface="Arial"/>
                <a:cs typeface="Arial"/>
              </a:rPr>
              <a:t> </a:t>
            </a:r>
            <a:r>
              <a:rPr sz="750" dirty="0">
                <a:solidFill>
                  <a:srgbClr val="231F20"/>
                </a:solidFill>
                <a:latin typeface="Arial"/>
                <a:cs typeface="Arial"/>
              </a:rPr>
              <a:t>(4)</a:t>
            </a:r>
            <a:r>
              <a:rPr sz="750" spc="-6" dirty="0">
                <a:solidFill>
                  <a:srgbClr val="231F20"/>
                </a:solidFill>
                <a:latin typeface="Arial"/>
                <a:cs typeface="Arial"/>
              </a:rPr>
              <a:t> </a:t>
            </a:r>
            <a:r>
              <a:rPr sz="750" spc="-34" dirty="0">
                <a:solidFill>
                  <a:srgbClr val="231F20"/>
                </a:solidFill>
                <a:latin typeface="Arial"/>
                <a:cs typeface="Arial"/>
              </a:rPr>
              <a:t>Medicare</a:t>
            </a:r>
            <a:r>
              <a:rPr sz="750" spc="-6" dirty="0">
                <a:solidFill>
                  <a:srgbClr val="231F20"/>
                </a:solidFill>
                <a:latin typeface="Arial"/>
                <a:cs typeface="Arial"/>
              </a:rPr>
              <a:t> </a:t>
            </a:r>
            <a:r>
              <a:rPr sz="750" spc="-17" dirty="0">
                <a:solidFill>
                  <a:srgbClr val="231F20"/>
                </a:solidFill>
                <a:latin typeface="Arial"/>
                <a:cs typeface="Arial"/>
              </a:rPr>
              <a:t>or</a:t>
            </a:r>
            <a:r>
              <a:rPr sz="750" spc="-6" dirty="0">
                <a:solidFill>
                  <a:srgbClr val="231F20"/>
                </a:solidFill>
                <a:latin typeface="Arial"/>
                <a:cs typeface="Arial"/>
              </a:rPr>
              <a:t> </a:t>
            </a:r>
            <a:r>
              <a:rPr sz="750" spc="-23" dirty="0">
                <a:solidFill>
                  <a:srgbClr val="231F20"/>
                </a:solidFill>
                <a:latin typeface="Arial"/>
                <a:cs typeface="Arial"/>
              </a:rPr>
              <a:t>other,</a:t>
            </a:r>
            <a:r>
              <a:rPr sz="750" spc="-6" dirty="0">
                <a:solidFill>
                  <a:srgbClr val="231F20"/>
                </a:solidFill>
                <a:latin typeface="Arial"/>
                <a:cs typeface="Arial"/>
              </a:rPr>
              <a:t> </a:t>
            </a:r>
            <a:r>
              <a:rPr sz="750" spc="-40" dirty="0">
                <a:solidFill>
                  <a:srgbClr val="231F20"/>
                </a:solidFill>
                <a:latin typeface="Arial"/>
                <a:cs typeface="Arial"/>
              </a:rPr>
              <a:t>and</a:t>
            </a:r>
            <a:r>
              <a:rPr sz="750" spc="-6" dirty="0">
                <a:solidFill>
                  <a:srgbClr val="231F20"/>
                </a:solidFill>
                <a:latin typeface="Arial"/>
                <a:cs typeface="Arial"/>
              </a:rPr>
              <a:t> </a:t>
            </a:r>
            <a:r>
              <a:rPr sz="750" dirty="0">
                <a:solidFill>
                  <a:srgbClr val="231F20"/>
                </a:solidFill>
                <a:latin typeface="Arial"/>
                <a:cs typeface="Arial"/>
              </a:rPr>
              <a:t>(5)</a:t>
            </a:r>
            <a:r>
              <a:rPr sz="750" spc="-6" dirty="0">
                <a:solidFill>
                  <a:srgbClr val="231F20"/>
                </a:solidFill>
                <a:latin typeface="Arial"/>
                <a:cs typeface="Arial"/>
              </a:rPr>
              <a:t> </a:t>
            </a:r>
            <a:r>
              <a:rPr sz="750" spc="-23" dirty="0">
                <a:solidFill>
                  <a:srgbClr val="231F20"/>
                </a:solidFill>
                <a:latin typeface="Arial"/>
                <a:cs typeface="Arial"/>
              </a:rPr>
              <a:t>uninsured.</a:t>
            </a:r>
            <a:r>
              <a:rPr sz="750" spc="-6" dirty="0">
                <a:solidFill>
                  <a:srgbClr val="231F20"/>
                </a:solidFill>
                <a:latin typeface="Arial"/>
                <a:cs typeface="Arial"/>
              </a:rPr>
              <a:t> </a:t>
            </a:r>
            <a:r>
              <a:rPr sz="750" spc="-51" dirty="0">
                <a:solidFill>
                  <a:srgbClr val="231F20"/>
                </a:solidFill>
                <a:latin typeface="Arial"/>
                <a:cs typeface="Arial"/>
              </a:rPr>
              <a:t>Percentages</a:t>
            </a:r>
            <a:r>
              <a:rPr sz="750" spc="-6" dirty="0">
                <a:solidFill>
                  <a:srgbClr val="231F20"/>
                </a:solidFill>
                <a:latin typeface="Arial"/>
                <a:cs typeface="Arial"/>
              </a:rPr>
              <a:t> </a:t>
            </a:r>
            <a:r>
              <a:rPr sz="750" spc="-56" dirty="0">
                <a:solidFill>
                  <a:srgbClr val="231F20"/>
                </a:solidFill>
                <a:latin typeface="Arial"/>
                <a:cs typeface="Arial"/>
              </a:rPr>
              <a:t>may</a:t>
            </a:r>
            <a:r>
              <a:rPr sz="750" spc="-6" dirty="0">
                <a:solidFill>
                  <a:srgbClr val="231F20"/>
                </a:solidFill>
                <a:latin typeface="Arial"/>
                <a:cs typeface="Arial"/>
              </a:rPr>
              <a:t> not </a:t>
            </a:r>
            <a:r>
              <a:rPr sz="750" spc="-11" dirty="0">
                <a:solidFill>
                  <a:srgbClr val="231F20"/>
                </a:solidFill>
                <a:latin typeface="Arial"/>
                <a:cs typeface="Arial"/>
              </a:rPr>
              <a:t>total</a:t>
            </a:r>
            <a:r>
              <a:rPr sz="750" spc="-6" dirty="0">
                <a:solidFill>
                  <a:srgbClr val="231F20"/>
                </a:solidFill>
                <a:latin typeface="Arial"/>
                <a:cs typeface="Arial"/>
              </a:rPr>
              <a:t> </a:t>
            </a:r>
            <a:r>
              <a:rPr sz="750" spc="-56" dirty="0">
                <a:solidFill>
                  <a:srgbClr val="231F20"/>
                </a:solidFill>
                <a:latin typeface="Arial"/>
                <a:cs typeface="Arial"/>
              </a:rPr>
              <a:t>100</a:t>
            </a:r>
            <a:r>
              <a:rPr sz="750" spc="-6" dirty="0">
                <a:solidFill>
                  <a:srgbClr val="231F20"/>
                </a:solidFill>
                <a:latin typeface="Arial"/>
                <a:cs typeface="Arial"/>
              </a:rPr>
              <a:t> </a:t>
            </a:r>
            <a:r>
              <a:rPr sz="750" spc="-56" dirty="0">
                <a:solidFill>
                  <a:srgbClr val="231F20"/>
                </a:solidFill>
                <a:latin typeface="Arial"/>
                <a:cs typeface="Arial"/>
              </a:rPr>
              <a:t>because</a:t>
            </a:r>
            <a:r>
              <a:rPr sz="750" spc="-6" dirty="0">
                <a:solidFill>
                  <a:srgbClr val="231F20"/>
                </a:solidFill>
                <a:latin typeface="Arial"/>
                <a:cs typeface="Arial"/>
              </a:rPr>
              <a:t> </a:t>
            </a:r>
            <a:r>
              <a:rPr sz="750" spc="-11" dirty="0">
                <a:solidFill>
                  <a:srgbClr val="231F20"/>
                </a:solidFill>
                <a:latin typeface="Arial"/>
                <a:cs typeface="Arial"/>
              </a:rPr>
              <a:t>of</a:t>
            </a:r>
            <a:r>
              <a:rPr sz="750" spc="-6" dirty="0">
                <a:solidFill>
                  <a:srgbClr val="231F20"/>
                </a:solidFill>
                <a:latin typeface="Arial"/>
                <a:cs typeface="Arial"/>
              </a:rPr>
              <a:t> </a:t>
            </a:r>
            <a:r>
              <a:rPr sz="750" spc="-17" dirty="0">
                <a:solidFill>
                  <a:srgbClr val="231F20"/>
                </a:solidFill>
                <a:latin typeface="Arial"/>
                <a:cs typeface="Arial"/>
              </a:rPr>
              <a:t>rounding.</a:t>
            </a:r>
            <a:r>
              <a:rPr sz="750" spc="-11" dirty="0">
                <a:solidFill>
                  <a:srgbClr val="231F20"/>
                </a:solidFill>
                <a:latin typeface="Arial"/>
                <a:cs typeface="Arial"/>
              </a:rPr>
              <a:t> </a:t>
            </a:r>
            <a:r>
              <a:rPr sz="750" spc="-45" dirty="0">
                <a:solidFill>
                  <a:srgbClr val="231F20"/>
                </a:solidFill>
                <a:latin typeface="Arial"/>
                <a:cs typeface="Arial"/>
              </a:rPr>
              <a:t>CI</a:t>
            </a:r>
            <a:r>
              <a:rPr sz="750" spc="-6" dirty="0">
                <a:solidFill>
                  <a:srgbClr val="231F20"/>
                </a:solidFill>
                <a:latin typeface="Arial"/>
                <a:cs typeface="Arial"/>
              </a:rPr>
              <a:t> </a:t>
            </a:r>
            <a:r>
              <a:rPr sz="750" spc="-34" dirty="0">
                <a:solidFill>
                  <a:srgbClr val="231F20"/>
                </a:solidFill>
                <a:latin typeface="Arial"/>
                <a:cs typeface="Arial"/>
              </a:rPr>
              <a:t>denotes</a:t>
            </a:r>
            <a:r>
              <a:rPr sz="750" spc="-6" dirty="0">
                <a:solidFill>
                  <a:srgbClr val="231F20"/>
                </a:solidFill>
                <a:latin typeface="Arial"/>
                <a:cs typeface="Arial"/>
              </a:rPr>
              <a:t> </a:t>
            </a:r>
            <a:r>
              <a:rPr sz="750" spc="-34" dirty="0">
                <a:solidFill>
                  <a:srgbClr val="231F20"/>
                </a:solidFill>
                <a:latin typeface="Arial"/>
                <a:cs typeface="Arial"/>
              </a:rPr>
              <a:t>confidence</a:t>
            </a:r>
            <a:r>
              <a:rPr sz="750" spc="-6" dirty="0">
                <a:solidFill>
                  <a:srgbClr val="231F20"/>
                </a:solidFill>
                <a:latin typeface="Arial"/>
                <a:cs typeface="Arial"/>
              </a:rPr>
              <a:t> </a:t>
            </a:r>
            <a:r>
              <a:rPr sz="750" spc="-23" dirty="0">
                <a:solidFill>
                  <a:srgbClr val="231F20"/>
                </a:solidFill>
                <a:latin typeface="Arial"/>
                <a:cs typeface="Arial"/>
              </a:rPr>
              <a:t>interval.</a:t>
            </a:r>
            <a:endParaRPr sz="750" dirty="0">
              <a:latin typeface="Arial"/>
              <a:cs typeface="Arial"/>
            </a:endParaRPr>
          </a:p>
        </p:txBody>
      </p:sp>
      <p:sp>
        <p:nvSpPr>
          <p:cNvPr id="3" name="object 3"/>
          <p:cNvSpPr/>
          <p:nvPr/>
        </p:nvSpPr>
        <p:spPr>
          <a:xfrm>
            <a:off x="6353680" y="1346610"/>
            <a:ext cx="71737" cy="71737"/>
          </a:xfrm>
          <a:custGeom>
            <a:avLst/>
            <a:gdLst/>
            <a:ahLst/>
            <a:cxnLst/>
            <a:rect l="l" t="t" r="r" b="b"/>
            <a:pathLst>
              <a:path w="63500" h="63500">
                <a:moveTo>
                  <a:pt x="63500" y="63500"/>
                </a:moveTo>
                <a:lnTo>
                  <a:pt x="0" y="63500"/>
                </a:lnTo>
                <a:lnTo>
                  <a:pt x="0" y="0"/>
                </a:lnTo>
                <a:lnTo>
                  <a:pt x="63500" y="0"/>
                </a:lnTo>
                <a:lnTo>
                  <a:pt x="63500" y="63500"/>
                </a:lnTo>
                <a:close/>
              </a:path>
            </a:pathLst>
          </a:custGeom>
          <a:solidFill>
            <a:srgbClr val="FADC8F"/>
          </a:solidFill>
        </p:spPr>
        <p:txBody>
          <a:bodyPr wrap="square" lIns="0" tIns="0" rIns="0" bIns="0" rtlCol="0"/>
          <a:lstStyle/>
          <a:p>
            <a:endParaRPr sz="2033"/>
          </a:p>
        </p:txBody>
      </p:sp>
      <p:sp>
        <p:nvSpPr>
          <p:cNvPr id="4" name="object 4"/>
          <p:cNvSpPr/>
          <p:nvPr/>
        </p:nvSpPr>
        <p:spPr>
          <a:xfrm>
            <a:off x="6353680" y="1499322"/>
            <a:ext cx="71737" cy="71737"/>
          </a:xfrm>
          <a:custGeom>
            <a:avLst/>
            <a:gdLst/>
            <a:ahLst/>
            <a:cxnLst/>
            <a:rect l="l" t="t" r="r" b="b"/>
            <a:pathLst>
              <a:path w="63500" h="63500">
                <a:moveTo>
                  <a:pt x="63500" y="63500"/>
                </a:moveTo>
                <a:lnTo>
                  <a:pt x="0" y="63500"/>
                </a:lnTo>
                <a:lnTo>
                  <a:pt x="0" y="0"/>
                </a:lnTo>
                <a:lnTo>
                  <a:pt x="63500" y="0"/>
                </a:lnTo>
                <a:lnTo>
                  <a:pt x="63500" y="63500"/>
                </a:lnTo>
                <a:close/>
              </a:path>
            </a:pathLst>
          </a:custGeom>
          <a:solidFill>
            <a:srgbClr val="9EC46D"/>
          </a:solidFill>
        </p:spPr>
        <p:txBody>
          <a:bodyPr wrap="square" lIns="0" tIns="0" rIns="0" bIns="0" rtlCol="0"/>
          <a:lstStyle/>
          <a:p>
            <a:endParaRPr sz="2033"/>
          </a:p>
        </p:txBody>
      </p:sp>
      <p:sp>
        <p:nvSpPr>
          <p:cNvPr id="5" name="object 5"/>
          <p:cNvSpPr/>
          <p:nvPr/>
        </p:nvSpPr>
        <p:spPr>
          <a:xfrm>
            <a:off x="6353680" y="1652035"/>
            <a:ext cx="71737" cy="71737"/>
          </a:xfrm>
          <a:custGeom>
            <a:avLst/>
            <a:gdLst/>
            <a:ahLst/>
            <a:cxnLst/>
            <a:rect l="l" t="t" r="r" b="b"/>
            <a:pathLst>
              <a:path w="63500" h="63500">
                <a:moveTo>
                  <a:pt x="63500" y="63500"/>
                </a:moveTo>
                <a:lnTo>
                  <a:pt x="0" y="63500"/>
                </a:lnTo>
                <a:lnTo>
                  <a:pt x="0" y="0"/>
                </a:lnTo>
                <a:lnTo>
                  <a:pt x="63500" y="0"/>
                </a:lnTo>
                <a:lnTo>
                  <a:pt x="63500" y="63500"/>
                </a:lnTo>
                <a:close/>
              </a:path>
            </a:pathLst>
          </a:custGeom>
          <a:solidFill>
            <a:srgbClr val="E19D3E"/>
          </a:solidFill>
        </p:spPr>
        <p:txBody>
          <a:bodyPr wrap="square" lIns="0" tIns="0" rIns="0" bIns="0" rtlCol="0"/>
          <a:lstStyle/>
          <a:p>
            <a:endParaRPr sz="2033"/>
          </a:p>
        </p:txBody>
      </p:sp>
      <p:sp>
        <p:nvSpPr>
          <p:cNvPr id="6" name="object 6"/>
          <p:cNvSpPr/>
          <p:nvPr/>
        </p:nvSpPr>
        <p:spPr>
          <a:xfrm>
            <a:off x="6353680" y="1925264"/>
            <a:ext cx="71737" cy="71737"/>
          </a:xfrm>
          <a:custGeom>
            <a:avLst/>
            <a:gdLst/>
            <a:ahLst/>
            <a:cxnLst/>
            <a:rect l="l" t="t" r="r" b="b"/>
            <a:pathLst>
              <a:path w="63500" h="63500">
                <a:moveTo>
                  <a:pt x="63500" y="63500"/>
                </a:moveTo>
                <a:lnTo>
                  <a:pt x="0" y="63500"/>
                </a:lnTo>
                <a:lnTo>
                  <a:pt x="0" y="0"/>
                </a:lnTo>
                <a:lnTo>
                  <a:pt x="63500" y="0"/>
                </a:lnTo>
                <a:lnTo>
                  <a:pt x="63500" y="63500"/>
                </a:lnTo>
                <a:close/>
              </a:path>
            </a:pathLst>
          </a:custGeom>
          <a:solidFill>
            <a:srgbClr val="ACC9D8"/>
          </a:solidFill>
        </p:spPr>
        <p:txBody>
          <a:bodyPr wrap="square" lIns="0" tIns="0" rIns="0" bIns="0" rtlCol="0"/>
          <a:lstStyle/>
          <a:p>
            <a:endParaRPr sz="2033"/>
          </a:p>
        </p:txBody>
      </p:sp>
      <p:sp>
        <p:nvSpPr>
          <p:cNvPr id="8" name="object 8"/>
          <p:cNvSpPr txBox="1"/>
          <p:nvPr/>
        </p:nvSpPr>
        <p:spPr>
          <a:xfrm>
            <a:off x="2351643" y="1599395"/>
            <a:ext cx="130485" cy="1096133"/>
          </a:xfrm>
          <a:prstGeom prst="rect">
            <a:avLst/>
          </a:prstGeom>
        </p:spPr>
        <p:txBody>
          <a:bodyPr vert="vert270" wrap="square" lIns="0" tIns="0" rIns="0" bIns="0" rtlCol="0">
            <a:spAutoFit/>
          </a:bodyPr>
          <a:lstStyle/>
          <a:p>
            <a:pPr marL="14348"/>
            <a:r>
              <a:rPr sz="848" b="1" dirty="0">
                <a:solidFill>
                  <a:srgbClr val="231F20"/>
                </a:solidFill>
                <a:latin typeface="Calibri"/>
                <a:cs typeface="Calibri"/>
              </a:rPr>
              <a:t>Insurance</a:t>
            </a:r>
            <a:r>
              <a:rPr sz="848" b="1" spc="17" dirty="0">
                <a:solidFill>
                  <a:srgbClr val="231F20"/>
                </a:solidFill>
                <a:latin typeface="Calibri"/>
                <a:cs typeface="Calibri"/>
              </a:rPr>
              <a:t> </a:t>
            </a:r>
            <a:r>
              <a:rPr sz="848" b="1" dirty="0">
                <a:solidFill>
                  <a:srgbClr val="231F20"/>
                </a:solidFill>
                <a:latin typeface="Calibri"/>
                <a:cs typeface="Calibri"/>
              </a:rPr>
              <a:t>Coverage</a:t>
            </a:r>
            <a:r>
              <a:rPr sz="848" b="1" spc="17" dirty="0">
                <a:solidFill>
                  <a:srgbClr val="231F20"/>
                </a:solidFill>
                <a:latin typeface="Calibri"/>
                <a:cs typeface="Calibri"/>
              </a:rPr>
              <a:t> </a:t>
            </a:r>
            <a:r>
              <a:rPr sz="848" b="1" dirty="0">
                <a:solidFill>
                  <a:srgbClr val="231F20"/>
                </a:solidFill>
                <a:latin typeface="Calibri"/>
                <a:cs typeface="Calibri"/>
              </a:rPr>
              <a:t>(%)</a:t>
            </a:r>
            <a:endParaRPr sz="848">
              <a:latin typeface="Calibri"/>
              <a:cs typeface="Calibri"/>
            </a:endParaRPr>
          </a:p>
        </p:txBody>
      </p:sp>
      <p:sp>
        <p:nvSpPr>
          <p:cNvPr id="9" name="object 9"/>
          <p:cNvSpPr txBox="1"/>
          <p:nvPr/>
        </p:nvSpPr>
        <p:spPr>
          <a:xfrm>
            <a:off x="2556658" y="1208797"/>
            <a:ext cx="129125" cy="121700"/>
          </a:xfrm>
          <a:prstGeom prst="rect">
            <a:avLst/>
          </a:prstGeom>
        </p:spPr>
        <p:txBody>
          <a:bodyPr vert="horz" wrap="square" lIns="0" tIns="0" rIns="0" bIns="0" rtlCol="0">
            <a:spAutoFit/>
          </a:bodyPr>
          <a:lstStyle/>
          <a:p>
            <a:pPr marL="14348"/>
            <a:r>
              <a:rPr sz="791" spc="-11" dirty="0">
                <a:solidFill>
                  <a:srgbClr val="231F20"/>
                </a:solidFill>
                <a:latin typeface="Calibri"/>
                <a:cs typeface="Calibri"/>
              </a:rPr>
              <a:t>80</a:t>
            </a:r>
            <a:endParaRPr sz="791">
              <a:latin typeface="Calibri"/>
              <a:cs typeface="Calibri"/>
            </a:endParaRPr>
          </a:p>
        </p:txBody>
      </p:sp>
      <p:sp>
        <p:nvSpPr>
          <p:cNvPr id="10" name="object 10"/>
          <p:cNvSpPr txBox="1"/>
          <p:nvPr/>
        </p:nvSpPr>
        <p:spPr>
          <a:xfrm>
            <a:off x="2556658" y="2094589"/>
            <a:ext cx="129125" cy="799771"/>
          </a:xfrm>
          <a:prstGeom prst="rect">
            <a:avLst/>
          </a:prstGeom>
        </p:spPr>
        <p:txBody>
          <a:bodyPr vert="horz" wrap="square" lIns="0" tIns="0" rIns="0" bIns="0" rtlCol="0">
            <a:spAutoFit/>
          </a:bodyPr>
          <a:lstStyle/>
          <a:p>
            <a:pPr marL="14348"/>
            <a:r>
              <a:rPr sz="791" spc="-11" dirty="0">
                <a:solidFill>
                  <a:srgbClr val="231F20"/>
                </a:solidFill>
                <a:latin typeface="Calibri"/>
                <a:cs typeface="Calibri"/>
              </a:rPr>
              <a:t>40</a:t>
            </a:r>
            <a:endParaRPr sz="791">
              <a:latin typeface="Calibri"/>
              <a:cs typeface="Calibri"/>
            </a:endParaRPr>
          </a:p>
          <a:p>
            <a:pPr>
              <a:spcBef>
                <a:spcPts val="15"/>
              </a:spcBef>
            </a:pPr>
            <a:endParaRPr sz="678">
              <a:latin typeface="Times New Roman"/>
              <a:cs typeface="Times New Roman"/>
            </a:endParaRPr>
          </a:p>
          <a:p>
            <a:pPr marL="14348"/>
            <a:r>
              <a:rPr sz="791" spc="-11" dirty="0">
                <a:solidFill>
                  <a:srgbClr val="231F20"/>
                </a:solidFill>
                <a:latin typeface="Calibri"/>
                <a:cs typeface="Calibri"/>
              </a:rPr>
              <a:t>30</a:t>
            </a:r>
            <a:endParaRPr sz="791">
              <a:latin typeface="Calibri"/>
              <a:cs typeface="Calibri"/>
            </a:endParaRPr>
          </a:p>
          <a:p>
            <a:pPr>
              <a:spcBef>
                <a:spcPts val="15"/>
              </a:spcBef>
            </a:pPr>
            <a:endParaRPr sz="678">
              <a:latin typeface="Times New Roman"/>
              <a:cs typeface="Times New Roman"/>
            </a:endParaRPr>
          </a:p>
          <a:p>
            <a:pPr marL="14348"/>
            <a:r>
              <a:rPr sz="791" spc="-11" dirty="0">
                <a:solidFill>
                  <a:srgbClr val="231F20"/>
                </a:solidFill>
                <a:latin typeface="Calibri"/>
                <a:cs typeface="Calibri"/>
              </a:rPr>
              <a:t>20</a:t>
            </a:r>
            <a:endParaRPr sz="791">
              <a:latin typeface="Calibri"/>
              <a:cs typeface="Calibri"/>
            </a:endParaRPr>
          </a:p>
          <a:p>
            <a:pPr>
              <a:spcBef>
                <a:spcPts val="15"/>
              </a:spcBef>
            </a:pPr>
            <a:endParaRPr sz="678">
              <a:latin typeface="Times New Roman"/>
              <a:cs typeface="Times New Roman"/>
            </a:endParaRPr>
          </a:p>
          <a:p>
            <a:pPr marL="14348"/>
            <a:r>
              <a:rPr sz="791" spc="-11" dirty="0">
                <a:solidFill>
                  <a:srgbClr val="231F20"/>
                </a:solidFill>
                <a:latin typeface="Calibri"/>
                <a:cs typeface="Calibri"/>
              </a:rPr>
              <a:t>10</a:t>
            </a:r>
            <a:endParaRPr sz="791">
              <a:latin typeface="Calibri"/>
              <a:cs typeface="Calibri"/>
            </a:endParaRPr>
          </a:p>
        </p:txBody>
      </p:sp>
      <p:sp>
        <p:nvSpPr>
          <p:cNvPr id="11" name="object 11"/>
          <p:cNvSpPr txBox="1"/>
          <p:nvPr/>
        </p:nvSpPr>
        <p:spPr>
          <a:xfrm>
            <a:off x="2556658" y="1873144"/>
            <a:ext cx="129125" cy="121700"/>
          </a:xfrm>
          <a:prstGeom prst="rect">
            <a:avLst/>
          </a:prstGeom>
        </p:spPr>
        <p:txBody>
          <a:bodyPr vert="horz" wrap="square" lIns="0" tIns="0" rIns="0" bIns="0" rtlCol="0">
            <a:spAutoFit/>
          </a:bodyPr>
          <a:lstStyle/>
          <a:p>
            <a:pPr marL="14348"/>
            <a:r>
              <a:rPr sz="791" spc="-11" dirty="0">
                <a:solidFill>
                  <a:srgbClr val="231F20"/>
                </a:solidFill>
                <a:latin typeface="Calibri"/>
                <a:cs typeface="Calibri"/>
              </a:rPr>
              <a:t>50</a:t>
            </a:r>
            <a:endParaRPr sz="791">
              <a:latin typeface="Calibri"/>
              <a:cs typeface="Calibri"/>
            </a:endParaRPr>
          </a:p>
        </p:txBody>
      </p:sp>
      <p:sp>
        <p:nvSpPr>
          <p:cNvPr id="12" name="object 12"/>
          <p:cNvSpPr txBox="1"/>
          <p:nvPr/>
        </p:nvSpPr>
        <p:spPr>
          <a:xfrm>
            <a:off x="2556658" y="1651693"/>
            <a:ext cx="129125" cy="121700"/>
          </a:xfrm>
          <a:prstGeom prst="rect">
            <a:avLst/>
          </a:prstGeom>
        </p:spPr>
        <p:txBody>
          <a:bodyPr vert="horz" wrap="square" lIns="0" tIns="0" rIns="0" bIns="0" rtlCol="0">
            <a:spAutoFit/>
          </a:bodyPr>
          <a:lstStyle/>
          <a:p>
            <a:pPr marL="14348"/>
            <a:r>
              <a:rPr sz="791" spc="-11" dirty="0">
                <a:solidFill>
                  <a:srgbClr val="231F20"/>
                </a:solidFill>
                <a:latin typeface="Calibri"/>
                <a:cs typeface="Calibri"/>
              </a:rPr>
              <a:t>60</a:t>
            </a:r>
            <a:endParaRPr sz="791">
              <a:latin typeface="Calibri"/>
              <a:cs typeface="Calibri"/>
            </a:endParaRPr>
          </a:p>
        </p:txBody>
      </p:sp>
      <p:sp>
        <p:nvSpPr>
          <p:cNvPr id="13" name="object 13"/>
          <p:cNvSpPr txBox="1"/>
          <p:nvPr/>
        </p:nvSpPr>
        <p:spPr>
          <a:xfrm>
            <a:off x="2606874" y="2980378"/>
            <a:ext cx="78910" cy="121700"/>
          </a:xfrm>
          <a:prstGeom prst="rect">
            <a:avLst/>
          </a:prstGeom>
        </p:spPr>
        <p:txBody>
          <a:bodyPr vert="horz" wrap="square" lIns="0" tIns="0" rIns="0" bIns="0" rtlCol="0">
            <a:spAutoFit/>
          </a:bodyPr>
          <a:lstStyle/>
          <a:p>
            <a:pPr marL="14348"/>
            <a:r>
              <a:rPr sz="791" spc="-11" dirty="0">
                <a:solidFill>
                  <a:srgbClr val="231F20"/>
                </a:solidFill>
                <a:latin typeface="Calibri"/>
                <a:cs typeface="Calibri"/>
              </a:rPr>
              <a:t>0</a:t>
            </a:r>
            <a:endParaRPr sz="791">
              <a:latin typeface="Calibri"/>
              <a:cs typeface="Calibri"/>
            </a:endParaRPr>
          </a:p>
        </p:txBody>
      </p:sp>
      <p:sp>
        <p:nvSpPr>
          <p:cNvPr id="14" name="object 14"/>
          <p:cNvSpPr txBox="1"/>
          <p:nvPr/>
        </p:nvSpPr>
        <p:spPr>
          <a:xfrm>
            <a:off x="2556658" y="1430242"/>
            <a:ext cx="129125" cy="121700"/>
          </a:xfrm>
          <a:prstGeom prst="rect">
            <a:avLst/>
          </a:prstGeom>
        </p:spPr>
        <p:txBody>
          <a:bodyPr vert="horz" wrap="square" lIns="0" tIns="0" rIns="0" bIns="0" rtlCol="0">
            <a:spAutoFit/>
          </a:bodyPr>
          <a:lstStyle/>
          <a:p>
            <a:pPr marL="14348"/>
            <a:r>
              <a:rPr sz="791" spc="-11" dirty="0">
                <a:solidFill>
                  <a:srgbClr val="231F20"/>
                </a:solidFill>
                <a:latin typeface="Calibri"/>
                <a:cs typeface="Calibri"/>
              </a:rPr>
              <a:t>70</a:t>
            </a:r>
            <a:endParaRPr sz="791">
              <a:latin typeface="Calibri"/>
              <a:cs typeface="Calibri"/>
            </a:endParaRPr>
          </a:p>
        </p:txBody>
      </p:sp>
      <p:sp>
        <p:nvSpPr>
          <p:cNvPr id="15" name="object 15"/>
          <p:cNvSpPr txBox="1"/>
          <p:nvPr/>
        </p:nvSpPr>
        <p:spPr>
          <a:xfrm>
            <a:off x="2869462" y="3073923"/>
            <a:ext cx="718799" cy="130485"/>
          </a:xfrm>
          <a:prstGeom prst="rect">
            <a:avLst/>
          </a:prstGeom>
        </p:spPr>
        <p:txBody>
          <a:bodyPr vert="horz" wrap="square" lIns="0" tIns="0" rIns="0" bIns="0" rtlCol="0">
            <a:spAutoFit/>
          </a:bodyPr>
          <a:lstStyle/>
          <a:p>
            <a:pPr marL="14348"/>
            <a:r>
              <a:rPr sz="848" b="1" spc="-17" dirty="0">
                <a:solidFill>
                  <a:srgbClr val="231F20"/>
                </a:solidFill>
                <a:latin typeface="Calibri"/>
                <a:cs typeface="Calibri"/>
              </a:rPr>
              <a:t>Before</a:t>
            </a:r>
            <a:r>
              <a:rPr sz="848" b="1" spc="17" dirty="0">
                <a:solidFill>
                  <a:srgbClr val="231F20"/>
                </a:solidFill>
                <a:latin typeface="Calibri"/>
                <a:cs typeface="Calibri"/>
              </a:rPr>
              <a:t> </a:t>
            </a:r>
            <a:r>
              <a:rPr sz="848" b="1" spc="-28" dirty="0">
                <a:solidFill>
                  <a:srgbClr val="231F20"/>
                </a:solidFill>
                <a:latin typeface="Calibri"/>
                <a:cs typeface="Calibri"/>
              </a:rPr>
              <a:t>Job</a:t>
            </a:r>
            <a:r>
              <a:rPr sz="848" b="1" spc="17" dirty="0">
                <a:solidFill>
                  <a:srgbClr val="231F20"/>
                </a:solidFill>
                <a:latin typeface="Calibri"/>
                <a:cs typeface="Calibri"/>
              </a:rPr>
              <a:t> </a:t>
            </a:r>
            <a:r>
              <a:rPr sz="848" b="1" spc="28" dirty="0">
                <a:solidFill>
                  <a:srgbClr val="231F20"/>
                </a:solidFill>
                <a:latin typeface="Calibri"/>
                <a:cs typeface="Calibri"/>
              </a:rPr>
              <a:t>Loss</a:t>
            </a:r>
            <a:endParaRPr sz="848">
              <a:latin typeface="Calibri"/>
              <a:cs typeface="Calibri"/>
            </a:endParaRPr>
          </a:p>
        </p:txBody>
      </p:sp>
      <p:sp>
        <p:nvSpPr>
          <p:cNvPr id="16" name="object 16"/>
          <p:cNvSpPr txBox="1"/>
          <p:nvPr/>
        </p:nvSpPr>
        <p:spPr>
          <a:xfrm>
            <a:off x="3737487" y="3073875"/>
            <a:ext cx="646345" cy="130485"/>
          </a:xfrm>
          <a:prstGeom prst="rect">
            <a:avLst/>
          </a:prstGeom>
        </p:spPr>
        <p:txBody>
          <a:bodyPr vert="horz" wrap="square" lIns="0" tIns="0" rIns="0" bIns="0" rtlCol="0">
            <a:spAutoFit/>
          </a:bodyPr>
          <a:lstStyle/>
          <a:p>
            <a:pPr marL="14348"/>
            <a:r>
              <a:rPr sz="848" b="1" spc="-28" dirty="0">
                <a:solidFill>
                  <a:srgbClr val="231F20"/>
                </a:solidFill>
                <a:latin typeface="Calibri"/>
                <a:cs typeface="Calibri"/>
              </a:rPr>
              <a:t>After</a:t>
            </a:r>
            <a:r>
              <a:rPr sz="848" b="1" spc="17" dirty="0">
                <a:solidFill>
                  <a:srgbClr val="231F20"/>
                </a:solidFill>
                <a:latin typeface="Calibri"/>
                <a:cs typeface="Calibri"/>
              </a:rPr>
              <a:t> </a:t>
            </a:r>
            <a:r>
              <a:rPr sz="848" b="1" spc="-28" dirty="0">
                <a:solidFill>
                  <a:srgbClr val="231F20"/>
                </a:solidFill>
                <a:latin typeface="Calibri"/>
                <a:cs typeface="Calibri"/>
              </a:rPr>
              <a:t>Job</a:t>
            </a:r>
            <a:r>
              <a:rPr sz="848" b="1" spc="17" dirty="0">
                <a:solidFill>
                  <a:srgbClr val="231F20"/>
                </a:solidFill>
                <a:latin typeface="Calibri"/>
                <a:cs typeface="Calibri"/>
              </a:rPr>
              <a:t> </a:t>
            </a:r>
            <a:r>
              <a:rPr sz="848" b="1" spc="28" dirty="0">
                <a:solidFill>
                  <a:srgbClr val="231F20"/>
                </a:solidFill>
                <a:latin typeface="Calibri"/>
                <a:cs typeface="Calibri"/>
              </a:rPr>
              <a:t>Loss</a:t>
            </a:r>
            <a:endParaRPr sz="848">
              <a:latin typeface="Calibri"/>
              <a:cs typeface="Calibri"/>
            </a:endParaRPr>
          </a:p>
        </p:txBody>
      </p:sp>
      <p:sp>
        <p:nvSpPr>
          <p:cNvPr id="17" name="object 17"/>
          <p:cNvSpPr txBox="1"/>
          <p:nvPr/>
        </p:nvSpPr>
        <p:spPr>
          <a:xfrm>
            <a:off x="4619413" y="3073875"/>
            <a:ext cx="718799" cy="130485"/>
          </a:xfrm>
          <a:prstGeom prst="rect">
            <a:avLst/>
          </a:prstGeom>
        </p:spPr>
        <p:txBody>
          <a:bodyPr vert="horz" wrap="square" lIns="0" tIns="0" rIns="0" bIns="0" rtlCol="0">
            <a:spAutoFit/>
          </a:bodyPr>
          <a:lstStyle/>
          <a:p>
            <a:pPr marL="14348"/>
            <a:r>
              <a:rPr sz="848" b="1" spc="-17" dirty="0">
                <a:solidFill>
                  <a:srgbClr val="231F20"/>
                </a:solidFill>
                <a:latin typeface="Calibri"/>
                <a:cs typeface="Calibri"/>
              </a:rPr>
              <a:t>Before</a:t>
            </a:r>
            <a:r>
              <a:rPr sz="848" b="1" spc="17" dirty="0">
                <a:solidFill>
                  <a:srgbClr val="231F20"/>
                </a:solidFill>
                <a:latin typeface="Calibri"/>
                <a:cs typeface="Calibri"/>
              </a:rPr>
              <a:t> </a:t>
            </a:r>
            <a:r>
              <a:rPr sz="848" b="1" spc="-28" dirty="0">
                <a:solidFill>
                  <a:srgbClr val="231F20"/>
                </a:solidFill>
                <a:latin typeface="Calibri"/>
                <a:cs typeface="Calibri"/>
              </a:rPr>
              <a:t>Job</a:t>
            </a:r>
            <a:r>
              <a:rPr sz="848" b="1" spc="17" dirty="0">
                <a:solidFill>
                  <a:srgbClr val="231F20"/>
                </a:solidFill>
                <a:latin typeface="Calibri"/>
                <a:cs typeface="Calibri"/>
              </a:rPr>
              <a:t> </a:t>
            </a:r>
            <a:r>
              <a:rPr sz="848" b="1" spc="28" dirty="0">
                <a:solidFill>
                  <a:srgbClr val="231F20"/>
                </a:solidFill>
                <a:latin typeface="Calibri"/>
                <a:cs typeface="Calibri"/>
              </a:rPr>
              <a:t>Loss</a:t>
            </a:r>
            <a:endParaRPr sz="848">
              <a:latin typeface="Calibri"/>
              <a:cs typeface="Calibri"/>
            </a:endParaRPr>
          </a:p>
        </p:txBody>
      </p:sp>
      <p:sp>
        <p:nvSpPr>
          <p:cNvPr id="18" name="object 18"/>
          <p:cNvSpPr txBox="1"/>
          <p:nvPr/>
        </p:nvSpPr>
        <p:spPr>
          <a:xfrm>
            <a:off x="5487459" y="3073875"/>
            <a:ext cx="646345" cy="130485"/>
          </a:xfrm>
          <a:prstGeom prst="rect">
            <a:avLst/>
          </a:prstGeom>
        </p:spPr>
        <p:txBody>
          <a:bodyPr vert="horz" wrap="square" lIns="0" tIns="0" rIns="0" bIns="0" rtlCol="0">
            <a:spAutoFit/>
          </a:bodyPr>
          <a:lstStyle/>
          <a:p>
            <a:pPr marL="14348"/>
            <a:r>
              <a:rPr sz="848" b="1" spc="-28" dirty="0">
                <a:solidFill>
                  <a:srgbClr val="231F20"/>
                </a:solidFill>
                <a:latin typeface="Calibri"/>
                <a:cs typeface="Calibri"/>
              </a:rPr>
              <a:t>After</a:t>
            </a:r>
            <a:r>
              <a:rPr sz="848" b="1" spc="17" dirty="0">
                <a:solidFill>
                  <a:srgbClr val="231F20"/>
                </a:solidFill>
                <a:latin typeface="Calibri"/>
                <a:cs typeface="Calibri"/>
              </a:rPr>
              <a:t> </a:t>
            </a:r>
            <a:r>
              <a:rPr sz="848" b="1" spc="-28" dirty="0">
                <a:solidFill>
                  <a:srgbClr val="231F20"/>
                </a:solidFill>
                <a:latin typeface="Calibri"/>
                <a:cs typeface="Calibri"/>
              </a:rPr>
              <a:t>Job</a:t>
            </a:r>
            <a:r>
              <a:rPr sz="848" b="1" spc="17" dirty="0">
                <a:solidFill>
                  <a:srgbClr val="231F20"/>
                </a:solidFill>
                <a:latin typeface="Calibri"/>
                <a:cs typeface="Calibri"/>
              </a:rPr>
              <a:t> </a:t>
            </a:r>
            <a:r>
              <a:rPr sz="848" b="1" spc="28" dirty="0">
                <a:solidFill>
                  <a:srgbClr val="231F20"/>
                </a:solidFill>
                <a:latin typeface="Calibri"/>
                <a:cs typeface="Calibri"/>
              </a:rPr>
              <a:t>Loss</a:t>
            </a:r>
            <a:endParaRPr sz="848">
              <a:latin typeface="Calibri"/>
              <a:cs typeface="Calibri"/>
            </a:endParaRPr>
          </a:p>
        </p:txBody>
      </p:sp>
      <p:sp>
        <p:nvSpPr>
          <p:cNvPr id="19" name="object 19"/>
          <p:cNvSpPr txBox="1"/>
          <p:nvPr/>
        </p:nvSpPr>
        <p:spPr>
          <a:xfrm>
            <a:off x="6323223" y="3073875"/>
            <a:ext cx="1196564" cy="273793"/>
          </a:xfrm>
          <a:prstGeom prst="rect">
            <a:avLst/>
          </a:prstGeom>
        </p:spPr>
        <p:txBody>
          <a:bodyPr vert="horz" wrap="square" lIns="0" tIns="0" rIns="0" bIns="0" rtlCol="0">
            <a:spAutoFit/>
          </a:bodyPr>
          <a:lstStyle/>
          <a:p>
            <a:pPr marL="42326"/>
            <a:r>
              <a:rPr sz="848" b="1" spc="-11" dirty="0">
                <a:solidFill>
                  <a:srgbClr val="231F20"/>
                </a:solidFill>
                <a:latin typeface="Calibri"/>
                <a:cs typeface="Calibri"/>
              </a:rPr>
              <a:t>Difference-in-Differences</a:t>
            </a:r>
            <a:endParaRPr sz="848">
              <a:latin typeface="Calibri"/>
              <a:cs typeface="Calibri"/>
            </a:endParaRPr>
          </a:p>
          <a:p>
            <a:pPr marL="14348">
              <a:spcBef>
                <a:spcPts val="85"/>
              </a:spcBef>
            </a:pPr>
            <a:r>
              <a:rPr sz="848" i="1" spc="-11" dirty="0">
                <a:solidFill>
                  <a:srgbClr val="231F20"/>
                </a:solidFill>
                <a:latin typeface="Book Antiqua"/>
                <a:cs typeface="Book Antiqua"/>
              </a:rPr>
              <a:t>percentage </a:t>
            </a:r>
            <a:r>
              <a:rPr sz="848" i="1" spc="-23" dirty="0">
                <a:solidFill>
                  <a:srgbClr val="231F20"/>
                </a:solidFill>
                <a:latin typeface="Book Antiqua"/>
                <a:cs typeface="Book Antiqua"/>
              </a:rPr>
              <a:t>points </a:t>
            </a:r>
            <a:r>
              <a:rPr sz="848" i="1" spc="-6" dirty="0">
                <a:solidFill>
                  <a:srgbClr val="231F20"/>
                </a:solidFill>
                <a:latin typeface="Book Antiqua"/>
                <a:cs typeface="Book Antiqua"/>
              </a:rPr>
              <a:t>(95% </a:t>
            </a:r>
            <a:r>
              <a:rPr sz="848" i="1" spc="-23" dirty="0">
                <a:solidFill>
                  <a:srgbClr val="231F20"/>
                </a:solidFill>
                <a:latin typeface="Book Antiqua"/>
                <a:cs typeface="Book Antiqua"/>
              </a:rPr>
              <a:t>CI)</a:t>
            </a:r>
            <a:endParaRPr sz="848">
              <a:latin typeface="Book Antiqua"/>
              <a:cs typeface="Book Antiqua"/>
            </a:endParaRPr>
          </a:p>
        </p:txBody>
      </p:sp>
      <p:sp>
        <p:nvSpPr>
          <p:cNvPr id="20" name="object 20"/>
          <p:cNvSpPr txBox="1"/>
          <p:nvPr/>
        </p:nvSpPr>
        <p:spPr>
          <a:xfrm>
            <a:off x="3053335" y="1096640"/>
            <a:ext cx="1124827" cy="130485"/>
          </a:xfrm>
          <a:prstGeom prst="rect">
            <a:avLst/>
          </a:prstGeom>
        </p:spPr>
        <p:txBody>
          <a:bodyPr vert="horz" wrap="square" lIns="0" tIns="0" rIns="0" bIns="0" rtlCol="0">
            <a:spAutoFit/>
          </a:bodyPr>
          <a:lstStyle/>
          <a:p>
            <a:pPr marL="14348"/>
            <a:r>
              <a:rPr sz="848" b="1" spc="-17" dirty="0">
                <a:solidFill>
                  <a:srgbClr val="231F20"/>
                </a:solidFill>
                <a:latin typeface="Calibri"/>
                <a:cs typeface="Calibri"/>
              </a:rPr>
              <a:t>Before</a:t>
            </a:r>
            <a:r>
              <a:rPr sz="848" b="1" spc="17" dirty="0">
                <a:solidFill>
                  <a:srgbClr val="231F20"/>
                </a:solidFill>
                <a:latin typeface="Calibri"/>
                <a:cs typeface="Calibri"/>
              </a:rPr>
              <a:t> </a:t>
            </a:r>
            <a:r>
              <a:rPr sz="848" b="1" spc="11" dirty="0">
                <a:solidFill>
                  <a:srgbClr val="231F20"/>
                </a:solidFill>
                <a:latin typeface="Calibri"/>
                <a:cs typeface="Calibri"/>
              </a:rPr>
              <a:t>ACA</a:t>
            </a:r>
            <a:r>
              <a:rPr sz="848" b="1" spc="17" dirty="0">
                <a:solidFill>
                  <a:srgbClr val="231F20"/>
                </a:solidFill>
                <a:latin typeface="Calibri"/>
                <a:cs typeface="Calibri"/>
              </a:rPr>
              <a:t> </a:t>
            </a:r>
            <a:r>
              <a:rPr sz="848" b="1" spc="-11" dirty="0">
                <a:solidFill>
                  <a:srgbClr val="231F20"/>
                </a:solidFill>
                <a:latin typeface="Calibri"/>
                <a:cs typeface="Calibri"/>
              </a:rPr>
              <a:t>(201</a:t>
            </a:r>
            <a:r>
              <a:rPr sz="848" b="1" spc="28" dirty="0">
                <a:solidFill>
                  <a:srgbClr val="231F20"/>
                </a:solidFill>
                <a:latin typeface="Calibri"/>
                <a:cs typeface="Calibri"/>
              </a:rPr>
              <a:t>1–</a:t>
            </a:r>
            <a:r>
              <a:rPr sz="848" b="1" spc="-11" dirty="0">
                <a:solidFill>
                  <a:srgbClr val="231F20"/>
                </a:solidFill>
                <a:latin typeface="Calibri"/>
                <a:cs typeface="Calibri"/>
              </a:rPr>
              <a:t>2013)</a:t>
            </a:r>
            <a:endParaRPr sz="848">
              <a:latin typeface="Calibri"/>
              <a:cs typeface="Calibri"/>
            </a:endParaRPr>
          </a:p>
        </p:txBody>
      </p:sp>
      <p:sp>
        <p:nvSpPr>
          <p:cNvPr id="21" name="object 21"/>
          <p:cNvSpPr txBox="1"/>
          <p:nvPr/>
        </p:nvSpPr>
        <p:spPr>
          <a:xfrm>
            <a:off x="4860771" y="1096640"/>
            <a:ext cx="1052372" cy="130485"/>
          </a:xfrm>
          <a:prstGeom prst="rect">
            <a:avLst/>
          </a:prstGeom>
        </p:spPr>
        <p:txBody>
          <a:bodyPr vert="horz" wrap="square" lIns="0" tIns="0" rIns="0" bIns="0" rtlCol="0">
            <a:spAutoFit/>
          </a:bodyPr>
          <a:lstStyle/>
          <a:p>
            <a:pPr marL="14348"/>
            <a:r>
              <a:rPr sz="848" b="1" spc="-28" dirty="0">
                <a:solidFill>
                  <a:srgbClr val="231F20"/>
                </a:solidFill>
                <a:latin typeface="Calibri"/>
                <a:cs typeface="Calibri"/>
              </a:rPr>
              <a:t>After</a:t>
            </a:r>
            <a:r>
              <a:rPr sz="848" b="1" spc="17" dirty="0">
                <a:solidFill>
                  <a:srgbClr val="231F20"/>
                </a:solidFill>
                <a:latin typeface="Calibri"/>
                <a:cs typeface="Calibri"/>
              </a:rPr>
              <a:t> </a:t>
            </a:r>
            <a:r>
              <a:rPr sz="848" b="1" spc="11" dirty="0">
                <a:solidFill>
                  <a:srgbClr val="231F20"/>
                </a:solidFill>
                <a:latin typeface="Calibri"/>
                <a:cs typeface="Calibri"/>
              </a:rPr>
              <a:t>ACA</a:t>
            </a:r>
            <a:r>
              <a:rPr sz="848" b="1" spc="17" dirty="0">
                <a:solidFill>
                  <a:srgbClr val="231F20"/>
                </a:solidFill>
                <a:latin typeface="Calibri"/>
                <a:cs typeface="Calibri"/>
              </a:rPr>
              <a:t> </a:t>
            </a:r>
            <a:r>
              <a:rPr sz="848" b="1" spc="-11" dirty="0">
                <a:solidFill>
                  <a:srgbClr val="231F20"/>
                </a:solidFill>
                <a:latin typeface="Calibri"/>
                <a:cs typeface="Calibri"/>
              </a:rPr>
              <a:t>(201</a:t>
            </a:r>
            <a:r>
              <a:rPr sz="848" b="1" spc="28" dirty="0">
                <a:solidFill>
                  <a:srgbClr val="231F20"/>
                </a:solidFill>
                <a:latin typeface="Calibri"/>
                <a:cs typeface="Calibri"/>
              </a:rPr>
              <a:t>4–</a:t>
            </a:r>
            <a:r>
              <a:rPr sz="848" b="1" spc="-11" dirty="0">
                <a:solidFill>
                  <a:srgbClr val="231F20"/>
                </a:solidFill>
                <a:latin typeface="Calibri"/>
                <a:cs typeface="Calibri"/>
              </a:rPr>
              <a:t>2016)</a:t>
            </a:r>
            <a:endParaRPr sz="848">
              <a:latin typeface="Calibri"/>
              <a:cs typeface="Calibri"/>
            </a:endParaRPr>
          </a:p>
        </p:txBody>
      </p:sp>
      <p:sp>
        <p:nvSpPr>
          <p:cNvPr id="22" name="object 22"/>
          <p:cNvSpPr txBox="1"/>
          <p:nvPr/>
        </p:nvSpPr>
        <p:spPr>
          <a:xfrm>
            <a:off x="6454117" y="1319513"/>
            <a:ext cx="1103306" cy="751103"/>
          </a:xfrm>
          <a:prstGeom prst="rect">
            <a:avLst/>
          </a:prstGeom>
        </p:spPr>
        <p:txBody>
          <a:bodyPr vert="horz" wrap="square" lIns="0" tIns="0" rIns="0" bIns="0" rtlCol="0">
            <a:spAutoFit/>
          </a:bodyPr>
          <a:lstStyle/>
          <a:p>
            <a:pPr marL="14348" marR="335732">
              <a:lnSpc>
                <a:spcPct val="126699"/>
              </a:lnSpc>
            </a:pPr>
            <a:r>
              <a:rPr sz="791" spc="6" dirty="0">
                <a:solidFill>
                  <a:srgbClr val="231F20"/>
                </a:solidFill>
                <a:latin typeface="Calibri"/>
                <a:cs typeface="Calibri"/>
              </a:rPr>
              <a:t>Medicaid Medicare</a:t>
            </a:r>
            <a:r>
              <a:rPr sz="791" spc="17" dirty="0">
                <a:solidFill>
                  <a:srgbClr val="231F20"/>
                </a:solidFill>
                <a:latin typeface="Calibri"/>
                <a:cs typeface="Calibri"/>
              </a:rPr>
              <a:t> </a:t>
            </a:r>
            <a:r>
              <a:rPr sz="791" spc="-6" dirty="0">
                <a:solidFill>
                  <a:srgbClr val="231F20"/>
                </a:solidFill>
                <a:latin typeface="Calibri"/>
                <a:cs typeface="Calibri"/>
              </a:rPr>
              <a:t>or</a:t>
            </a:r>
            <a:r>
              <a:rPr sz="791" spc="17" dirty="0">
                <a:solidFill>
                  <a:srgbClr val="231F20"/>
                </a:solidFill>
                <a:latin typeface="Calibri"/>
                <a:cs typeface="Calibri"/>
              </a:rPr>
              <a:t> </a:t>
            </a:r>
            <a:r>
              <a:rPr sz="791" spc="-11" dirty="0">
                <a:solidFill>
                  <a:srgbClr val="231F20"/>
                </a:solidFill>
                <a:latin typeface="Calibri"/>
                <a:cs typeface="Calibri"/>
              </a:rPr>
              <a:t>other</a:t>
            </a:r>
            <a:endParaRPr sz="791">
              <a:latin typeface="Calibri"/>
              <a:cs typeface="Calibri"/>
            </a:endParaRPr>
          </a:p>
          <a:p>
            <a:pPr marL="14348" marR="5739">
              <a:spcBef>
                <a:spcPts val="254"/>
              </a:spcBef>
            </a:pPr>
            <a:r>
              <a:rPr sz="791" spc="-6" dirty="0">
                <a:solidFill>
                  <a:srgbClr val="231F20"/>
                </a:solidFill>
                <a:latin typeface="Calibri"/>
                <a:cs typeface="Calibri"/>
              </a:rPr>
              <a:t>Private,</a:t>
            </a:r>
            <a:r>
              <a:rPr sz="791" spc="17" dirty="0">
                <a:solidFill>
                  <a:srgbClr val="231F20"/>
                </a:solidFill>
                <a:latin typeface="Calibri"/>
                <a:cs typeface="Calibri"/>
              </a:rPr>
              <a:t> non-ESI </a:t>
            </a:r>
            <a:r>
              <a:rPr sz="791" spc="11" dirty="0">
                <a:solidFill>
                  <a:srgbClr val="231F20"/>
                </a:solidFill>
                <a:latin typeface="Calibri"/>
                <a:cs typeface="Calibri"/>
              </a:rPr>
              <a:t>(includes</a:t>
            </a:r>
            <a:r>
              <a:rPr sz="791" spc="6" dirty="0">
                <a:solidFill>
                  <a:srgbClr val="231F20"/>
                </a:solidFill>
                <a:latin typeface="Calibri"/>
                <a:cs typeface="Calibri"/>
              </a:rPr>
              <a:t> </a:t>
            </a:r>
            <a:r>
              <a:rPr sz="791" dirty="0">
                <a:solidFill>
                  <a:srgbClr val="231F20"/>
                </a:solidFill>
                <a:latin typeface="Calibri"/>
                <a:cs typeface="Calibri"/>
              </a:rPr>
              <a:t>marketplace)</a:t>
            </a:r>
            <a:endParaRPr sz="791">
              <a:latin typeface="Calibri"/>
              <a:cs typeface="Calibri"/>
            </a:endParaRPr>
          </a:p>
          <a:p>
            <a:pPr marL="14348">
              <a:spcBef>
                <a:spcPts val="254"/>
              </a:spcBef>
            </a:pPr>
            <a:r>
              <a:rPr sz="791" spc="-6" dirty="0">
                <a:solidFill>
                  <a:srgbClr val="231F20"/>
                </a:solidFill>
                <a:latin typeface="Calibri"/>
                <a:cs typeface="Calibri"/>
              </a:rPr>
              <a:t>Private,</a:t>
            </a:r>
            <a:r>
              <a:rPr sz="791" spc="17" dirty="0">
                <a:solidFill>
                  <a:srgbClr val="231F20"/>
                </a:solidFill>
                <a:latin typeface="Calibri"/>
                <a:cs typeface="Calibri"/>
              </a:rPr>
              <a:t> </a:t>
            </a:r>
            <a:r>
              <a:rPr sz="791" spc="40" dirty="0">
                <a:solidFill>
                  <a:srgbClr val="231F20"/>
                </a:solidFill>
                <a:latin typeface="Calibri"/>
                <a:cs typeface="Calibri"/>
              </a:rPr>
              <a:t>ESI</a:t>
            </a:r>
            <a:endParaRPr sz="791">
              <a:latin typeface="Calibri"/>
              <a:cs typeface="Calibri"/>
            </a:endParaRPr>
          </a:p>
        </p:txBody>
      </p:sp>
      <p:sp>
        <p:nvSpPr>
          <p:cNvPr id="23" name="object 23"/>
          <p:cNvSpPr/>
          <p:nvPr/>
        </p:nvSpPr>
        <p:spPr>
          <a:xfrm>
            <a:off x="5646316" y="2204033"/>
            <a:ext cx="328553" cy="840033"/>
          </a:xfrm>
          <a:custGeom>
            <a:avLst/>
            <a:gdLst/>
            <a:ahLst/>
            <a:cxnLst/>
            <a:rect l="l" t="t" r="r" b="b"/>
            <a:pathLst>
              <a:path w="290829" h="743585">
                <a:moveTo>
                  <a:pt x="0" y="0"/>
                </a:moveTo>
                <a:lnTo>
                  <a:pt x="290410" y="0"/>
                </a:lnTo>
                <a:lnTo>
                  <a:pt x="290410" y="743356"/>
                </a:lnTo>
                <a:lnTo>
                  <a:pt x="0" y="743356"/>
                </a:lnTo>
                <a:lnTo>
                  <a:pt x="0" y="0"/>
                </a:lnTo>
                <a:close/>
              </a:path>
            </a:pathLst>
          </a:custGeom>
          <a:solidFill>
            <a:srgbClr val="ACC9D8"/>
          </a:solidFill>
        </p:spPr>
        <p:txBody>
          <a:bodyPr wrap="square" lIns="0" tIns="0" rIns="0" bIns="0" rtlCol="0"/>
          <a:lstStyle/>
          <a:p>
            <a:endParaRPr sz="2033"/>
          </a:p>
        </p:txBody>
      </p:sp>
      <p:sp>
        <p:nvSpPr>
          <p:cNvPr id="24" name="object 24"/>
          <p:cNvSpPr/>
          <p:nvPr/>
        </p:nvSpPr>
        <p:spPr>
          <a:xfrm>
            <a:off x="4815537" y="1930057"/>
            <a:ext cx="326401" cy="1114067"/>
          </a:xfrm>
          <a:custGeom>
            <a:avLst/>
            <a:gdLst/>
            <a:ahLst/>
            <a:cxnLst/>
            <a:rect l="l" t="t" r="r" b="b"/>
            <a:pathLst>
              <a:path w="288925" h="986155">
                <a:moveTo>
                  <a:pt x="0" y="0"/>
                </a:moveTo>
                <a:lnTo>
                  <a:pt x="288366" y="0"/>
                </a:lnTo>
                <a:lnTo>
                  <a:pt x="288366" y="985875"/>
                </a:lnTo>
                <a:lnTo>
                  <a:pt x="0" y="985875"/>
                </a:lnTo>
                <a:lnTo>
                  <a:pt x="0" y="0"/>
                </a:lnTo>
                <a:close/>
              </a:path>
            </a:pathLst>
          </a:custGeom>
          <a:solidFill>
            <a:srgbClr val="ACC9D8"/>
          </a:solidFill>
        </p:spPr>
        <p:txBody>
          <a:bodyPr wrap="square" lIns="0" tIns="0" rIns="0" bIns="0" rtlCol="0"/>
          <a:lstStyle/>
          <a:p>
            <a:endParaRPr sz="2033"/>
          </a:p>
        </p:txBody>
      </p:sp>
      <p:sp>
        <p:nvSpPr>
          <p:cNvPr id="25" name="object 25"/>
          <p:cNvSpPr/>
          <p:nvPr/>
        </p:nvSpPr>
        <p:spPr>
          <a:xfrm>
            <a:off x="3897555" y="2226371"/>
            <a:ext cx="326401" cy="817795"/>
          </a:xfrm>
          <a:custGeom>
            <a:avLst/>
            <a:gdLst/>
            <a:ahLst/>
            <a:cxnLst/>
            <a:rect l="l" t="t" r="r" b="b"/>
            <a:pathLst>
              <a:path w="288925" h="723900">
                <a:moveTo>
                  <a:pt x="0" y="0"/>
                </a:moveTo>
                <a:lnTo>
                  <a:pt x="288353" y="0"/>
                </a:lnTo>
                <a:lnTo>
                  <a:pt x="288353" y="723595"/>
                </a:lnTo>
                <a:lnTo>
                  <a:pt x="0" y="723595"/>
                </a:lnTo>
                <a:lnTo>
                  <a:pt x="0" y="0"/>
                </a:lnTo>
                <a:close/>
              </a:path>
            </a:pathLst>
          </a:custGeom>
          <a:solidFill>
            <a:srgbClr val="ACC9D8"/>
          </a:solidFill>
        </p:spPr>
        <p:txBody>
          <a:bodyPr wrap="square" lIns="0" tIns="0" rIns="0" bIns="0" rtlCol="0"/>
          <a:lstStyle/>
          <a:p>
            <a:endParaRPr sz="2033"/>
          </a:p>
        </p:txBody>
      </p:sp>
      <p:sp>
        <p:nvSpPr>
          <p:cNvPr id="26" name="object 26"/>
          <p:cNvSpPr/>
          <p:nvPr/>
        </p:nvSpPr>
        <p:spPr>
          <a:xfrm>
            <a:off x="3065643" y="1943472"/>
            <a:ext cx="326401" cy="1100437"/>
          </a:xfrm>
          <a:custGeom>
            <a:avLst/>
            <a:gdLst/>
            <a:ahLst/>
            <a:cxnLst/>
            <a:rect l="l" t="t" r="r" b="b"/>
            <a:pathLst>
              <a:path w="288925" h="974089">
                <a:moveTo>
                  <a:pt x="0" y="0"/>
                </a:moveTo>
                <a:lnTo>
                  <a:pt x="288353" y="0"/>
                </a:lnTo>
                <a:lnTo>
                  <a:pt x="288353" y="974013"/>
                </a:lnTo>
                <a:lnTo>
                  <a:pt x="0" y="974013"/>
                </a:lnTo>
                <a:lnTo>
                  <a:pt x="0" y="0"/>
                </a:lnTo>
                <a:close/>
              </a:path>
            </a:pathLst>
          </a:custGeom>
          <a:solidFill>
            <a:srgbClr val="ACC9D8"/>
          </a:solidFill>
        </p:spPr>
        <p:txBody>
          <a:bodyPr wrap="square" lIns="0" tIns="0" rIns="0" bIns="0" rtlCol="0"/>
          <a:lstStyle/>
          <a:p>
            <a:endParaRPr sz="2033"/>
          </a:p>
        </p:txBody>
      </p:sp>
      <p:sp>
        <p:nvSpPr>
          <p:cNvPr id="27" name="object 27"/>
          <p:cNvSpPr/>
          <p:nvPr/>
        </p:nvSpPr>
        <p:spPr>
          <a:xfrm>
            <a:off x="5646316" y="1940487"/>
            <a:ext cx="328553" cy="263989"/>
          </a:xfrm>
          <a:custGeom>
            <a:avLst/>
            <a:gdLst/>
            <a:ahLst/>
            <a:cxnLst/>
            <a:rect l="l" t="t" r="r" b="b"/>
            <a:pathLst>
              <a:path w="290829" h="233680">
                <a:moveTo>
                  <a:pt x="0" y="0"/>
                </a:moveTo>
                <a:lnTo>
                  <a:pt x="290410" y="0"/>
                </a:lnTo>
                <a:lnTo>
                  <a:pt x="290410" y="233299"/>
                </a:lnTo>
                <a:lnTo>
                  <a:pt x="0" y="233299"/>
                </a:lnTo>
                <a:lnTo>
                  <a:pt x="0" y="0"/>
                </a:lnTo>
                <a:close/>
              </a:path>
            </a:pathLst>
          </a:custGeom>
          <a:solidFill>
            <a:srgbClr val="E19D3E"/>
          </a:solidFill>
        </p:spPr>
        <p:txBody>
          <a:bodyPr wrap="square" lIns="0" tIns="0" rIns="0" bIns="0" rtlCol="0"/>
          <a:lstStyle/>
          <a:p>
            <a:endParaRPr sz="2033"/>
          </a:p>
        </p:txBody>
      </p:sp>
      <p:sp>
        <p:nvSpPr>
          <p:cNvPr id="28" name="object 28"/>
          <p:cNvSpPr/>
          <p:nvPr/>
        </p:nvSpPr>
        <p:spPr>
          <a:xfrm>
            <a:off x="4815537" y="1721606"/>
            <a:ext cx="326401" cy="208753"/>
          </a:xfrm>
          <a:custGeom>
            <a:avLst/>
            <a:gdLst/>
            <a:ahLst/>
            <a:cxnLst/>
            <a:rect l="l" t="t" r="r" b="b"/>
            <a:pathLst>
              <a:path w="288925" h="184784">
                <a:moveTo>
                  <a:pt x="0" y="0"/>
                </a:moveTo>
                <a:lnTo>
                  <a:pt x="288366" y="0"/>
                </a:lnTo>
                <a:lnTo>
                  <a:pt x="288366" y="184518"/>
                </a:lnTo>
                <a:lnTo>
                  <a:pt x="0" y="184518"/>
                </a:lnTo>
                <a:lnTo>
                  <a:pt x="0" y="0"/>
                </a:lnTo>
                <a:close/>
              </a:path>
            </a:pathLst>
          </a:custGeom>
          <a:solidFill>
            <a:srgbClr val="E19D3E"/>
          </a:solidFill>
        </p:spPr>
        <p:txBody>
          <a:bodyPr wrap="square" lIns="0" tIns="0" rIns="0" bIns="0" rtlCol="0"/>
          <a:lstStyle/>
          <a:p>
            <a:endParaRPr sz="2033"/>
          </a:p>
        </p:txBody>
      </p:sp>
      <p:sp>
        <p:nvSpPr>
          <p:cNvPr id="29" name="object 29"/>
          <p:cNvSpPr/>
          <p:nvPr/>
        </p:nvSpPr>
        <p:spPr>
          <a:xfrm>
            <a:off x="3897555" y="2049182"/>
            <a:ext cx="326401" cy="177189"/>
          </a:xfrm>
          <a:custGeom>
            <a:avLst/>
            <a:gdLst/>
            <a:ahLst/>
            <a:cxnLst/>
            <a:rect l="l" t="t" r="r" b="b"/>
            <a:pathLst>
              <a:path w="288925" h="156844">
                <a:moveTo>
                  <a:pt x="0" y="0"/>
                </a:moveTo>
                <a:lnTo>
                  <a:pt x="288353" y="0"/>
                </a:lnTo>
                <a:lnTo>
                  <a:pt x="288353" y="156845"/>
                </a:lnTo>
                <a:lnTo>
                  <a:pt x="0" y="156845"/>
                </a:lnTo>
                <a:lnTo>
                  <a:pt x="0" y="0"/>
                </a:lnTo>
                <a:close/>
              </a:path>
            </a:pathLst>
          </a:custGeom>
          <a:solidFill>
            <a:srgbClr val="E19D3E"/>
          </a:solidFill>
        </p:spPr>
        <p:txBody>
          <a:bodyPr wrap="square" lIns="0" tIns="0" rIns="0" bIns="0" rtlCol="0"/>
          <a:lstStyle/>
          <a:p>
            <a:endParaRPr sz="2033"/>
          </a:p>
        </p:txBody>
      </p:sp>
      <p:sp>
        <p:nvSpPr>
          <p:cNvPr id="30" name="object 30"/>
          <p:cNvSpPr/>
          <p:nvPr/>
        </p:nvSpPr>
        <p:spPr>
          <a:xfrm>
            <a:off x="3065643" y="1813916"/>
            <a:ext cx="326401" cy="129843"/>
          </a:xfrm>
          <a:custGeom>
            <a:avLst/>
            <a:gdLst/>
            <a:ahLst/>
            <a:cxnLst/>
            <a:rect l="l" t="t" r="r" b="b"/>
            <a:pathLst>
              <a:path w="288925" h="114934">
                <a:moveTo>
                  <a:pt x="0" y="0"/>
                </a:moveTo>
                <a:lnTo>
                  <a:pt x="288353" y="0"/>
                </a:lnTo>
                <a:lnTo>
                  <a:pt x="288353" y="114668"/>
                </a:lnTo>
                <a:lnTo>
                  <a:pt x="0" y="114668"/>
                </a:lnTo>
                <a:lnTo>
                  <a:pt x="0" y="0"/>
                </a:lnTo>
                <a:close/>
              </a:path>
            </a:pathLst>
          </a:custGeom>
          <a:solidFill>
            <a:srgbClr val="E19D3E"/>
          </a:solidFill>
        </p:spPr>
        <p:txBody>
          <a:bodyPr wrap="square" lIns="0" tIns="0" rIns="0" bIns="0" rtlCol="0"/>
          <a:lstStyle/>
          <a:p>
            <a:endParaRPr sz="2033"/>
          </a:p>
        </p:txBody>
      </p:sp>
      <p:sp>
        <p:nvSpPr>
          <p:cNvPr id="31" name="object 31"/>
          <p:cNvSpPr/>
          <p:nvPr/>
        </p:nvSpPr>
        <p:spPr>
          <a:xfrm>
            <a:off x="5646316" y="1848163"/>
            <a:ext cx="328553" cy="92540"/>
          </a:xfrm>
          <a:custGeom>
            <a:avLst/>
            <a:gdLst/>
            <a:ahLst/>
            <a:cxnLst/>
            <a:rect l="l" t="t" r="r" b="b"/>
            <a:pathLst>
              <a:path w="290829" h="81915">
                <a:moveTo>
                  <a:pt x="0" y="0"/>
                </a:moveTo>
                <a:lnTo>
                  <a:pt x="290410" y="0"/>
                </a:lnTo>
                <a:lnTo>
                  <a:pt x="290410" y="81711"/>
                </a:lnTo>
                <a:lnTo>
                  <a:pt x="0" y="81711"/>
                </a:lnTo>
                <a:lnTo>
                  <a:pt x="0" y="0"/>
                </a:lnTo>
                <a:close/>
              </a:path>
            </a:pathLst>
          </a:custGeom>
          <a:solidFill>
            <a:srgbClr val="9EC46D"/>
          </a:solidFill>
        </p:spPr>
        <p:txBody>
          <a:bodyPr wrap="square" lIns="0" tIns="0" rIns="0" bIns="0" rtlCol="0"/>
          <a:lstStyle/>
          <a:p>
            <a:endParaRPr sz="2033"/>
          </a:p>
        </p:txBody>
      </p:sp>
      <p:sp>
        <p:nvSpPr>
          <p:cNvPr id="32" name="object 32"/>
          <p:cNvSpPr/>
          <p:nvPr/>
        </p:nvSpPr>
        <p:spPr>
          <a:xfrm>
            <a:off x="4815537" y="1679194"/>
            <a:ext cx="326401" cy="43760"/>
          </a:xfrm>
          <a:custGeom>
            <a:avLst/>
            <a:gdLst/>
            <a:ahLst/>
            <a:cxnLst/>
            <a:rect l="l" t="t" r="r" b="b"/>
            <a:pathLst>
              <a:path w="288925" h="38734">
                <a:moveTo>
                  <a:pt x="0" y="38176"/>
                </a:moveTo>
                <a:lnTo>
                  <a:pt x="288366" y="38176"/>
                </a:lnTo>
                <a:lnTo>
                  <a:pt x="288366" y="0"/>
                </a:lnTo>
                <a:lnTo>
                  <a:pt x="0" y="0"/>
                </a:lnTo>
                <a:lnTo>
                  <a:pt x="0" y="38176"/>
                </a:lnTo>
                <a:close/>
              </a:path>
            </a:pathLst>
          </a:custGeom>
          <a:solidFill>
            <a:srgbClr val="9EC46D"/>
          </a:solidFill>
        </p:spPr>
        <p:txBody>
          <a:bodyPr wrap="square" lIns="0" tIns="0" rIns="0" bIns="0" rtlCol="0"/>
          <a:lstStyle/>
          <a:p>
            <a:endParaRPr sz="2033"/>
          </a:p>
        </p:txBody>
      </p:sp>
      <p:sp>
        <p:nvSpPr>
          <p:cNvPr id="33" name="object 33"/>
          <p:cNvSpPr/>
          <p:nvPr/>
        </p:nvSpPr>
        <p:spPr>
          <a:xfrm>
            <a:off x="3897555" y="1980688"/>
            <a:ext cx="326401" cy="68867"/>
          </a:xfrm>
          <a:custGeom>
            <a:avLst/>
            <a:gdLst/>
            <a:ahLst/>
            <a:cxnLst/>
            <a:rect l="l" t="t" r="r" b="b"/>
            <a:pathLst>
              <a:path w="288925" h="60959">
                <a:moveTo>
                  <a:pt x="0" y="0"/>
                </a:moveTo>
                <a:lnTo>
                  <a:pt x="288353" y="0"/>
                </a:lnTo>
                <a:lnTo>
                  <a:pt x="288353" y="60629"/>
                </a:lnTo>
                <a:lnTo>
                  <a:pt x="0" y="60629"/>
                </a:lnTo>
                <a:lnTo>
                  <a:pt x="0" y="0"/>
                </a:lnTo>
                <a:close/>
              </a:path>
            </a:pathLst>
          </a:custGeom>
          <a:solidFill>
            <a:srgbClr val="9EC46D"/>
          </a:solidFill>
        </p:spPr>
        <p:txBody>
          <a:bodyPr wrap="square" lIns="0" tIns="0" rIns="0" bIns="0" rtlCol="0"/>
          <a:lstStyle/>
          <a:p>
            <a:endParaRPr sz="2033"/>
          </a:p>
        </p:txBody>
      </p:sp>
      <p:sp>
        <p:nvSpPr>
          <p:cNvPr id="34" name="object 34"/>
          <p:cNvSpPr/>
          <p:nvPr/>
        </p:nvSpPr>
        <p:spPr>
          <a:xfrm>
            <a:off x="3065643" y="1765551"/>
            <a:ext cx="326401" cy="49498"/>
          </a:xfrm>
          <a:custGeom>
            <a:avLst/>
            <a:gdLst/>
            <a:ahLst/>
            <a:cxnLst/>
            <a:rect l="l" t="t" r="r" b="b"/>
            <a:pathLst>
              <a:path w="288925" h="43815">
                <a:moveTo>
                  <a:pt x="0" y="43446"/>
                </a:moveTo>
                <a:lnTo>
                  <a:pt x="288353" y="43446"/>
                </a:lnTo>
                <a:lnTo>
                  <a:pt x="288353" y="0"/>
                </a:lnTo>
                <a:lnTo>
                  <a:pt x="0" y="0"/>
                </a:lnTo>
                <a:lnTo>
                  <a:pt x="0" y="43446"/>
                </a:lnTo>
                <a:close/>
              </a:path>
            </a:pathLst>
          </a:custGeom>
          <a:solidFill>
            <a:srgbClr val="9EC46D"/>
          </a:solidFill>
        </p:spPr>
        <p:txBody>
          <a:bodyPr wrap="square" lIns="0" tIns="0" rIns="0" bIns="0" rtlCol="0"/>
          <a:lstStyle/>
          <a:p>
            <a:endParaRPr sz="2033"/>
          </a:p>
        </p:txBody>
      </p:sp>
      <p:sp>
        <p:nvSpPr>
          <p:cNvPr id="35" name="object 35"/>
          <p:cNvSpPr/>
          <p:nvPr/>
        </p:nvSpPr>
        <p:spPr>
          <a:xfrm>
            <a:off x="5646316" y="1327026"/>
            <a:ext cx="328553" cy="521524"/>
          </a:xfrm>
          <a:custGeom>
            <a:avLst/>
            <a:gdLst/>
            <a:ahLst/>
            <a:cxnLst/>
            <a:rect l="l" t="t" r="r" b="b"/>
            <a:pathLst>
              <a:path w="290829" h="461644">
                <a:moveTo>
                  <a:pt x="0" y="0"/>
                </a:moveTo>
                <a:lnTo>
                  <a:pt x="290410" y="0"/>
                </a:lnTo>
                <a:lnTo>
                  <a:pt x="290410" y="461302"/>
                </a:lnTo>
                <a:lnTo>
                  <a:pt x="0" y="461302"/>
                </a:lnTo>
                <a:lnTo>
                  <a:pt x="0" y="0"/>
                </a:lnTo>
                <a:close/>
              </a:path>
            </a:pathLst>
          </a:custGeom>
          <a:solidFill>
            <a:srgbClr val="FADC8F"/>
          </a:solidFill>
        </p:spPr>
        <p:txBody>
          <a:bodyPr wrap="square" lIns="0" tIns="0" rIns="0" bIns="0" rtlCol="0"/>
          <a:lstStyle/>
          <a:p>
            <a:endParaRPr sz="2033"/>
          </a:p>
        </p:txBody>
      </p:sp>
      <p:sp>
        <p:nvSpPr>
          <p:cNvPr id="36" name="object 36"/>
          <p:cNvSpPr/>
          <p:nvPr/>
        </p:nvSpPr>
        <p:spPr>
          <a:xfrm>
            <a:off x="4815537" y="1355319"/>
            <a:ext cx="326401" cy="324966"/>
          </a:xfrm>
          <a:custGeom>
            <a:avLst/>
            <a:gdLst/>
            <a:ahLst/>
            <a:cxnLst/>
            <a:rect l="l" t="t" r="r" b="b"/>
            <a:pathLst>
              <a:path w="288925" h="287655">
                <a:moveTo>
                  <a:pt x="0" y="0"/>
                </a:moveTo>
                <a:lnTo>
                  <a:pt x="288366" y="0"/>
                </a:lnTo>
                <a:lnTo>
                  <a:pt x="288366" y="287337"/>
                </a:lnTo>
                <a:lnTo>
                  <a:pt x="0" y="287337"/>
                </a:lnTo>
                <a:lnTo>
                  <a:pt x="0" y="0"/>
                </a:lnTo>
                <a:close/>
              </a:path>
            </a:pathLst>
          </a:custGeom>
          <a:solidFill>
            <a:srgbClr val="FADC8F"/>
          </a:solidFill>
        </p:spPr>
        <p:txBody>
          <a:bodyPr wrap="square" lIns="0" tIns="0" rIns="0" bIns="0" rtlCol="0"/>
          <a:lstStyle/>
          <a:p>
            <a:endParaRPr sz="2033"/>
          </a:p>
        </p:txBody>
      </p:sp>
      <p:sp>
        <p:nvSpPr>
          <p:cNvPr id="37" name="object 37"/>
          <p:cNvSpPr/>
          <p:nvPr/>
        </p:nvSpPr>
        <p:spPr>
          <a:xfrm>
            <a:off x="3897555" y="1675450"/>
            <a:ext cx="326401" cy="305597"/>
          </a:xfrm>
          <a:custGeom>
            <a:avLst/>
            <a:gdLst/>
            <a:ahLst/>
            <a:cxnLst/>
            <a:rect l="l" t="t" r="r" b="b"/>
            <a:pathLst>
              <a:path w="288925" h="270509">
                <a:moveTo>
                  <a:pt x="0" y="0"/>
                </a:moveTo>
                <a:lnTo>
                  <a:pt x="288353" y="0"/>
                </a:lnTo>
                <a:lnTo>
                  <a:pt x="288353" y="270192"/>
                </a:lnTo>
                <a:lnTo>
                  <a:pt x="0" y="270192"/>
                </a:lnTo>
                <a:lnTo>
                  <a:pt x="0" y="0"/>
                </a:lnTo>
                <a:close/>
              </a:path>
            </a:pathLst>
          </a:custGeom>
          <a:solidFill>
            <a:srgbClr val="FADC8F"/>
          </a:solidFill>
        </p:spPr>
        <p:txBody>
          <a:bodyPr wrap="square" lIns="0" tIns="0" rIns="0" bIns="0" rtlCol="0"/>
          <a:lstStyle/>
          <a:p>
            <a:endParaRPr sz="2033"/>
          </a:p>
        </p:txBody>
      </p:sp>
      <p:sp>
        <p:nvSpPr>
          <p:cNvPr id="38" name="object 38"/>
          <p:cNvSpPr/>
          <p:nvPr/>
        </p:nvSpPr>
        <p:spPr>
          <a:xfrm>
            <a:off x="3065643" y="1575693"/>
            <a:ext cx="326401" cy="190819"/>
          </a:xfrm>
          <a:custGeom>
            <a:avLst/>
            <a:gdLst/>
            <a:ahLst/>
            <a:cxnLst/>
            <a:rect l="l" t="t" r="r" b="b"/>
            <a:pathLst>
              <a:path w="288925" h="168909">
                <a:moveTo>
                  <a:pt x="0" y="0"/>
                </a:moveTo>
                <a:lnTo>
                  <a:pt x="288353" y="0"/>
                </a:lnTo>
                <a:lnTo>
                  <a:pt x="288353" y="168706"/>
                </a:lnTo>
                <a:lnTo>
                  <a:pt x="0" y="168706"/>
                </a:lnTo>
                <a:lnTo>
                  <a:pt x="0" y="0"/>
                </a:lnTo>
                <a:close/>
              </a:path>
            </a:pathLst>
          </a:custGeom>
          <a:solidFill>
            <a:srgbClr val="FADC8F"/>
          </a:solidFill>
        </p:spPr>
        <p:txBody>
          <a:bodyPr wrap="square" lIns="0" tIns="0" rIns="0" bIns="0" rtlCol="0"/>
          <a:lstStyle/>
          <a:p>
            <a:endParaRPr sz="2033"/>
          </a:p>
        </p:txBody>
      </p:sp>
      <p:sp>
        <p:nvSpPr>
          <p:cNvPr id="39" name="object 39"/>
          <p:cNvSpPr/>
          <p:nvPr/>
        </p:nvSpPr>
        <p:spPr>
          <a:xfrm>
            <a:off x="1440843" y="641547"/>
            <a:ext cx="6226720" cy="3719658"/>
          </a:xfrm>
          <a:custGeom>
            <a:avLst/>
            <a:gdLst/>
            <a:ahLst/>
            <a:cxnLst/>
            <a:rect l="l" t="t" r="r" b="b"/>
            <a:pathLst>
              <a:path w="5511800" h="3122930">
                <a:moveTo>
                  <a:pt x="0" y="3122460"/>
                </a:moveTo>
                <a:lnTo>
                  <a:pt x="5511800" y="3122460"/>
                </a:lnTo>
                <a:lnTo>
                  <a:pt x="5511800" y="0"/>
                </a:lnTo>
                <a:lnTo>
                  <a:pt x="0" y="0"/>
                </a:lnTo>
                <a:lnTo>
                  <a:pt x="0" y="3122460"/>
                </a:lnTo>
                <a:close/>
              </a:path>
            </a:pathLst>
          </a:custGeom>
          <a:ln w="6350">
            <a:solidFill>
              <a:srgbClr val="636466"/>
            </a:solidFill>
          </a:ln>
        </p:spPr>
        <p:txBody>
          <a:bodyPr wrap="square" lIns="0" tIns="0" rIns="0" bIns="0" rtlCol="0"/>
          <a:lstStyle/>
          <a:p>
            <a:endParaRPr sz="2033"/>
          </a:p>
        </p:txBody>
      </p:sp>
      <p:graphicFrame>
        <p:nvGraphicFramePr>
          <p:cNvPr id="7" name="object 7"/>
          <p:cNvGraphicFramePr>
            <a:graphicFrameLocks noGrp="1"/>
          </p:cNvGraphicFramePr>
          <p:nvPr>
            <p:extLst>
              <p:ext uri="{D42A27DB-BD31-4B8C-83A1-F6EECF244321}">
                <p14:modId xmlns:p14="http://schemas.microsoft.com/office/powerpoint/2010/main" val="1516327743"/>
              </p:ext>
            </p:extLst>
          </p:nvPr>
        </p:nvGraphicFramePr>
        <p:xfrm>
          <a:off x="2726129" y="3356894"/>
          <a:ext cx="4941435" cy="1004311"/>
        </p:xfrm>
        <a:graphic>
          <a:graphicData uri="http://schemas.openxmlformats.org/drawingml/2006/table">
            <a:tbl>
              <a:tblPr firstRow="1" bandRow="1">
                <a:tableStyleId>{2D5ABB26-0587-4C30-8999-92F81FD0307C}</a:tableStyleId>
              </a:tblPr>
              <a:tblGrid>
                <a:gridCol w="936467">
                  <a:extLst>
                    <a:ext uri="{9D8B030D-6E8A-4147-A177-3AD203B41FA5}">
                      <a16:colId xmlns:a16="http://schemas.microsoft.com/office/drawing/2014/main" val="20000"/>
                    </a:ext>
                  </a:extLst>
                </a:gridCol>
                <a:gridCol w="876933">
                  <a:extLst>
                    <a:ext uri="{9D8B030D-6E8A-4147-A177-3AD203B41FA5}">
                      <a16:colId xmlns:a16="http://schemas.microsoft.com/office/drawing/2014/main" val="20001"/>
                    </a:ext>
                  </a:extLst>
                </a:gridCol>
                <a:gridCol w="914514">
                  <a:extLst>
                    <a:ext uri="{9D8B030D-6E8A-4147-A177-3AD203B41FA5}">
                      <a16:colId xmlns:a16="http://schemas.microsoft.com/office/drawing/2014/main" val="20002"/>
                    </a:ext>
                  </a:extLst>
                </a:gridCol>
                <a:gridCol w="898894">
                  <a:extLst>
                    <a:ext uri="{9D8B030D-6E8A-4147-A177-3AD203B41FA5}">
                      <a16:colId xmlns:a16="http://schemas.microsoft.com/office/drawing/2014/main" val="20003"/>
                    </a:ext>
                  </a:extLst>
                </a:gridCol>
                <a:gridCol w="1314627">
                  <a:extLst>
                    <a:ext uri="{9D8B030D-6E8A-4147-A177-3AD203B41FA5}">
                      <a16:colId xmlns:a16="http://schemas.microsoft.com/office/drawing/2014/main" val="20004"/>
                    </a:ext>
                  </a:extLst>
                </a:gridCol>
              </a:tblGrid>
              <a:tr h="143473">
                <a:tc>
                  <a:txBody>
                    <a:bodyPr/>
                    <a:lstStyle/>
                    <a:p>
                      <a:pPr marL="73025" algn="ctr">
                        <a:lnSpc>
                          <a:spcPct val="100000"/>
                        </a:lnSpc>
                      </a:pPr>
                      <a:r>
                        <a:rPr sz="800" dirty="0">
                          <a:solidFill>
                            <a:srgbClr val="231F20"/>
                          </a:solidFill>
                          <a:latin typeface="Calibri"/>
                          <a:cs typeface="Calibri"/>
                        </a:rPr>
                        <a:t>66.3</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13970" algn="ctr">
                        <a:lnSpc>
                          <a:spcPct val="100000"/>
                        </a:lnSpc>
                      </a:pPr>
                      <a:r>
                        <a:rPr sz="800" dirty="0">
                          <a:solidFill>
                            <a:srgbClr val="231F20"/>
                          </a:solidFill>
                          <a:latin typeface="Calibri"/>
                          <a:cs typeface="Calibri"/>
                        </a:rPr>
                        <a:t>61.7</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53975" algn="ctr">
                        <a:lnSpc>
                          <a:spcPct val="100000"/>
                        </a:lnSpc>
                      </a:pPr>
                      <a:r>
                        <a:rPr sz="800" dirty="0">
                          <a:solidFill>
                            <a:srgbClr val="231F20"/>
                          </a:solidFill>
                          <a:latin typeface="Calibri"/>
                          <a:cs typeface="Calibri"/>
                        </a:rPr>
                        <a:t>76.2</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R="33020" algn="ctr">
                        <a:lnSpc>
                          <a:spcPct val="100000"/>
                        </a:lnSpc>
                      </a:pPr>
                      <a:r>
                        <a:rPr sz="800" dirty="0">
                          <a:solidFill>
                            <a:srgbClr val="231F20"/>
                          </a:solidFill>
                          <a:latin typeface="Calibri"/>
                          <a:cs typeface="Calibri"/>
                        </a:rPr>
                        <a:t>77.6</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L="263525">
                        <a:lnSpc>
                          <a:spcPct val="100000"/>
                        </a:lnSpc>
                      </a:pPr>
                      <a:r>
                        <a:rPr sz="800" b="1" dirty="0">
                          <a:solidFill>
                            <a:srgbClr val="231F20"/>
                          </a:solidFill>
                          <a:latin typeface="Calibri"/>
                          <a:cs typeface="Calibri"/>
                        </a:rPr>
                        <a:t>6.0</a:t>
                      </a:r>
                      <a:r>
                        <a:rPr sz="800" b="1" spc="15" dirty="0">
                          <a:solidFill>
                            <a:srgbClr val="231F20"/>
                          </a:solidFill>
                          <a:latin typeface="Calibri"/>
                          <a:cs typeface="Calibri"/>
                        </a:rPr>
                        <a:t> </a:t>
                      </a:r>
                      <a:r>
                        <a:rPr sz="800" b="1" dirty="0">
                          <a:solidFill>
                            <a:srgbClr val="231F20"/>
                          </a:solidFill>
                          <a:latin typeface="Calibri"/>
                          <a:cs typeface="Calibri"/>
                        </a:rPr>
                        <a:t>(0.9</a:t>
                      </a:r>
                      <a:r>
                        <a:rPr sz="800" b="1" spc="15" dirty="0">
                          <a:solidFill>
                            <a:srgbClr val="231F20"/>
                          </a:solidFill>
                          <a:latin typeface="Calibri"/>
                          <a:cs typeface="Calibri"/>
                        </a:rPr>
                        <a:t> </a:t>
                      </a:r>
                      <a:r>
                        <a:rPr sz="800" b="1" dirty="0">
                          <a:solidFill>
                            <a:srgbClr val="231F20"/>
                          </a:solidFill>
                          <a:latin typeface="Calibri"/>
                          <a:cs typeface="Calibri"/>
                        </a:rPr>
                        <a:t>to</a:t>
                      </a:r>
                      <a:r>
                        <a:rPr sz="800" b="1" spc="15" dirty="0">
                          <a:solidFill>
                            <a:srgbClr val="231F20"/>
                          </a:solidFill>
                          <a:latin typeface="Calibri"/>
                          <a:cs typeface="Calibri"/>
                        </a:rPr>
                        <a:t> </a:t>
                      </a:r>
                      <a:r>
                        <a:rPr sz="800" b="1" dirty="0">
                          <a:solidFill>
                            <a:srgbClr val="231F20"/>
                          </a:solidFill>
                          <a:latin typeface="Calibri"/>
                          <a:cs typeface="Calibri"/>
                        </a:rPr>
                        <a:t>11.1)</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0EABF"/>
                    </a:solidFill>
                  </a:tcPr>
                </a:tc>
                <a:extLst>
                  <a:ext uri="{0D108BD9-81ED-4DB2-BD59-A6C34878D82A}">
                    <a16:rowId xmlns:a16="http://schemas.microsoft.com/office/drawing/2014/main" val="10000"/>
                  </a:ext>
                </a:extLst>
              </a:tr>
              <a:tr h="143473">
                <a:tc>
                  <a:txBody>
                    <a:bodyPr/>
                    <a:lstStyle/>
                    <a:p>
                      <a:pPr marL="73025" algn="ctr">
                        <a:lnSpc>
                          <a:spcPct val="100000"/>
                        </a:lnSpc>
                      </a:pPr>
                      <a:r>
                        <a:rPr sz="800" dirty="0">
                          <a:solidFill>
                            <a:srgbClr val="231F20"/>
                          </a:solidFill>
                          <a:latin typeface="Calibri"/>
                          <a:cs typeface="Calibri"/>
                        </a:rPr>
                        <a:t>49.7</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E4"/>
                    </a:solidFill>
                  </a:tcPr>
                </a:tc>
                <a:tc>
                  <a:txBody>
                    <a:bodyPr/>
                    <a:lstStyle/>
                    <a:p>
                      <a:pPr marR="13970" algn="ctr">
                        <a:lnSpc>
                          <a:spcPct val="100000"/>
                        </a:lnSpc>
                      </a:pPr>
                      <a:r>
                        <a:rPr sz="800" dirty="0">
                          <a:solidFill>
                            <a:srgbClr val="231F20"/>
                          </a:solidFill>
                          <a:latin typeface="Calibri"/>
                          <a:cs typeface="Calibri"/>
                        </a:rPr>
                        <a:t>36.9</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E4"/>
                    </a:solidFill>
                  </a:tcPr>
                </a:tc>
                <a:tc>
                  <a:txBody>
                    <a:bodyPr/>
                    <a:lstStyle/>
                    <a:p>
                      <a:pPr marL="53975" algn="ctr">
                        <a:lnSpc>
                          <a:spcPct val="100000"/>
                        </a:lnSpc>
                      </a:pPr>
                      <a:r>
                        <a:rPr sz="800" dirty="0">
                          <a:solidFill>
                            <a:srgbClr val="231F20"/>
                          </a:solidFill>
                          <a:latin typeface="Calibri"/>
                          <a:cs typeface="Calibri"/>
                        </a:rPr>
                        <a:t>50.3</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33020" algn="ctr">
                        <a:lnSpc>
                          <a:spcPct val="100000"/>
                        </a:lnSpc>
                      </a:pPr>
                      <a:r>
                        <a:rPr sz="800" dirty="0">
                          <a:solidFill>
                            <a:srgbClr val="231F20"/>
                          </a:solidFill>
                          <a:latin typeface="Calibri"/>
                          <a:cs typeface="Calibri"/>
                        </a:rPr>
                        <a:t>37.9</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272415">
                        <a:lnSpc>
                          <a:spcPct val="100000"/>
                        </a:lnSpc>
                      </a:pPr>
                      <a:r>
                        <a:rPr sz="800" dirty="0">
                          <a:solidFill>
                            <a:srgbClr val="231F20"/>
                          </a:solidFill>
                          <a:latin typeface="Calibri"/>
                          <a:cs typeface="Calibri"/>
                        </a:rPr>
                        <a:t>0.5</a:t>
                      </a:r>
                      <a:r>
                        <a:rPr sz="800" spc="15" dirty="0">
                          <a:solidFill>
                            <a:srgbClr val="231F20"/>
                          </a:solidFill>
                          <a:latin typeface="Calibri"/>
                          <a:cs typeface="Calibri"/>
                        </a:rPr>
                        <a:t> </a:t>
                      </a:r>
                      <a:r>
                        <a:rPr sz="800" dirty="0">
                          <a:solidFill>
                            <a:srgbClr val="231F20"/>
                          </a:solidFill>
                          <a:latin typeface="Calibri"/>
                          <a:cs typeface="Calibri"/>
                        </a:rPr>
                        <a:t>(−4.0</a:t>
                      </a:r>
                      <a:r>
                        <a:rPr sz="800" spc="15" dirty="0">
                          <a:solidFill>
                            <a:srgbClr val="231F20"/>
                          </a:solidFill>
                          <a:latin typeface="Calibri"/>
                          <a:cs typeface="Calibri"/>
                        </a:rPr>
                        <a:t> </a:t>
                      </a:r>
                      <a:r>
                        <a:rPr sz="800" dirty="0">
                          <a:solidFill>
                            <a:srgbClr val="231F20"/>
                          </a:solidFill>
                          <a:latin typeface="Calibri"/>
                          <a:cs typeface="Calibri"/>
                        </a:rPr>
                        <a:t>to</a:t>
                      </a:r>
                      <a:r>
                        <a:rPr sz="800" spc="15" dirty="0">
                          <a:solidFill>
                            <a:srgbClr val="231F20"/>
                          </a:solidFill>
                          <a:latin typeface="Calibri"/>
                          <a:cs typeface="Calibri"/>
                        </a:rPr>
                        <a:t> </a:t>
                      </a:r>
                      <a:r>
                        <a:rPr sz="800" dirty="0">
                          <a:solidFill>
                            <a:srgbClr val="231F20"/>
                          </a:solidFill>
                          <a:latin typeface="Calibri"/>
                          <a:cs typeface="Calibri"/>
                        </a:rPr>
                        <a:t>5.0)</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extLst>
                  <a:ext uri="{0D108BD9-81ED-4DB2-BD59-A6C34878D82A}">
                    <a16:rowId xmlns:a16="http://schemas.microsoft.com/office/drawing/2014/main" val="10001"/>
                  </a:ext>
                </a:extLst>
              </a:tr>
              <a:tr h="143473">
                <a:tc>
                  <a:txBody>
                    <a:bodyPr/>
                    <a:lstStyle/>
                    <a:p>
                      <a:pPr marL="73025" algn="ctr">
                        <a:lnSpc>
                          <a:spcPct val="100000"/>
                        </a:lnSpc>
                      </a:pPr>
                      <a:r>
                        <a:rPr sz="800" dirty="0">
                          <a:solidFill>
                            <a:srgbClr val="231F20"/>
                          </a:solidFill>
                          <a:latin typeface="Calibri"/>
                          <a:cs typeface="Calibri"/>
                        </a:rPr>
                        <a:t>5.8</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13970" algn="ctr">
                        <a:lnSpc>
                          <a:spcPct val="100000"/>
                        </a:lnSpc>
                      </a:pPr>
                      <a:r>
                        <a:rPr sz="800" dirty="0">
                          <a:solidFill>
                            <a:srgbClr val="231F20"/>
                          </a:solidFill>
                          <a:latin typeface="Calibri"/>
                          <a:cs typeface="Calibri"/>
                        </a:rPr>
                        <a:t>8.0</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53975" algn="ctr">
                        <a:lnSpc>
                          <a:spcPct val="100000"/>
                        </a:lnSpc>
                      </a:pPr>
                      <a:r>
                        <a:rPr sz="800" dirty="0">
                          <a:solidFill>
                            <a:srgbClr val="231F20"/>
                          </a:solidFill>
                          <a:latin typeface="Calibri"/>
                          <a:cs typeface="Calibri"/>
                        </a:rPr>
                        <a:t>9.4</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R="33020" algn="ctr">
                        <a:lnSpc>
                          <a:spcPct val="100000"/>
                        </a:lnSpc>
                      </a:pPr>
                      <a:r>
                        <a:rPr sz="800" dirty="0">
                          <a:solidFill>
                            <a:srgbClr val="231F20"/>
                          </a:solidFill>
                          <a:latin typeface="Calibri"/>
                          <a:cs typeface="Calibri"/>
                        </a:rPr>
                        <a:t>11.9</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L="272415">
                        <a:lnSpc>
                          <a:spcPct val="100000"/>
                        </a:lnSpc>
                      </a:pPr>
                      <a:r>
                        <a:rPr sz="800" dirty="0">
                          <a:solidFill>
                            <a:srgbClr val="231F20"/>
                          </a:solidFill>
                          <a:latin typeface="Calibri"/>
                          <a:cs typeface="Calibri"/>
                        </a:rPr>
                        <a:t>0.3</a:t>
                      </a:r>
                      <a:r>
                        <a:rPr sz="800" spc="15" dirty="0">
                          <a:solidFill>
                            <a:srgbClr val="231F20"/>
                          </a:solidFill>
                          <a:latin typeface="Calibri"/>
                          <a:cs typeface="Calibri"/>
                        </a:rPr>
                        <a:t> </a:t>
                      </a:r>
                      <a:r>
                        <a:rPr sz="800" dirty="0">
                          <a:solidFill>
                            <a:srgbClr val="231F20"/>
                          </a:solidFill>
                          <a:latin typeface="Calibri"/>
                          <a:cs typeface="Calibri"/>
                        </a:rPr>
                        <a:t>(−2.6</a:t>
                      </a:r>
                      <a:r>
                        <a:rPr sz="800" spc="15" dirty="0">
                          <a:solidFill>
                            <a:srgbClr val="231F20"/>
                          </a:solidFill>
                          <a:latin typeface="Calibri"/>
                          <a:cs typeface="Calibri"/>
                        </a:rPr>
                        <a:t> </a:t>
                      </a:r>
                      <a:r>
                        <a:rPr sz="800" dirty="0">
                          <a:solidFill>
                            <a:srgbClr val="231F20"/>
                          </a:solidFill>
                          <a:latin typeface="Calibri"/>
                          <a:cs typeface="Calibri"/>
                        </a:rPr>
                        <a:t>to</a:t>
                      </a:r>
                      <a:r>
                        <a:rPr sz="800" spc="15" dirty="0">
                          <a:solidFill>
                            <a:srgbClr val="231F20"/>
                          </a:solidFill>
                          <a:latin typeface="Calibri"/>
                          <a:cs typeface="Calibri"/>
                        </a:rPr>
                        <a:t> </a:t>
                      </a:r>
                      <a:r>
                        <a:rPr sz="800" dirty="0">
                          <a:solidFill>
                            <a:srgbClr val="231F20"/>
                          </a:solidFill>
                          <a:latin typeface="Calibri"/>
                          <a:cs typeface="Calibri"/>
                        </a:rPr>
                        <a:t>3.2)</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0EABF"/>
                    </a:solidFill>
                  </a:tcPr>
                </a:tc>
                <a:extLst>
                  <a:ext uri="{0D108BD9-81ED-4DB2-BD59-A6C34878D82A}">
                    <a16:rowId xmlns:a16="http://schemas.microsoft.com/office/drawing/2014/main" val="10002"/>
                  </a:ext>
                </a:extLst>
              </a:tr>
              <a:tr h="143473">
                <a:tc>
                  <a:txBody>
                    <a:bodyPr/>
                    <a:lstStyle/>
                    <a:p>
                      <a:pPr marL="73025" algn="ctr">
                        <a:lnSpc>
                          <a:spcPct val="100000"/>
                        </a:lnSpc>
                      </a:pPr>
                      <a:r>
                        <a:rPr sz="800" dirty="0">
                          <a:solidFill>
                            <a:srgbClr val="231F20"/>
                          </a:solidFill>
                          <a:latin typeface="Calibri"/>
                          <a:cs typeface="Calibri"/>
                        </a:rPr>
                        <a:t>—</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E4"/>
                    </a:solidFill>
                  </a:tcPr>
                </a:tc>
                <a:tc>
                  <a:txBody>
                    <a:bodyPr/>
                    <a:lstStyle/>
                    <a:p>
                      <a:pPr marR="13970" algn="ctr">
                        <a:lnSpc>
                          <a:spcPct val="100000"/>
                        </a:lnSpc>
                      </a:pPr>
                      <a:r>
                        <a:rPr sz="800" dirty="0">
                          <a:solidFill>
                            <a:srgbClr val="231F20"/>
                          </a:solidFill>
                          <a:latin typeface="Calibri"/>
                          <a:cs typeface="Calibri"/>
                        </a:rPr>
                        <a:t>—</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E4"/>
                    </a:solidFill>
                  </a:tcPr>
                </a:tc>
                <a:tc>
                  <a:txBody>
                    <a:bodyPr/>
                    <a:lstStyle/>
                    <a:p>
                      <a:pPr marL="53975" algn="ctr">
                        <a:lnSpc>
                          <a:spcPct val="100000"/>
                        </a:lnSpc>
                      </a:pPr>
                      <a:r>
                        <a:rPr sz="800" dirty="0">
                          <a:solidFill>
                            <a:srgbClr val="231F20"/>
                          </a:solidFill>
                          <a:latin typeface="Calibri"/>
                          <a:cs typeface="Calibri"/>
                        </a:rPr>
                        <a:t>2.2</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33020" algn="ctr">
                        <a:lnSpc>
                          <a:spcPct val="100000"/>
                        </a:lnSpc>
                      </a:pPr>
                      <a:r>
                        <a:rPr sz="800" dirty="0">
                          <a:solidFill>
                            <a:srgbClr val="231F20"/>
                          </a:solidFill>
                          <a:latin typeface="Calibri"/>
                          <a:cs typeface="Calibri"/>
                        </a:rPr>
                        <a:t>4.8</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263525">
                        <a:lnSpc>
                          <a:spcPct val="100000"/>
                        </a:lnSpc>
                      </a:pPr>
                      <a:r>
                        <a:rPr sz="800" b="1" dirty="0">
                          <a:solidFill>
                            <a:srgbClr val="231F20"/>
                          </a:solidFill>
                          <a:latin typeface="Calibri"/>
                          <a:cs typeface="Calibri"/>
                        </a:rPr>
                        <a:t>2.6</a:t>
                      </a:r>
                      <a:r>
                        <a:rPr sz="800" b="1" spc="15" dirty="0">
                          <a:solidFill>
                            <a:srgbClr val="231F20"/>
                          </a:solidFill>
                          <a:latin typeface="Calibri"/>
                          <a:cs typeface="Calibri"/>
                        </a:rPr>
                        <a:t> </a:t>
                      </a:r>
                      <a:r>
                        <a:rPr sz="800" b="1" dirty="0">
                          <a:solidFill>
                            <a:srgbClr val="231F20"/>
                          </a:solidFill>
                          <a:latin typeface="Calibri"/>
                          <a:cs typeface="Calibri"/>
                        </a:rPr>
                        <a:t>(1.0</a:t>
                      </a:r>
                      <a:r>
                        <a:rPr sz="800" b="1" spc="15" dirty="0">
                          <a:solidFill>
                            <a:srgbClr val="231F20"/>
                          </a:solidFill>
                          <a:latin typeface="Calibri"/>
                          <a:cs typeface="Calibri"/>
                        </a:rPr>
                        <a:t> </a:t>
                      </a:r>
                      <a:r>
                        <a:rPr sz="800" b="1" dirty="0">
                          <a:solidFill>
                            <a:srgbClr val="231F20"/>
                          </a:solidFill>
                          <a:latin typeface="Calibri"/>
                          <a:cs typeface="Calibri"/>
                        </a:rPr>
                        <a:t>to</a:t>
                      </a:r>
                      <a:r>
                        <a:rPr sz="800" b="1" spc="15" dirty="0">
                          <a:solidFill>
                            <a:srgbClr val="231F20"/>
                          </a:solidFill>
                          <a:latin typeface="Calibri"/>
                          <a:cs typeface="Calibri"/>
                        </a:rPr>
                        <a:t> </a:t>
                      </a:r>
                      <a:r>
                        <a:rPr sz="800" b="1" dirty="0">
                          <a:solidFill>
                            <a:srgbClr val="231F20"/>
                          </a:solidFill>
                          <a:latin typeface="Calibri"/>
                          <a:cs typeface="Calibri"/>
                        </a:rPr>
                        <a:t>4.1)</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extLst>
                  <a:ext uri="{0D108BD9-81ED-4DB2-BD59-A6C34878D82A}">
                    <a16:rowId xmlns:a16="http://schemas.microsoft.com/office/drawing/2014/main" val="10003"/>
                  </a:ext>
                </a:extLst>
              </a:tr>
              <a:tr h="143473">
                <a:tc>
                  <a:txBody>
                    <a:bodyPr/>
                    <a:lstStyle/>
                    <a:p>
                      <a:pPr marL="73025" algn="ctr">
                        <a:lnSpc>
                          <a:spcPct val="100000"/>
                        </a:lnSpc>
                      </a:pPr>
                      <a:r>
                        <a:rPr sz="800" dirty="0">
                          <a:solidFill>
                            <a:srgbClr val="231F20"/>
                          </a:solidFill>
                          <a:latin typeface="Calibri"/>
                          <a:cs typeface="Calibri"/>
                        </a:rPr>
                        <a:t>8.6</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13970" algn="ctr">
                        <a:lnSpc>
                          <a:spcPct val="100000"/>
                        </a:lnSpc>
                      </a:pPr>
                      <a:r>
                        <a:rPr sz="800" dirty="0">
                          <a:solidFill>
                            <a:srgbClr val="231F20"/>
                          </a:solidFill>
                          <a:latin typeface="Calibri"/>
                          <a:cs typeface="Calibri"/>
                        </a:rPr>
                        <a:t>13.8</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53975" algn="ctr">
                        <a:lnSpc>
                          <a:spcPct val="100000"/>
                        </a:lnSpc>
                      </a:pPr>
                      <a:r>
                        <a:rPr sz="800" dirty="0">
                          <a:solidFill>
                            <a:srgbClr val="231F20"/>
                          </a:solidFill>
                          <a:latin typeface="Calibri"/>
                          <a:cs typeface="Calibri"/>
                        </a:rPr>
                        <a:t>14.6</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R="33020" algn="ctr">
                        <a:lnSpc>
                          <a:spcPct val="100000"/>
                        </a:lnSpc>
                      </a:pPr>
                      <a:r>
                        <a:rPr sz="800" dirty="0">
                          <a:solidFill>
                            <a:srgbClr val="231F20"/>
                          </a:solidFill>
                          <a:latin typeface="Calibri"/>
                          <a:cs typeface="Calibri"/>
                        </a:rPr>
                        <a:t>23.5</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L="263525">
                        <a:lnSpc>
                          <a:spcPct val="100000"/>
                        </a:lnSpc>
                      </a:pPr>
                      <a:r>
                        <a:rPr sz="800" b="1" dirty="0">
                          <a:solidFill>
                            <a:srgbClr val="231F20"/>
                          </a:solidFill>
                          <a:latin typeface="Calibri"/>
                          <a:cs typeface="Calibri"/>
                        </a:rPr>
                        <a:t>3.7</a:t>
                      </a:r>
                      <a:r>
                        <a:rPr sz="800" b="1" spc="15" dirty="0">
                          <a:solidFill>
                            <a:srgbClr val="231F20"/>
                          </a:solidFill>
                          <a:latin typeface="Calibri"/>
                          <a:cs typeface="Calibri"/>
                        </a:rPr>
                        <a:t> </a:t>
                      </a:r>
                      <a:r>
                        <a:rPr sz="800" b="1" dirty="0">
                          <a:solidFill>
                            <a:srgbClr val="231F20"/>
                          </a:solidFill>
                          <a:latin typeface="Calibri"/>
                          <a:cs typeface="Calibri"/>
                        </a:rPr>
                        <a:t>(0.1</a:t>
                      </a:r>
                      <a:r>
                        <a:rPr sz="800" b="1" spc="15" dirty="0">
                          <a:solidFill>
                            <a:srgbClr val="231F20"/>
                          </a:solidFill>
                          <a:latin typeface="Calibri"/>
                          <a:cs typeface="Calibri"/>
                        </a:rPr>
                        <a:t> </a:t>
                      </a:r>
                      <a:r>
                        <a:rPr sz="800" b="1" dirty="0">
                          <a:solidFill>
                            <a:srgbClr val="231F20"/>
                          </a:solidFill>
                          <a:latin typeface="Calibri"/>
                          <a:cs typeface="Calibri"/>
                        </a:rPr>
                        <a:t>to</a:t>
                      </a:r>
                      <a:r>
                        <a:rPr sz="800" b="1" spc="15" dirty="0">
                          <a:solidFill>
                            <a:srgbClr val="231F20"/>
                          </a:solidFill>
                          <a:latin typeface="Calibri"/>
                          <a:cs typeface="Calibri"/>
                        </a:rPr>
                        <a:t> </a:t>
                      </a:r>
                      <a:r>
                        <a:rPr sz="800" b="1" dirty="0">
                          <a:solidFill>
                            <a:srgbClr val="231F20"/>
                          </a:solidFill>
                          <a:latin typeface="Calibri"/>
                          <a:cs typeface="Calibri"/>
                        </a:rPr>
                        <a:t>7.3)</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0EABF"/>
                    </a:solidFill>
                  </a:tcPr>
                </a:tc>
                <a:extLst>
                  <a:ext uri="{0D108BD9-81ED-4DB2-BD59-A6C34878D82A}">
                    <a16:rowId xmlns:a16="http://schemas.microsoft.com/office/drawing/2014/main" val="10004"/>
                  </a:ext>
                </a:extLst>
              </a:tr>
              <a:tr h="143473">
                <a:tc>
                  <a:txBody>
                    <a:bodyPr/>
                    <a:lstStyle/>
                    <a:p>
                      <a:pPr marL="73025" algn="ctr">
                        <a:lnSpc>
                          <a:spcPct val="100000"/>
                        </a:lnSpc>
                      </a:pPr>
                      <a:r>
                        <a:rPr sz="800" dirty="0">
                          <a:solidFill>
                            <a:srgbClr val="231F20"/>
                          </a:solidFill>
                          <a:latin typeface="Calibri"/>
                          <a:cs typeface="Calibri"/>
                        </a:rPr>
                        <a:t>2.2</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E4"/>
                    </a:solidFill>
                  </a:tcPr>
                </a:tc>
                <a:tc>
                  <a:txBody>
                    <a:bodyPr/>
                    <a:lstStyle/>
                    <a:p>
                      <a:pPr marR="13970" algn="ctr">
                        <a:lnSpc>
                          <a:spcPct val="100000"/>
                        </a:lnSpc>
                      </a:pPr>
                      <a:r>
                        <a:rPr sz="800" dirty="0">
                          <a:solidFill>
                            <a:srgbClr val="231F20"/>
                          </a:solidFill>
                          <a:latin typeface="Calibri"/>
                          <a:cs typeface="Calibri"/>
                        </a:rPr>
                        <a:t>3.1</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E4"/>
                    </a:solidFill>
                  </a:tcPr>
                </a:tc>
                <a:tc>
                  <a:txBody>
                    <a:bodyPr/>
                    <a:lstStyle/>
                    <a:p>
                      <a:pPr marL="53975" algn="ctr">
                        <a:lnSpc>
                          <a:spcPct val="100000"/>
                        </a:lnSpc>
                      </a:pPr>
                      <a:r>
                        <a:rPr sz="800" dirty="0">
                          <a:solidFill>
                            <a:srgbClr val="231F20"/>
                          </a:solidFill>
                          <a:latin typeface="Calibri"/>
                          <a:cs typeface="Calibri"/>
                        </a:rPr>
                        <a:t>1.9</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33020" algn="ctr">
                        <a:lnSpc>
                          <a:spcPct val="100000"/>
                        </a:lnSpc>
                      </a:pPr>
                      <a:r>
                        <a:rPr sz="800" dirty="0">
                          <a:solidFill>
                            <a:srgbClr val="231F20"/>
                          </a:solidFill>
                          <a:latin typeface="Calibri"/>
                          <a:cs typeface="Calibri"/>
                        </a:rPr>
                        <a:t>4.2</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273685">
                        <a:lnSpc>
                          <a:spcPct val="100000"/>
                        </a:lnSpc>
                      </a:pPr>
                      <a:r>
                        <a:rPr sz="800" dirty="0">
                          <a:solidFill>
                            <a:srgbClr val="231F20"/>
                          </a:solidFill>
                          <a:latin typeface="Calibri"/>
                          <a:cs typeface="Calibri"/>
                        </a:rPr>
                        <a:t>1.4</a:t>
                      </a:r>
                      <a:r>
                        <a:rPr sz="800" spc="15" dirty="0">
                          <a:solidFill>
                            <a:srgbClr val="231F20"/>
                          </a:solidFill>
                          <a:latin typeface="Calibri"/>
                          <a:cs typeface="Calibri"/>
                        </a:rPr>
                        <a:t> </a:t>
                      </a:r>
                      <a:r>
                        <a:rPr sz="800" dirty="0">
                          <a:solidFill>
                            <a:srgbClr val="231F20"/>
                          </a:solidFill>
                          <a:latin typeface="Calibri"/>
                          <a:cs typeface="Calibri"/>
                        </a:rPr>
                        <a:t>(0.0</a:t>
                      </a:r>
                      <a:r>
                        <a:rPr sz="800" spc="15" dirty="0">
                          <a:solidFill>
                            <a:srgbClr val="231F20"/>
                          </a:solidFill>
                          <a:latin typeface="Calibri"/>
                          <a:cs typeface="Calibri"/>
                        </a:rPr>
                        <a:t> </a:t>
                      </a:r>
                      <a:r>
                        <a:rPr sz="800" dirty="0">
                          <a:solidFill>
                            <a:srgbClr val="231F20"/>
                          </a:solidFill>
                          <a:latin typeface="Calibri"/>
                          <a:cs typeface="Calibri"/>
                        </a:rPr>
                        <a:t>to</a:t>
                      </a:r>
                      <a:r>
                        <a:rPr sz="800" spc="15" dirty="0">
                          <a:solidFill>
                            <a:srgbClr val="231F20"/>
                          </a:solidFill>
                          <a:latin typeface="Calibri"/>
                          <a:cs typeface="Calibri"/>
                        </a:rPr>
                        <a:t> </a:t>
                      </a:r>
                      <a:r>
                        <a:rPr sz="800" dirty="0">
                          <a:solidFill>
                            <a:srgbClr val="231F20"/>
                          </a:solidFill>
                          <a:latin typeface="Calibri"/>
                          <a:cs typeface="Calibri"/>
                        </a:rPr>
                        <a:t>2.9)</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extLst>
                  <a:ext uri="{0D108BD9-81ED-4DB2-BD59-A6C34878D82A}">
                    <a16:rowId xmlns:a16="http://schemas.microsoft.com/office/drawing/2014/main" val="10005"/>
                  </a:ext>
                </a:extLst>
              </a:tr>
              <a:tr h="143473">
                <a:tc>
                  <a:txBody>
                    <a:bodyPr/>
                    <a:lstStyle/>
                    <a:p>
                      <a:pPr marL="73025" algn="ctr">
                        <a:lnSpc>
                          <a:spcPct val="100000"/>
                        </a:lnSpc>
                      </a:pPr>
                      <a:r>
                        <a:rPr sz="800" dirty="0">
                          <a:solidFill>
                            <a:srgbClr val="231F20"/>
                          </a:solidFill>
                          <a:latin typeface="Calibri"/>
                          <a:cs typeface="Calibri"/>
                        </a:rPr>
                        <a:t>33.7</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R="13970" algn="ctr">
                        <a:lnSpc>
                          <a:spcPct val="100000"/>
                        </a:lnSpc>
                      </a:pPr>
                      <a:r>
                        <a:rPr sz="800" dirty="0">
                          <a:solidFill>
                            <a:srgbClr val="231F20"/>
                          </a:solidFill>
                          <a:latin typeface="Calibri"/>
                          <a:cs typeface="Calibri"/>
                        </a:rPr>
                        <a:t>38.3</a:t>
                      </a:r>
                      <a:endParaRPr sz="800" dirty="0">
                        <a:latin typeface="Calibri"/>
                        <a:cs typeface="Calibri"/>
                      </a:endParaRPr>
                    </a:p>
                  </a:txBody>
                  <a:tcPr marL="0" marR="0" marT="0" marB="0">
                    <a:lnL w="6350">
                      <a:solidFill>
                        <a:srgbClr val="E4DC9D"/>
                      </a:solidFill>
                      <a:prstDash val="solid"/>
                    </a:lnL>
                    <a:lnR w="6350">
                      <a:solidFill>
                        <a:srgbClr val="E4DC9D"/>
                      </a:solidFill>
                      <a:prstDash val="solid"/>
                    </a:lnR>
                    <a:solidFill>
                      <a:srgbClr val="F7F4DD"/>
                    </a:solidFill>
                  </a:tcPr>
                </a:tc>
                <a:tc>
                  <a:txBody>
                    <a:bodyPr/>
                    <a:lstStyle/>
                    <a:p>
                      <a:pPr marL="53975" algn="ctr">
                        <a:lnSpc>
                          <a:spcPct val="100000"/>
                        </a:lnSpc>
                      </a:pPr>
                      <a:r>
                        <a:rPr sz="800" dirty="0">
                          <a:solidFill>
                            <a:srgbClr val="231F20"/>
                          </a:solidFill>
                          <a:latin typeface="Calibri"/>
                          <a:cs typeface="Calibri"/>
                        </a:rPr>
                        <a:t>23.8</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R="33020" algn="ctr">
                        <a:lnSpc>
                          <a:spcPct val="100000"/>
                        </a:lnSpc>
                      </a:pPr>
                      <a:r>
                        <a:rPr sz="800" dirty="0">
                          <a:solidFill>
                            <a:srgbClr val="231F20"/>
                          </a:solidFill>
                          <a:latin typeface="Calibri"/>
                          <a:cs typeface="Calibri"/>
                        </a:rPr>
                        <a:t>22.4</a:t>
                      </a:r>
                      <a:endParaRPr sz="800">
                        <a:latin typeface="Calibri"/>
                        <a:cs typeface="Calibri"/>
                      </a:endParaRPr>
                    </a:p>
                  </a:txBody>
                  <a:tcPr marL="0" marR="0" marT="0" marB="0">
                    <a:lnL w="6350">
                      <a:solidFill>
                        <a:srgbClr val="E4DC9D"/>
                      </a:solidFill>
                      <a:prstDash val="solid"/>
                    </a:lnL>
                    <a:lnR w="6350">
                      <a:solidFill>
                        <a:srgbClr val="E4DC9D"/>
                      </a:solidFill>
                      <a:prstDash val="solid"/>
                    </a:lnR>
                    <a:solidFill>
                      <a:srgbClr val="F6F1D2"/>
                    </a:solidFill>
                  </a:tcPr>
                </a:tc>
                <a:tc>
                  <a:txBody>
                    <a:bodyPr/>
                    <a:lstStyle/>
                    <a:p>
                      <a:pPr marL="208915">
                        <a:lnSpc>
                          <a:spcPct val="100000"/>
                        </a:lnSpc>
                      </a:pPr>
                      <a:r>
                        <a:rPr sz="800" b="1" dirty="0">
                          <a:solidFill>
                            <a:srgbClr val="231F20"/>
                          </a:solidFill>
                          <a:latin typeface="Calibri"/>
                          <a:cs typeface="Calibri"/>
                        </a:rPr>
                        <a:t>−6.0</a:t>
                      </a:r>
                      <a:r>
                        <a:rPr sz="800" b="1" spc="15" dirty="0">
                          <a:solidFill>
                            <a:srgbClr val="231F20"/>
                          </a:solidFill>
                          <a:latin typeface="Calibri"/>
                          <a:cs typeface="Calibri"/>
                        </a:rPr>
                        <a:t> </a:t>
                      </a:r>
                      <a:r>
                        <a:rPr sz="800" b="1" dirty="0">
                          <a:solidFill>
                            <a:srgbClr val="231F20"/>
                          </a:solidFill>
                          <a:latin typeface="Calibri"/>
                          <a:cs typeface="Calibri"/>
                        </a:rPr>
                        <a:t>(−11.1</a:t>
                      </a:r>
                      <a:r>
                        <a:rPr sz="800" b="1" spc="15" dirty="0">
                          <a:solidFill>
                            <a:srgbClr val="231F20"/>
                          </a:solidFill>
                          <a:latin typeface="Calibri"/>
                          <a:cs typeface="Calibri"/>
                        </a:rPr>
                        <a:t> </a:t>
                      </a:r>
                      <a:r>
                        <a:rPr sz="800" b="1" dirty="0">
                          <a:solidFill>
                            <a:srgbClr val="231F20"/>
                          </a:solidFill>
                          <a:latin typeface="Calibri"/>
                          <a:cs typeface="Calibri"/>
                        </a:rPr>
                        <a:t>to</a:t>
                      </a:r>
                      <a:r>
                        <a:rPr sz="800" b="1" spc="15" dirty="0">
                          <a:solidFill>
                            <a:srgbClr val="231F20"/>
                          </a:solidFill>
                          <a:latin typeface="Calibri"/>
                          <a:cs typeface="Calibri"/>
                        </a:rPr>
                        <a:t> </a:t>
                      </a:r>
                      <a:r>
                        <a:rPr sz="800" b="1" dirty="0">
                          <a:solidFill>
                            <a:srgbClr val="231F20"/>
                          </a:solidFill>
                          <a:latin typeface="Calibri"/>
                          <a:cs typeface="Calibri"/>
                        </a:rPr>
                        <a:t>−0.9)</a:t>
                      </a:r>
                      <a:endParaRPr sz="800" dirty="0">
                        <a:latin typeface="Calibri"/>
                        <a:cs typeface="Calibri"/>
                      </a:endParaRPr>
                    </a:p>
                  </a:txBody>
                  <a:tcPr marL="0" marR="0" marT="0" marB="0">
                    <a:lnL w="6350">
                      <a:solidFill>
                        <a:srgbClr val="E4DC9D"/>
                      </a:solidFill>
                      <a:prstDash val="solid"/>
                    </a:lnL>
                    <a:lnR w="6350">
                      <a:solidFill>
                        <a:srgbClr val="E4DC9D"/>
                      </a:solidFill>
                      <a:prstDash val="solid"/>
                    </a:lnR>
                    <a:solidFill>
                      <a:srgbClr val="F0EABF"/>
                    </a:solidFill>
                  </a:tcPr>
                </a:tc>
                <a:extLst>
                  <a:ext uri="{0D108BD9-81ED-4DB2-BD59-A6C34878D82A}">
                    <a16:rowId xmlns:a16="http://schemas.microsoft.com/office/drawing/2014/main" val="10006"/>
                  </a:ext>
                </a:extLst>
              </a:tr>
            </a:tbl>
          </a:graphicData>
        </a:graphic>
      </p:graphicFrame>
      <p:sp>
        <p:nvSpPr>
          <p:cNvPr id="40" name="TextBox 39"/>
          <p:cNvSpPr txBox="1"/>
          <p:nvPr/>
        </p:nvSpPr>
        <p:spPr>
          <a:xfrm>
            <a:off x="156885" y="5491369"/>
            <a:ext cx="8987115" cy="415498"/>
          </a:xfrm>
          <a:prstGeom prst="rect">
            <a:avLst/>
          </a:prstGeom>
          <a:noFill/>
        </p:spPr>
        <p:txBody>
          <a:bodyPr wrap="square" rtlCol="0">
            <a:spAutoFit/>
          </a:bodyPr>
          <a:lstStyle/>
          <a:p>
            <a:r>
              <a:rPr lang="en-US" sz="1050" dirty="0"/>
              <a:t>Agarwal SD, Sommers BD. Insurance Coverage after Job Loss - The Importance of the ACA during the </a:t>
            </a:r>
            <a:r>
              <a:rPr lang="en-US" sz="1050" dirty="0" err="1"/>
              <a:t>Covid</a:t>
            </a:r>
            <a:r>
              <a:rPr lang="en-US" sz="1050" dirty="0"/>
              <a:t>-Associated Recession [published online ahead of print, 2020 Aug 19]. </a:t>
            </a:r>
            <a:r>
              <a:rPr lang="en-US" sz="1050" i="1" dirty="0"/>
              <a:t>N </a:t>
            </a:r>
            <a:r>
              <a:rPr lang="en-US" sz="1050" i="1" dirty="0" err="1"/>
              <a:t>Engl</a:t>
            </a:r>
            <a:r>
              <a:rPr lang="en-US" sz="1050" i="1" dirty="0"/>
              <a:t> J Med</a:t>
            </a:r>
            <a:r>
              <a:rPr lang="en-US" sz="1050" dirty="0"/>
              <a:t>. 2020;10.1056/NEJMp2023312. doi:10.1056/NEJMp2023312</a:t>
            </a:r>
          </a:p>
        </p:txBody>
      </p:sp>
      <p:sp>
        <p:nvSpPr>
          <p:cNvPr id="41" name="TextBox 40">
            <a:extLst>
              <a:ext uri="{FF2B5EF4-FFF2-40B4-BE49-F238E27FC236}">
                <a16:creationId xmlns:a16="http://schemas.microsoft.com/office/drawing/2014/main" id="{48798DB7-CD78-8141-844D-1FDDC0420AC8}"/>
              </a:ext>
            </a:extLst>
          </p:cNvPr>
          <p:cNvSpPr txBox="1"/>
          <p:nvPr/>
        </p:nvSpPr>
        <p:spPr>
          <a:xfrm>
            <a:off x="896439" y="47711"/>
            <a:ext cx="7315529" cy="400110"/>
          </a:xfrm>
          <a:prstGeom prst="rect">
            <a:avLst/>
          </a:prstGeom>
          <a:noFill/>
        </p:spPr>
        <p:txBody>
          <a:bodyPr wrap="none" rtlCol="0">
            <a:spAutoFit/>
          </a:bodyPr>
          <a:lstStyle/>
          <a:p>
            <a:r>
              <a:rPr lang="en-US" sz="2000" dirty="0"/>
              <a:t>The ACA is a Buffer after job loss for retaining health insurance</a:t>
            </a:r>
          </a:p>
        </p:txBody>
      </p:sp>
    </p:spTree>
    <p:extLst>
      <p:ext uri="{BB962C8B-B14F-4D97-AF65-F5344CB8AC3E}">
        <p14:creationId xmlns:p14="http://schemas.microsoft.com/office/powerpoint/2010/main" val="2761802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086795635"/>
              </p:ext>
            </p:extLst>
          </p:nvPr>
        </p:nvGraphicFramePr>
        <p:xfrm>
          <a:off x="2100714" y="1197809"/>
          <a:ext cx="5062098" cy="3723270"/>
        </p:xfrm>
        <a:graphic>
          <a:graphicData uri="http://schemas.openxmlformats.org/drawingml/2006/table">
            <a:tbl>
              <a:tblPr firstRow="1" bandRow="1">
                <a:tableStyleId>{2D5ABB26-0587-4C30-8999-92F81FD0307C}</a:tableStyleId>
              </a:tblPr>
              <a:tblGrid>
                <a:gridCol w="2061490">
                  <a:extLst>
                    <a:ext uri="{9D8B030D-6E8A-4147-A177-3AD203B41FA5}">
                      <a16:colId xmlns:a16="http://schemas.microsoft.com/office/drawing/2014/main" val="20000"/>
                    </a:ext>
                  </a:extLst>
                </a:gridCol>
                <a:gridCol w="1251473">
                  <a:extLst>
                    <a:ext uri="{9D8B030D-6E8A-4147-A177-3AD203B41FA5}">
                      <a16:colId xmlns:a16="http://schemas.microsoft.com/office/drawing/2014/main" val="20001"/>
                    </a:ext>
                  </a:extLst>
                </a:gridCol>
                <a:gridCol w="1221516">
                  <a:extLst>
                    <a:ext uri="{9D8B030D-6E8A-4147-A177-3AD203B41FA5}">
                      <a16:colId xmlns:a16="http://schemas.microsoft.com/office/drawing/2014/main" val="20002"/>
                    </a:ext>
                  </a:extLst>
                </a:gridCol>
                <a:gridCol w="527619">
                  <a:extLst>
                    <a:ext uri="{9D8B030D-6E8A-4147-A177-3AD203B41FA5}">
                      <a16:colId xmlns:a16="http://schemas.microsoft.com/office/drawing/2014/main" val="20003"/>
                    </a:ext>
                  </a:extLst>
                </a:gridCol>
              </a:tblGrid>
              <a:tr h="367163">
                <a:tc rowSpan="2">
                  <a:txBody>
                    <a:bodyPr/>
                    <a:lstStyle/>
                    <a:p>
                      <a:pPr marL="62865">
                        <a:lnSpc>
                          <a:spcPct val="100000"/>
                        </a:lnSpc>
                      </a:pPr>
                      <a:r>
                        <a:rPr sz="1000" dirty="0">
                          <a:latin typeface="Arial Narrow"/>
                          <a:cs typeface="Arial Narrow"/>
                        </a:rPr>
                        <a:t>Insu</a:t>
                      </a:r>
                      <a:r>
                        <a:rPr sz="1000" spc="-20" dirty="0">
                          <a:latin typeface="Arial Narrow"/>
                          <a:cs typeface="Arial Narrow"/>
                        </a:rPr>
                        <a:t>r</a:t>
                      </a:r>
                      <a:r>
                        <a:rPr sz="1000" dirty="0">
                          <a:latin typeface="Arial Narrow"/>
                          <a:cs typeface="Arial Narrow"/>
                        </a:rPr>
                        <a:t>ance</a:t>
                      </a:r>
                      <a:r>
                        <a:rPr sz="1000" spc="80" dirty="0">
                          <a:latin typeface="Arial Narrow"/>
                          <a:cs typeface="Arial Narrow"/>
                        </a:rPr>
                        <a:t> </a:t>
                      </a:r>
                      <a:r>
                        <a:rPr sz="1000" dirty="0">
                          <a:latin typeface="Arial Narrow"/>
                          <a:cs typeface="Arial Narrow"/>
                        </a:rPr>
                        <a:t>statu</a:t>
                      </a:r>
                      <a:r>
                        <a:rPr sz="1000" spc="-5" dirty="0">
                          <a:latin typeface="Arial Narrow"/>
                          <a:cs typeface="Arial Narrow"/>
                        </a:rPr>
                        <a:t>s</a:t>
                      </a:r>
                      <a:r>
                        <a:rPr sz="900" baseline="38888" dirty="0">
                          <a:latin typeface="Arial Narrow"/>
                          <a:cs typeface="Arial Narrow"/>
                        </a:rPr>
                        <a:t>a</a:t>
                      </a:r>
                      <a:endParaRPr sz="900" baseline="38888">
                        <a:latin typeface="Arial Narrow"/>
                        <a:cs typeface="Arial Narrow"/>
                      </a:endParaRPr>
                    </a:p>
                  </a:txBody>
                  <a:tcPr marL="0" marR="0" marT="0" marB="0">
                    <a:lnT w="13510">
                      <a:solidFill>
                        <a:srgbClr val="7C7E81"/>
                      </a:solidFill>
                      <a:prstDash val="solid"/>
                    </a:lnT>
                  </a:tcPr>
                </a:tc>
                <a:tc>
                  <a:txBody>
                    <a:bodyPr/>
                    <a:lstStyle/>
                    <a:p>
                      <a:pPr algn="ctr">
                        <a:lnSpc>
                          <a:spcPct val="100000"/>
                        </a:lnSpc>
                      </a:pPr>
                      <a:r>
                        <a:rPr sz="1000" dirty="0">
                          <a:latin typeface="Arial Narrow"/>
                          <a:cs typeface="Arial Narrow"/>
                        </a:rPr>
                        <a:t>Befo</a:t>
                      </a:r>
                      <a:r>
                        <a:rPr sz="1000" spc="-15" dirty="0">
                          <a:latin typeface="Arial Narrow"/>
                          <a:cs typeface="Arial Narrow"/>
                        </a:rPr>
                        <a:t>r</a:t>
                      </a:r>
                      <a:r>
                        <a:rPr sz="1000" dirty="0">
                          <a:latin typeface="Arial Narrow"/>
                          <a:cs typeface="Arial Narrow"/>
                        </a:rPr>
                        <a:t>e</a:t>
                      </a:r>
                      <a:r>
                        <a:rPr sz="1000" spc="80" dirty="0">
                          <a:latin typeface="Arial Narrow"/>
                          <a:cs typeface="Arial Narrow"/>
                        </a:rPr>
                        <a:t> </a:t>
                      </a:r>
                      <a:r>
                        <a:rPr sz="1000" dirty="0">
                          <a:latin typeface="Arial Narrow"/>
                          <a:cs typeface="Arial Narrow"/>
                        </a:rPr>
                        <a:t>Ma</a:t>
                      </a:r>
                      <a:r>
                        <a:rPr sz="1000" spc="-15" dirty="0">
                          <a:latin typeface="Arial Narrow"/>
                          <a:cs typeface="Arial Narrow"/>
                        </a:rPr>
                        <a:t>r</a:t>
                      </a:r>
                      <a:r>
                        <a:rPr sz="1000" dirty="0">
                          <a:latin typeface="Arial Narrow"/>
                          <a:cs typeface="Arial Narrow"/>
                        </a:rPr>
                        <a:t>ch</a:t>
                      </a:r>
                      <a:r>
                        <a:rPr sz="1000" spc="85" dirty="0">
                          <a:latin typeface="Arial Narrow"/>
                          <a:cs typeface="Arial Narrow"/>
                        </a:rPr>
                        <a:t> </a:t>
                      </a:r>
                      <a:r>
                        <a:rPr sz="1000" dirty="0">
                          <a:latin typeface="Arial Narrow"/>
                          <a:cs typeface="Arial Narrow"/>
                        </a:rPr>
                        <a:t>2020,</a:t>
                      </a:r>
                    </a:p>
                    <a:p>
                      <a:pPr algn="ctr">
                        <a:lnSpc>
                          <a:spcPct val="100000"/>
                        </a:lnSpc>
                        <a:spcBef>
                          <a:spcPts val="35"/>
                        </a:spcBef>
                      </a:pPr>
                      <a:r>
                        <a:rPr sz="1000" dirty="0">
                          <a:latin typeface="Arial Narrow"/>
                          <a:cs typeface="Arial Narrow"/>
                        </a:rPr>
                        <a:t>%</a:t>
                      </a:r>
                      <a:r>
                        <a:rPr sz="1000" spc="85" dirty="0">
                          <a:latin typeface="Arial Narrow"/>
                          <a:cs typeface="Arial Narrow"/>
                        </a:rPr>
                        <a:t> </a:t>
                      </a:r>
                      <a:r>
                        <a:rPr sz="1000" dirty="0">
                          <a:latin typeface="Arial Narrow"/>
                          <a:cs typeface="Arial Narrow"/>
                        </a:rPr>
                        <a:t>(95%</a:t>
                      </a:r>
                      <a:r>
                        <a:rPr sz="1000" spc="75" dirty="0">
                          <a:latin typeface="Arial Narrow"/>
                          <a:cs typeface="Arial Narrow"/>
                        </a:rPr>
                        <a:t> </a:t>
                      </a:r>
                      <a:r>
                        <a:rPr sz="1000" dirty="0">
                          <a:latin typeface="Arial Narrow"/>
                          <a:cs typeface="Arial Narrow"/>
                        </a:rPr>
                        <a:t>CI)</a:t>
                      </a:r>
                    </a:p>
                  </a:txBody>
                  <a:tcPr marL="0" marR="0" marT="0" marB="0">
                    <a:lnT w="13510">
                      <a:solidFill>
                        <a:srgbClr val="7C7E81"/>
                      </a:solidFill>
                      <a:prstDash val="solid"/>
                    </a:lnT>
                    <a:lnB w="7029">
                      <a:solidFill>
                        <a:srgbClr val="000000"/>
                      </a:solidFill>
                      <a:prstDash val="solid"/>
                    </a:lnB>
                  </a:tcPr>
                </a:tc>
                <a:tc>
                  <a:txBody>
                    <a:bodyPr/>
                    <a:lstStyle/>
                    <a:p>
                      <a:pPr algn="ctr">
                        <a:lnSpc>
                          <a:spcPct val="100000"/>
                        </a:lnSpc>
                      </a:pPr>
                      <a:r>
                        <a:rPr sz="1000" dirty="0">
                          <a:latin typeface="Arial Narrow"/>
                          <a:cs typeface="Arial Narrow"/>
                        </a:rPr>
                        <a:t>Since</a:t>
                      </a:r>
                      <a:r>
                        <a:rPr sz="1000" spc="75" dirty="0">
                          <a:latin typeface="Arial Narrow"/>
                          <a:cs typeface="Arial Narrow"/>
                        </a:rPr>
                        <a:t> </a:t>
                      </a:r>
                      <a:r>
                        <a:rPr sz="1000" dirty="0">
                          <a:latin typeface="Arial Narrow"/>
                          <a:cs typeface="Arial Narrow"/>
                        </a:rPr>
                        <a:t>Ma</a:t>
                      </a:r>
                      <a:r>
                        <a:rPr sz="1000" spc="-15" dirty="0">
                          <a:latin typeface="Arial Narrow"/>
                          <a:cs typeface="Arial Narrow"/>
                        </a:rPr>
                        <a:t>r</a:t>
                      </a:r>
                      <a:r>
                        <a:rPr sz="1000" dirty="0">
                          <a:latin typeface="Arial Narrow"/>
                          <a:cs typeface="Arial Narrow"/>
                        </a:rPr>
                        <a:t>ch,</a:t>
                      </a:r>
                      <a:r>
                        <a:rPr sz="1000" spc="80" dirty="0">
                          <a:latin typeface="Arial Narrow"/>
                          <a:cs typeface="Arial Narrow"/>
                        </a:rPr>
                        <a:t> </a:t>
                      </a:r>
                      <a:r>
                        <a:rPr sz="1000" dirty="0">
                          <a:latin typeface="Arial Narrow"/>
                          <a:cs typeface="Arial Narrow"/>
                        </a:rPr>
                        <a:t>2020,</a:t>
                      </a:r>
                      <a:endParaRPr sz="1000">
                        <a:latin typeface="Arial Narrow"/>
                        <a:cs typeface="Arial Narrow"/>
                      </a:endParaRPr>
                    </a:p>
                    <a:p>
                      <a:pPr algn="ctr">
                        <a:lnSpc>
                          <a:spcPct val="100000"/>
                        </a:lnSpc>
                        <a:spcBef>
                          <a:spcPts val="35"/>
                        </a:spcBef>
                      </a:pPr>
                      <a:r>
                        <a:rPr sz="1000" dirty="0">
                          <a:latin typeface="Arial Narrow"/>
                          <a:cs typeface="Arial Narrow"/>
                        </a:rPr>
                        <a:t>%</a:t>
                      </a:r>
                      <a:r>
                        <a:rPr sz="1000" spc="80" dirty="0">
                          <a:latin typeface="Arial Narrow"/>
                          <a:cs typeface="Arial Narrow"/>
                        </a:rPr>
                        <a:t> </a:t>
                      </a:r>
                      <a:r>
                        <a:rPr sz="1000" dirty="0">
                          <a:latin typeface="Arial Narrow"/>
                          <a:cs typeface="Arial Narrow"/>
                        </a:rPr>
                        <a:t>(95%</a:t>
                      </a:r>
                      <a:r>
                        <a:rPr sz="1000" spc="75" dirty="0">
                          <a:latin typeface="Arial Narrow"/>
                          <a:cs typeface="Arial Narrow"/>
                        </a:rPr>
                        <a:t> </a:t>
                      </a:r>
                      <a:r>
                        <a:rPr sz="1000" dirty="0">
                          <a:latin typeface="Arial Narrow"/>
                          <a:cs typeface="Arial Narrow"/>
                        </a:rPr>
                        <a:t>CI)</a:t>
                      </a:r>
                      <a:endParaRPr sz="1000">
                        <a:latin typeface="Arial Narrow"/>
                        <a:cs typeface="Arial Narrow"/>
                      </a:endParaRPr>
                    </a:p>
                  </a:txBody>
                  <a:tcPr marL="0" marR="0" marT="0" marB="0">
                    <a:lnT w="13510">
                      <a:solidFill>
                        <a:srgbClr val="7C7E81"/>
                      </a:solidFill>
                      <a:prstDash val="solid"/>
                    </a:lnT>
                    <a:lnB w="7029">
                      <a:solidFill>
                        <a:srgbClr val="000000"/>
                      </a:solidFill>
                      <a:prstDash val="solid"/>
                    </a:lnB>
                  </a:tcPr>
                </a:tc>
                <a:tc>
                  <a:txBody>
                    <a:bodyPr/>
                    <a:lstStyle/>
                    <a:p>
                      <a:pPr marL="65405" algn="ctr">
                        <a:lnSpc>
                          <a:spcPct val="100000"/>
                        </a:lnSpc>
                      </a:pPr>
                      <a:r>
                        <a:rPr sz="1000" i="1" dirty="0">
                          <a:latin typeface="Gill Sans MT"/>
                          <a:cs typeface="Gill Sans MT"/>
                        </a:rPr>
                        <a:t>P</a:t>
                      </a:r>
                      <a:endParaRPr sz="1000">
                        <a:latin typeface="Gill Sans MT"/>
                        <a:cs typeface="Gill Sans MT"/>
                      </a:endParaRPr>
                    </a:p>
                  </a:txBody>
                  <a:tcPr marL="0" marR="0" marT="0" marB="0">
                    <a:lnT w="13510">
                      <a:solidFill>
                        <a:srgbClr val="7C7E81"/>
                      </a:solidFill>
                      <a:prstDash val="solid"/>
                    </a:lnT>
                    <a:lnB w="7029">
                      <a:solidFill>
                        <a:srgbClr val="000000"/>
                      </a:solidFill>
                      <a:prstDash val="solid"/>
                    </a:lnB>
                  </a:tcPr>
                </a:tc>
                <a:extLst>
                  <a:ext uri="{0D108BD9-81ED-4DB2-BD59-A6C34878D82A}">
                    <a16:rowId xmlns:a16="http://schemas.microsoft.com/office/drawing/2014/main" val="10000"/>
                  </a:ext>
                </a:extLst>
              </a:tr>
              <a:tr h="200278">
                <a:tc vMerge="1">
                  <a:txBody>
                    <a:bodyPr/>
                    <a:lstStyle/>
                    <a:p>
                      <a:endParaRPr/>
                    </a:p>
                  </a:txBody>
                  <a:tcPr marL="0" marR="0" marT="0" marB="0">
                    <a:lnT w="13510">
                      <a:solidFill>
                        <a:srgbClr val="7C7E81"/>
                      </a:solidFill>
                      <a:prstDash val="solid"/>
                    </a:lnT>
                  </a:tcPr>
                </a:tc>
                <a:tc>
                  <a:txBody>
                    <a:bodyPr/>
                    <a:lstStyle/>
                    <a:p>
                      <a:endParaRPr sz="1000">
                        <a:latin typeface="Gill Sans MT"/>
                        <a:cs typeface="Gill Sans MT"/>
                      </a:endParaRPr>
                    </a:p>
                  </a:txBody>
                  <a:tcPr marL="0" marR="0" marT="0" marB="0">
                    <a:lnT w="7029">
                      <a:solidFill>
                        <a:srgbClr val="000000"/>
                      </a:solidFill>
                      <a:prstDash val="solid"/>
                    </a:lnT>
                  </a:tcPr>
                </a:tc>
                <a:tc>
                  <a:txBody>
                    <a:bodyPr/>
                    <a:lstStyle/>
                    <a:p>
                      <a:endParaRPr sz="1000">
                        <a:latin typeface="Gill Sans MT"/>
                        <a:cs typeface="Gill Sans MT"/>
                      </a:endParaRPr>
                    </a:p>
                  </a:txBody>
                  <a:tcPr marL="0" marR="0" marT="0" marB="0">
                    <a:lnT w="7029">
                      <a:solidFill>
                        <a:srgbClr val="000000"/>
                      </a:solidFill>
                      <a:prstDash val="solid"/>
                    </a:lnT>
                  </a:tcPr>
                </a:tc>
                <a:tc>
                  <a:txBody>
                    <a:bodyPr/>
                    <a:lstStyle/>
                    <a:p>
                      <a:pPr marL="128270">
                        <a:lnSpc>
                          <a:spcPct val="100000"/>
                        </a:lnSpc>
                      </a:pPr>
                      <a:r>
                        <a:rPr sz="1000" spc="-10" dirty="0">
                          <a:latin typeface="Arial"/>
                          <a:cs typeface="Arial"/>
                        </a:rPr>
                        <a:t>,</a:t>
                      </a:r>
                      <a:r>
                        <a:rPr sz="1000" dirty="0">
                          <a:latin typeface="Arial Narrow"/>
                          <a:cs typeface="Arial Narrow"/>
                        </a:rPr>
                        <a:t>.001</a:t>
                      </a:r>
                      <a:endParaRPr sz="1000">
                        <a:latin typeface="Arial Narrow"/>
                        <a:cs typeface="Arial Narrow"/>
                      </a:endParaRPr>
                    </a:p>
                  </a:txBody>
                  <a:tcPr marL="0" marR="0" marT="0" marB="0">
                    <a:lnT w="7029">
                      <a:solidFill>
                        <a:srgbClr val="000000"/>
                      </a:solidFill>
                      <a:prstDash val="solid"/>
                    </a:lnT>
                  </a:tcPr>
                </a:tc>
                <a:extLst>
                  <a:ext uri="{0D108BD9-81ED-4DB2-BD59-A6C34878D82A}">
                    <a16:rowId xmlns:a16="http://schemas.microsoft.com/office/drawing/2014/main" val="10001"/>
                  </a:ext>
                </a:extLst>
              </a:tr>
              <a:tr h="156023">
                <a:tc>
                  <a:txBody>
                    <a:bodyPr/>
                    <a:lstStyle/>
                    <a:p>
                      <a:pPr marL="163830">
                        <a:lnSpc>
                          <a:spcPct val="100000"/>
                        </a:lnSpc>
                      </a:pPr>
                      <a:r>
                        <a:rPr sz="1000" dirty="0">
                          <a:latin typeface="Arial Narrow"/>
                          <a:cs typeface="Arial Narrow"/>
                        </a:rPr>
                        <a:t>Employer-s</a:t>
                      </a:r>
                      <a:r>
                        <a:rPr sz="1000" spc="-10" dirty="0">
                          <a:latin typeface="Arial Narrow"/>
                          <a:cs typeface="Arial Narrow"/>
                        </a:rPr>
                        <a:t>p</a:t>
                      </a:r>
                      <a:r>
                        <a:rPr sz="1000" dirty="0">
                          <a:latin typeface="Arial Narrow"/>
                          <a:cs typeface="Arial Narrow"/>
                        </a:rPr>
                        <a:t>onsor</a:t>
                      </a:r>
                      <a:r>
                        <a:rPr sz="1000" spc="-15" dirty="0">
                          <a:latin typeface="Arial Narrow"/>
                          <a:cs typeface="Arial Narrow"/>
                        </a:rPr>
                        <a:t>e</a:t>
                      </a:r>
                      <a:r>
                        <a:rPr sz="1000" dirty="0">
                          <a:latin typeface="Arial Narrow"/>
                          <a:cs typeface="Arial Narrow"/>
                        </a:rPr>
                        <a:t>d</a:t>
                      </a:r>
                      <a:r>
                        <a:rPr sz="1000" spc="80" dirty="0">
                          <a:latin typeface="Arial Narrow"/>
                          <a:cs typeface="Arial Narrow"/>
                        </a:rPr>
                        <a:t> </a:t>
                      </a:r>
                      <a:r>
                        <a:rPr sz="1000" dirty="0">
                          <a:latin typeface="Arial Narrow"/>
                          <a:cs typeface="Arial Narrow"/>
                        </a:rPr>
                        <a:t>insu</a:t>
                      </a:r>
                      <a:r>
                        <a:rPr sz="1000" spc="-20" dirty="0">
                          <a:latin typeface="Arial Narrow"/>
                          <a:cs typeface="Arial Narrow"/>
                        </a:rPr>
                        <a:t>r</a:t>
                      </a:r>
                      <a:r>
                        <a:rPr sz="1000" dirty="0">
                          <a:latin typeface="Arial Narrow"/>
                          <a:cs typeface="Arial Narrow"/>
                        </a:rPr>
                        <a:t>ance</a:t>
                      </a:r>
                      <a:endParaRPr sz="1000">
                        <a:latin typeface="Arial Narrow"/>
                        <a:cs typeface="Arial Narrow"/>
                      </a:endParaRPr>
                    </a:p>
                  </a:txBody>
                  <a:tcPr marL="0" marR="0" marT="0" marB="0"/>
                </a:tc>
                <a:tc>
                  <a:txBody>
                    <a:bodyPr/>
                    <a:lstStyle/>
                    <a:p>
                      <a:pPr marL="158750">
                        <a:lnSpc>
                          <a:spcPct val="100000"/>
                        </a:lnSpc>
                      </a:pPr>
                      <a:r>
                        <a:rPr sz="1000" dirty="0">
                          <a:latin typeface="Arial Narrow"/>
                          <a:cs typeface="Arial Narrow"/>
                        </a:rPr>
                        <a:t>62.7</a:t>
                      </a:r>
                      <a:r>
                        <a:rPr sz="1000" spc="80" dirty="0">
                          <a:latin typeface="Arial Narrow"/>
                          <a:cs typeface="Arial Narrow"/>
                        </a:rPr>
                        <a:t> </a:t>
                      </a:r>
                      <a:r>
                        <a:rPr sz="1000" dirty="0">
                          <a:latin typeface="Arial Narrow"/>
                          <a:cs typeface="Arial Narrow"/>
                        </a:rPr>
                        <a:t>(59.4</a:t>
                      </a:r>
                      <a:r>
                        <a:rPr sz="1000" spc="75"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66.1)</a:t>
                      </a:r>
                      <a:endParaRPr sz="1000">
                        <a:latin typeface="Arial Narrow"/>
                        <a:cs typeface="Arial Narrow"/>
                      </a:endParaRPr>
                    </a:p>
                  </a:txBody>
                  <a:tcPr marL="0" marR="0" marT="0" marB="0"/>
                </a:tc>
                <a:tc>
                  <a:txBody>
                    <a:bodyPr/>
                    <a:lstStyle/>
                    <a:p>
                      <a:pPr marL="146050">
                        <a:lnSpc>
                          <a:spcPct val="100000"/>
                        </a:lnSpc>
                      </a:pPr>
                      <a:r>
                        <a:rPr sz="1000" dirty="0">
                          <a:latin typeface="Arial Narrow"/>
                          <a:cs typeface="Arial Narrow"/>
                        </a:rPr>
                        <a:t>59.6</a:t>
                      </a:r>
                      <a:r>
                        <a:rPr sz="1000" spc="80" dirty="0">
                          <a:latin typeface="Arial Narrow"/>
                          <a:cs typeface="Arial Narrow"/>
                        </a:rPr>
                        <a:t> </a:t>
                      </a:r>
                      <a:r>
                        <a:rPr sz="1000" dirty="0">
                          <a:latin typeface="Arial Narrow"/>
                          <a:cs typeface="Arial Narrow"/>
                        </a:rPr>
                        <a:t>(56.3</a:t>
                      </a:r>
                      <a:r>
                        <a:rPr sz="1000" spc="80"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63.0)</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2"/>
                  </a:ext>
                </a:extLst>
              </a:tr>
              <a:tr h="156023">
                <a:tc>
                  <a:txBody>
                    <a:bodyPr/>
                    <a:lstStyle/>
                    <a:p>
                      <a:pPr marL="163830">
                        <a:lnSpc>
                          <a:spcPct val="100000"/>
                        </a:lnSpc>
                      </a:pPr>
                      <a:r>
                        <a:rPr sz="1000" dirty="0">
                          <a:latin typeface="Arial Narrow"/>
                          <a:cs typeface="Arial Narrow"/>
                        </a:rPr>
                        <a:t>Medicaid</a:t>
                      </a:r>
                      <a:r>
                        <a:rPr sz="1000" spc="75" dirty="0">
                          <a:latin typeface="Arial Narrow"/>
                          <a:cs typeface="Arial Narrow"/>
                        </a:rPr>
                        <a:t> </a:t>
                      </a:r>
                      <a:r>
                        <a:rPr sz="1000" dirty="0">
                          <a:latin typeface="Arial Narrow"/>
                          <a:cs typeface="Arial Narrow"/>
                        </a:rPr>
                        <a:t>or</a:t>
                      </a:r>
                      <a:r>
                        <a:rPr sz="1000" spc="80" dirty="0">
                          <a:latin typeface="Arial Narrow"/>
                          <a:cs typeface="Arial Narrow"/>
                        </a:rPr>
                        <a:t> </a:t>
                      </a:r>
                      <a:r>
                        <a:rPr sz="1000" dirty="0">
                          <a:latin typeface="Arial Narrow"/>
                          <a:cs typeface="Arial Narrow"/>
                        </a:rPr>
                        <a:t>CHIP</a:t>
                      </a:r>
                      <a:endParaRPr sz="1000">
                        <a:latin typeface="Arial Narrow"/>
                        <a:cs typeface="Arial Narrow"/>
                      </a:endParaRPr>
                    </a:p>
                  </a:txBody>
                  <a:tcPr marL="0" marR="0" marT="0" marB="0"/>
                </a:tc>
                <a:tc>
                  <a:txBody>
                    <a:bodyPr/>
                    <a:lstStyle/>
                    <a:p>
                      <a:pPr marL="158750">
                        <a:lnSpc>
                          <a:spcPct val="100000"/>
                        </a:lnSpc>
                      </a:pPr>
                      <a:r>
                        <a:rPr sz="1000" dirty="0">
                          <a:latin typeface="Arial Narrow"/>
                          <a:cs typeface="Arial Narrow"/>
                        </a:rPr>
                        <a:t>22.7</a:t>
                      </a:r>
                      <a:r>
                        <a:rPr sz="1000" spc="80" dirty="0">
                          <a:latin typeface="Arial Narrow"/>
                          <a:cs typeface="Arial Narrow"/>
                        </a:rPr>
                        <a:t> </a:t>
                      </a:r>
                      <a:r>
                        <a:rPr sz="1000" dirty="0">
                          <a:latin typeface="Arial Narrow"/>
                          <a:cs typeface="Arial Narrow"/>
                        </a:rPr>
                        <a:t>(19.7</a:t>
                      </a:r>
                      <a:r>
                        <a:rPr sz="1000" spc="75"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25.7)</a:t>
                      </a:r>
                      <a:endParaRPr sz="1000">
                        <a:latin typeface="Arial Narrow"/>
                        <a:cs typeface="Arial Narrow"/>
                      </a:endParaRPr>
                    </a:p>
                  </a:txBody>
                  <a:tcPr marL="0" marR="0" marT="0" marB="0"/>
                </a:tc>
                <a:tc>
                  <a:txBody>
                    <a:bodyPr/>
                    <a:lstStyle/>
                    <a:p>
                      <a:pPr marL="146050">
                        <a:lnSpc>
                          <a:spcPct val="100000"/>
                        </a:lnSpc>
                      </a:pPr>
                      <a:r>
                        <a:rPr sz="1000" dirty="0">
                          <a:latin typeface="Arial Narrow"/>
                          <a:cs typeface="Arial Narrow"/>
                        </a:rPr>
                        <a:t>23.3</a:t>
                      </a:r>
                      <a:r>
                        <a:rPr sz="1000" spc="80" dirty="0">
                          <a:latin typeface="Arial Narrow"/>
                          <a:cs typeface="Arial Narrow"/>
                        </a:rPr>
                        <a:t> </a:t>
                      </a:r>
                      <a:r>
                        <a:rPr sz="1000" dirty="0">
                          <a:latin typeface="Arial Narrow"/>
                          <a:cs typeface="Arial Narrow"/>
                        </a:rPr>
                        <a:t>(20.3</a:t>
                      </a:r>
                      <a:r>
                        <a:rPr sz="1000" spc="80"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26.3)</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3"/>
                  </a:ext>
                </a:extLst>
              </a:tr>
              <a:tr h="156467">
                <a:tc>
                  <a:txBody>
                    <a:bodyPr/>
                    <a:lstStyle/>
                    <a:p>
                      <a:pPr marL="163830">
                        <a:lnSpc>
                          <a:spcPct val="100000"/>
                        </a:lnSpc>
                      </a:pPr>
                      <a:r>
                        <a:rPr sz="1000" dirty="0">
                          <a:latin typeface="Arial Narrow"/>
                          <a:cs typeface="Arial Narrow"/>
                        </a:rPr>
                        <a:t>Private</a:t>
                      </a:r>
                      <a:r>
                        <a:rPr sz="1000" spc="75" dirty="0">
                          <a:latin typeface="Arial Narrow"/>
                          <a:cs typeface="Arial Narrow"/>
                        </a:rPr>
                        <a:t> </a:t>
                      </a:r>
                      <a:r>
                        <a:rPr sz="1000" dirty="0">
                          <a:latin typeface="Arial Narrow"/>
                          <a:cs typeface="Arial Narrow"/>
                        </a:rPr>
                        <a:t>insu</a:t>
                      </a:r>
                      <a:r>
                        <a:rPr sz="1000" spc="-20" dirty="0">
                          <a:latin typeface="Arial Narrow"/>
                          <a:cs typeface="Arial Narrow"/>
                        </a:rPr>
                        <a:t>r</a:t>
                      </a:r>
                      <a:r>
                        <a:rPr sz="1000" dirty="0">
                          <a:latin typeface="Arial Narrow"/>
                          <a:cs typeface="Arial Narrow"/>
                        </a:rPr>
                        <a:t>ance</a:t>
                      </a:r>
                      <a:endParaRPr sz="1000">
                        <a:latin typeface="Arial Narrow"/>
                        <a:cs typeface="Arial Narrow"/>
                      </a:endParaRPr>
                    </a:p>
                  </a:txBody>
                  <a:tcPr marL="0" marR="0" marT="0" marB="0"/>
                </a:tc>
                <a:tc>
                  <a:txBody>
                    <a:bodyPr/>
                    <a:lstStyle/>
                    <a:p>
                      <a:pPr marL="225425">
                        <a:lnSpc>
                          <a:spcPct val="100000"/>
                        </a:lnSpc>
                      </a:pPr>
                      <a:r>
                        <a:rPr sz="1000" dirty="0">
                          <a:latin typeface="Arial Narrow"/>
                          <a:cs typeface="Arial Narrow"/>
                        </a:rPr>
                        <a:t>3.3</a:t>
                      </a:r>
                      <a:r>
                        <a:rPr sz="1000" spc="75" dirty="0">
                          <a:latin typeface="Arial Narrow"/>
                          <a:cs typeface="Arial Narrow"/>
                        </a:rPr>
                        <a:t> </a:t>
                      </a:r>
                      <a:r>
                        <a:rPr sz="1000" dirty="0">
                          <a:latin typeface="Arial Narrow"/>
                          <a:cs typeface="Arial Narrow"/>
                        </a:rPr>
                        <a:t>(2.1</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4.5)</a:t>
                      </a:r>
                      <a:endParaRPr sz="1000">
                        <a:latin typeface="Arial Narrow"/>
                        <a:cs typeface="Arial Narrow"/>
                      </a:endParaRPr>
                    </a:p>
                  </a:txBody>
                  <a:tcPr marL="0" marR="0" marT="0" marB="0"/>
                </a:tc>
                <a:tc>
                  <a:txBody>
                    <a:bodyPr/>
                    <a:lstStyle/>
                    <a:p>
                      <a:pPr marL="212090">
                        <a:lnSpc>
                          <a:spcPct val="100000"/>
                        </a:lnSpc>
                      </a:pPr>
                      <a:r>
                        <a:rPr sz="1000" dirty="0">
                          <a:latin typeface="Arial Narrow"/>
                          <a:cs typeface="Arial Narrow"/>
                        </a:rPr>
                        <a:t>4.5</a:t>
                      </a:r>
                      <a:r>
                        <a:rPr sz="1000" spc="80" dirty="0">
                          <a:latin typeface="Arial Narrow"/>
                          <a:cs typeface="Arial Narrow"/>
                        </a:rPr>
                        <a:t> </a:t>
                      </a:r>
                      <a:r>
                        <a:rPr sz="1000" dirty="0">
                          <a:latin typeface="Arial Narrow"/>
                          <a:cs typeface="Arial Narrow"/>
                        </a:rPr>
                        <a:t>(3.2</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5.8)</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4"/>
                  </a:ext>
                </a:extLst>
              </a:tr>
              <a:tr h="156467">
                <a:tc>
                  <a:txBody>
                    <a:bodyPr/>
                    <a:lstStyle/>
                    <a:p>
                      <a:pPr marL="163830">
                        <a:lnSpc>
                          <a:spcPct val="100000"/>
                        </a:lnSpc>
                      </a:pPr>
                      <a:r>
                        <a:rPr sz="1000" dirty="0">
                          <a:latin typeface="Arial Narrow"/>
                          <a:cs typeface="Arial Narrow"/>
                        </a:rPr>
                        <a:t>Exchange</a:t>
                      </a:r>
                      <a:r>
                        <a:rPr sz="1000" spc="75" dirty="0">
                          <a:latin typeface="Arial Narrow"/>
                          <a:cs typeface="Arial Narrow"/>
                        </a:rPr>
                        <a:t> </a:t>
                      </a:r>
                      <a:r>
                        <a:rPr sz="1000" dirty="0">
                          <a:latin typeface="Arial Narrow"/>
                          <a:cs typeface="Arial Narrow"/>
                        </a:rPr>
                        <a:t>plan</a:t>
                      </a:r>
                      <a:endParaRPr sz="1000">
                        <a:latin typeface="Arial Narrow"/>
                        <a:cs typeface="Arial Narrow"/>
                      </a:endParaRPr>
                    </a:p>
                  </a:txBody>
                  <a:tcPr marL="0" marR="0" marT="0" marB="0"/>
                </a:tc>
                <a:tc>
                  <a:txBody>
                    <a:bodyPr/>
                    <a:lstStyle/>
                    <a:p>
                      <a:pPr marL="225425">
                        <a:lnSpc>
                          <a:spcPct val="100000"/>
                        </a:lnSpc>
                      </a:pPr>
                      <a:r>
                        <a:rPr sz="1000" dirty="0">
                          <a:latin typeface="Arial Narrow"/>
                          <a:cs typeface="Arial Narrow"/>
                        </a:rPr>
                        <a:t>1.8</a:t>
                      </a:r>
                      <a:r>
                        <a:rPr sz="1000" spc="75" dirty="0">
                          <a:latin typeface="Arial Narrow"/>
                          <a:cs typeface="Arial Narrow"/>
                        </a:rPr>
                        <a:t> </a:t>
                      </a:r>
                      <a:r>
                        <a:rPr sz="1000" dirty="0">
                          <a:latin typeface="Arial Narrow"/>
                          <a:cs typeface="Arial Narrow"/>
                        </a:rPr>
                        <a:t>(1.0</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2.6)</a:t>
                      </a:r>
                      <a:endParaRPr sz="1000">
                        <a:latin typeface="Arial Narrow"/>
                        <a:cs typeface="Arial Narrow"/>
                      </a:endParaRPr>
                    </a:p>
                  </a:txBody>
                  <a:tcPr marL="0" marR="0" marT="0" marB="0"/>
                </a:tc>
                <a:tc>
                  <a:txBody>
                    <a:bodyPr/>
                    <a:lstStyle/>
                    <a:p>
                      <a:pPr marL="212090">
                        <a:lnSpc>
                          <a:spcPct val="100000"/>
                        </a:lnSpc>
                      </a:pPr>
                      <a:r>
                        <a:rPr sz="1000" dirty="0">
                          <a:latin typeface="Arial Narrow"/>
                          <a:cs typeface="Arial Narrow"/>
                        </a:rPr>
                        <a:t>2.7</a:t>
                      </a:r>
                      <a:r>
                        <a:rPr sz="1000" spc="80" dirty="0">
                          <a:latin typeface="Arial Narrow"/>
                          <a:cs typeface="Arial Narrow"/>
                        </a:rPr>
                        <a:t> </a:t>
                      </a:r>
                      <a:r>
                        <a:rPr sz="1000" dirty="0">
                          <a:latin typeface="Arial Narrow"/>
                          <a:cs typeface="Arial Narrow"/>
                        </a:rPr>
                        <a:t>(1.6</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3.7)</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5"/>
                  </a:ext>
                </a:extLst>
              </a:tr>
              <a:tr h="156023">
                <a:tc>
                  <a:txBody>
                    <a:bodyPr/>
                    <a:lstStyle/>
                    <a:p>
                      <a:pPr marL="163830">
                        <a:lnSpc>
                          <a:spcPct val="100000"/>
                        </a:lnSpc>
                      </a:pPr>
                      <a:r>
                        <a:rPr sz="1000" spc="-40" dirty="0">
                          <a:latin typeface="Arial Narrow"/>
                          <a:cs typeface="Arial Narrow"/>
                        </a:rPr>
                        <a:t>T</a:t>
                      </a:r>
                      <a:r>
                        <a:rPr sz="1000" dirty="0">
                          <a:latin typeface="Arial Narrow"/>
                          <a:cs typeface="Arial Narrow"/>
                        </a:rPr>
                        <a:t>riCa</a:t>
                      </a:r>
                      <a:r>
                        <a:rPr sz="1000" spc="-15" dirty="0">
                          <a:latin typeface="Arial Narrow"/>
                          <a:cs typeface="Arial Narrow"/>
                        </a:rPr>
                        <a:t>r</a:t>
                      </a:r>
                      <a:r>
                        <a:rPr sz="1000" dirty="0">
                          <a:latin typeface="Arial Narrow"/>
                          <a:cs typeface="Arial Narrow"/>
                        </a:rPr>
                        <a:t>e</a:t>
                      </a:r>
                      <a:endParaRPr sz="1000">
                        <a:latin typeface="Arial Narrow"/>
                        <a:cs typeface="Arial Narrow"/>
                      </a:endParaRPr>
                    </a:p>
                  </a:txBody>
                  <a:tcPr marL="0" marR="0" marT="0" marB="0"/>
                </a:tc>
                <a:tc>
                  <a:txBody>
                    <a:bodyPr/>
                    <a:lstStyle/>
                    <a:p>
                      <a:pPr marL="255904">
                        <a:lnSpc>
                          <a:spcPct val="100000"/>
                        </a:lnSpc>
                      </a:pPr>
                      <a:r>
                        <a:rPr sz="1000" dirty="0">
                          <a:latin typeface="Arial Narrow"/>
                          <a:cs typeface="Arial Narrow"/>
                        </a:rPr>
                        <a:t>3</a:t>
                      </a:r>
                      <a:r>
                        <a:rPr sz="1000" spc="85" dirty="0">
                          <a:latin typeface="Arial Narrow"/>
                          <a:cs typeface="Arial Narrow"/>
                        </a:rPr>
                        <a:t> </a:t>
                      </a:r>
                      <a:r>
                        <a:rPr sz="1000" dirty="0">
                          <a:latin typeface="Arial Narrow"/>
                          <a:cs typeface="Arial Narrow"/>
                        </a:rPr>
                        <a:t>(1.9</a:t>
                      </a:r>
                      <a:r>
                        <a:rPr sz="1000" spc="80"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4.0)</a:t>
                      </a:r>
                      <a:endParaRPr sz="1000">
                        <a:latin typeface="Arial Narrow"/>
                        <a:cs typeface="Arial Narrow"/>
                      </a:endParaRPr>
                    </a:p>
                  </a:txBody>
                  <a:tcPr marL="0" marR="0" marT="0" marB="0"/>
                </a:tc>
                <a:tc>
                  <a:txBody>
                    <a:bodyPr/>
                    <a:lstStyle/>
                    <a:p>
                      <a:pPr marL="212725">
                        <a:lnSpc>
                          <a:spcPct val="100000"/>
                        </a:lnSpc>
                      </a:pPr>
                      <a:r>
                        <a:rPr sz="1000" dirty="0">
                          <a:latin typeface="Arial Narrow"/>
                          <a:cs typeface="Arial Narrow"/>
                        </a:rPr>
                        <a:t>3.2</a:t>
                      </a:r>
                      <a:r>
                        <a:rPr sz="1000" spc="80" dirty="0">
                          <a:latin typeface="Arial Narrow"/>
                          <a:cs typeface="Arial Narrow"/>
                        </a:rPr>
                        <a:t> </a:t>
                      </a:r>
                      <a:r>
                        <a:rPr sz="1000" dirty="0">
                          <a:latin typeface="Arial Narrow"/>
                          <a:cs typeface="Arial Narrow"/>
                        </a:rPr>
                        <a:t>(2.0</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4.4)</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6"/>
                  </a:ext>
                </a:extLst>
              </a:tr>
              <a:tr h="156023">
                <a:tc>
                  <a:txBody>
                    <a:bodyPr/>
                    <a:lstStyle/>
                    <a:p>
                      <a:pPr marL="163830">
                        <a:lnSpc>
                          <a:spcPct val="100000"/>
                        </a:lnSpc>
                      </a:pPr>
                      <a:r>
                        <a:rPr sz="1000" dirty="0">
                          <a:latin typeface="Arial Narrow"/>
                          <a:cs typeface="Arial Narrow"/>
                        </a:rPr>
                        <a:t>Uninsu</a:t>
                      </a:r>
                      <a:r>
                        <a:rPr sz="1000" spc="-15" dirty="0">
                          <a:latin typeface="Arial Narrow"/>
                          <a:cs typeface="Arial Narrow"/>
                        </a:rPr>
                        <a:t>r</a:t>
                      </a:r>
                      <a:r>
                        <a:rPr sz="1000" dirty="0">
                          <a:latin typeface="Arial Narrow"/>
                          <a:cs typeface="Arial Narrow"/>
                        </a:rPr>
                        <a:t>ed</a:t>
                      </a:r>
                    </a:p>
                  </a:txBody>
                  <a:tcPr marL="0" marR="0" marT="0" marB="0"/>
                </a:tc>
                <a:tc>
                  <a:txBody>
                    <a:bodyPr/>
                    <a:lstStyle/>
                    <a:p>
                      <a:pPr marL="225425">
                        <a:lnSpc>
                          <a:spcPct val="100000"/>
                        </a:lnSpc>
                      </a:pPr>
                      <a:r>
                        <a:rPr sz="1000" dirty="0">
                          <a:latin typeface="Arial Narrow"/>
                          <a:cs typeface="Arial Narrow"/>
                        </a:rPr>
                        <a:t>4.1</a:t>
                      </a:r>
                      <a:r>
                        <a:rPr sz="1000" spc="75" dirty="0">
                          <a:latin typeface="Arial Narrow"/>
                          <a:cs typeface="Arial Narrow"/>
                        </a:rPr>
                        <a:t> </a:t>
                      </a:r>
                      <a:r>
                        <a:rPr sz="1000" dirty="0">
                          <a:latin typeface="Arial Narrow"/>
                          <a:cs typeface="Arial Narrow"/>
                        </a:rPr>
                        <a:t>(2.6</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5.5)</a:t>
                      </a:r>
                      <a:endParaRPr sz="1000">
                        <a:latin typeface="Arial Narrow"/>
                        <a:cs typeface="Arial Narrow"/>
                      </a:endParaRPr>
                    </a:p>
                  </a:txBody>
                  <a:tcPr marL="0" marR="0" marT="0" marB="0"/>
                </a:tc>
                <a:tc>
                  <a:txBody>
                    <a:bodyPr/>
                    <a:lstStyle/>
                    <a:p>
                      <a:pPr marL="212090">
                        <a:lnSpc>
                          <a:spcPct val="100000"/>
                        </a:lnSpc>
                      </a:pPr>
                      <a:r>
                        <a:rPr sz="1000" dirty="0">
                          <a:latin typeface="Arial Narrow"/>
                          <a:cs typeface="Arial Narrow"/>
                        </a:rPr>
                        <a:t>3.5</a:t>
                      </a:r>
                      <a:r>
                        <a:rPr sz="1000" spc="80" dirty="0">
                          <a:latin typeface="Arial Narrow"/>
                          <a:cs typeface="Arial Narrow"/>
                        </a:rPr>
                        <a:t> </a:t>
                      </a:r>
                      <a:r>
                        <a:rPr sz="1000" dirty="0">
                          <a:latin typeface="Arial Narrow"/>
                          <a:cs typeface="Arial Narrow"/>
                        </a:rPr>
                        <a:t>(2.2</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4.8)</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7"/>
                  </a:ext>
                </a:extLst>
              </a:tr>
              <a:tr h="312938">
                <a:tc>
                  <a:txBody>
                    <a:bodyPr/>
                    <a:lstStyle/>
                    <a:p>
                      <a:pPr marL="163830">
                        <a:lnSpc>
                          <a:spcPct val="100000"/>
                        </a:lnSpc>
                      </a:pPr>
                      <a:r>
                        <a:rPr sz="1000" dirty="0">
                          <a:latin typeface="Arial Narrow"/>
                          <a:cs typeface="Arial Narrow"/>
                        </a:rPr>
                        <a:t>Other</a:t>
                      </a:r>
                      <a:endParaRPr sz="1000">
                        <a:latin typeface="Arial Narrow"/>
                        <a:cs typeface="Arial Narrow"/>
                      </a:endParaRPr>
                    </a:p>
                    <a:p>
                      <a:pPr marL="62865">
                        <a:lnSpc>
                          <a:spcPct val="100000"/>
                        </a:lnSpc>
                        <a:spcBef>
                          <a:spcPts val="35"/>
                        </a:spcBef>
                      </a:pPr>
                      <a:r>
                        <a:rPr sz="1000" spc="-15" dirty="0">
                          <a:latin typeface="Arial Narrow"/>
                          <a:cs typeface="Arial Narrow"/>
                        </a:rPr>
                        <a:t>F</a:t>
                      </a:r>
                      <a:r>
                        <a:rPr sz="1000" dirty="0">
                          <a:latin typeface="Arial Narrow"/>
                          <a:cs typeface="Arial Narrow"/>
                        </a:rPr>
                        <a:t>ood</a:t>
                      </a:r>
                      <a:r>
                        <a:rPr sz="1000" spc="80" dirty="0">
                          <a:latin typeface="Arial Narrow"/>
                          <a:cs typeface="Arial Narrow"/>
                        </a:rPr>
                        <a:t> </a:t>
                      </a:r>
                      <a:r>
                        <a:rPr sz="1000" dirty="0">
                          <a:latin typeface="Arial Narrow"/>
                          <a:cs typeface="Arial Narrow"/>
                        </a:rPr>
                        <a:t>insecurit</a:t>
                      </a:r>
                      <a:r>
                        <a:rPr sz="1000" spc="-10" dirty="0">
                          <a:latin typeface="Arial Narrow"/>
                          <a:cs typeface="Arial Narrow"/>
                        </a:rPr>
                        <a:t>y</a:t>
                      </a:r>
                      <a:r>
                        <a:rPr sz="900" baseline="38888" dirty="0">
                          <a:latin typeface="Arial Narrow"/>
                          <a:cs typeface="Arial Narrow"/>
                        </a:rPr>
                        <a:t>a</a:t>
                      </a:r>
                      <a:endParaRPr sz="900" baseline="38888">
                        <a:latin typeface="Arial Narrow"/>
                        <a:cs typeface="Arial Narrow"/>
                      </a:endParaRPr>
                    </a:p>
                  </a:txBody>
                  <a:tcPr marL="0" marR="0" marT="0" marB="0"/>
                </a:tc>
                <a:tc>
                  <a:txBody>
                    <a:bodyPr/>
                    <a:lstStyle/>
                    <a:p>
                      <a:pPr marL="225425">
                        <a:lnSpc>
                          <a:spcPct val="100000"/>
                        </a:lnSpc>
                      </a:pPr>
                      <a:r>
                        <a:rPr sz="1000" dirty="0">
                          <a:latin typeface="Arial Narrow"/>
                          <a:cs typeface="Arial Narrow"/>
                        </a:rPr>
                        <a:t>2.4</a:t>
                      </a:r>
                      <a:r>
                        <a:rPr sz="1000" spc="75" dirty="0">
                          <a:latin typeface="Arial Narrow"/>
                          <a:cs typeface="Arial Narrow"/>
                        </a:rPr>
                        <a:t> </a:t>
                      </a:r>
                      <a:r>
                        <a:rPr sz="1000" dirty="0">
                          <a:latin typeface="Arial Narrow"/>
                          <a:cs typeface="Arial Narrow"/>
                        </a:rPr>
                        <a:t>(1.4</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3.4)</a:t>
                      </a:r>
                    </a:p>
                  </a:txBody>
                  <a:tcPr marL="0" marR="0" marT="0" marB="0"/>
                </a:tc>
                <a:tc>
                  <a:txBody>
                    <a:bodyPr/>
                    <a:lstStyle/>
                    <a:p>
                      <a:pPr marL="212090">
                        <a:lnSpc>
                          <a:spcPct val="100000"/>
                        </a:lnSpc>
                      </a:pPr>
                      <a:r>
                        <a:rPr sz="1000" dirty="0">
                          <a:latin typeface="Arial Narrow"/>
                          <a:cs typeface="Arial Narrow"/>
                        </a:rPr>
                        <a:t>3.3</a:t>
                      </a:r>
                      <a:r>
                        <a:rPr sz="1000" spc="80" dirty="0">
                          <a:latin typeface="Arial Narrow"/>
                          <a:cs typeface="Arial Narrow"/>
                        </a:rPr>
                        <a:t> </a:t>
                      </a:r>
                      <a:r>
                        <a:rPr sz="1000" dirty="0">
                          <a:latin typeface="Arial Narrow"/>
                          <a:cs typeface="Arial Narrow"/>
                        </a:rPr>
                        <a:t>(2.1</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4.5)</a:t>
                      </a:r>
                      <a:endParaRPr sz="1000">
                        <a:latin typeface="Arial Narrow"/>
                        <a:cs typeface="Arial Narrow"/>
                      </a:endParaRPr>
                    </a:p>
                  </a:txBody>
                  <a:tcPr marL="0" marR="0" marT="0" marB="0"/>
                </a:tc>
                <a:tc>
                  <a:txBody>
                    <a:bodyPr/>
                    <a:lstStyle/>
                    <a:p>
                      <a:pPr marL="128270">
                        <a:lnSpc>
                          <a:spcPct val="100000"/>
                        </a:lnSpc>
                      </a:pPr>
                      <a:r>
                        <a:rPr sz="1000" spc="-10" dirty="0">
                          <a:latin typeface="Arial"/>
                          <a:cs typeface="Arial"/>
                        </a:rPr>
                        <a:t>,</a:t>
                      </a:r>
                      <a:r>
                        <a:rPr sz="1000" dirty="0">
                          <a:latin typeface="Arial Narrow"/>
                          <a:cs typeface="Arial Narrow"/>
                        </a:rPr>
                        <a:t>.001</a:t>
                      </a:r>
                      <a:endParaRPr sz="1000">
                        <a:latin typeface="Arial Narrow"/>
                        <a:cs typeface="Arial Narrow"/>
                      </a:endParaRPr>
                    </a:p>
                  </a:txBody>
                  <a:tcPr marL="0" marR="0" marT="0" marB="0"/>
                </a:tc>
                <a:extLst>
                  <a:ext uri="{0D108BD9-81ED-4DB2-BD59-A6C34878D82A}">
                    <a16:rowId xmlns:a16="http://schemas.microsoft.com/office/drawing/2014/main" val="10008"/>
                  </a:ext>
                </a:extLst>
              </a:tr>
              <a:tr h="156023">
                <a:tc>
                  <a:txBody>
                    <a:bodyPr/>
                    <a:lstStyle/>
                    <a:p>
                      <a:pPr marL="163830">
                        <a:lnSpc>
                          <a:spcPct val="100000"/>
                        </a:lnSpc>
                      </a:pPr>
                      <a:r>
                        <a:rPr sz="1000" dirty="0">
                          <a:latin typeface="Arial Narrow"/>
                          <a:cs typeface="Arial Narrow"/>
                        </a:rPr>
                        <a:t>None</a:t>
                      </a:r>
                      <a:endParaRPr sz="1000">
                        <a:latin typeface="Arial Narrow"/>
                        <a:cs typeface="Arial Narrow"/>
                      </a:endParaRPr>
                    </a:p>
                  </a:txBody>
                  <a:tcPr marL="0" marR="0" marT="0" marB="0"/>
                </a:tc>
                <a:tc>
                  <a:txBody>
                    <a:bodyPr/>
                    <a:lstStyle/>
                    <a:p>
                      <a:pPr marL="158750">
                        <a:lnSpc>
                          <a:spcPct val="100000"/>
                        </a:lnSpc>
                      </a:pPr>
                      <a:r>
                        <a:rPr sz="1000" dirty="0">
                          <a:latin typeface="Arial Narrow"/>
                          <a:cs typeface="Arial Narrow"/>
                        </a:rPr>
                        <a:t>67.4</a:t>
                      </a:r>
                      <a:r>
                        <a:rPr sz="1000" spc="80" dirty="0">
                          <a:latin typeface="Arial Narrow"/>
                          <a:cs typeface="Arial Narrow"/>
                        </a:rPr>
                        <a:t> </a:t>
                      </a:r>
                      <a:r>
                        <a:rPr sz="1000" dirty="0">
                          <a:latin typeface="Arial Narrow"/>
                          <a:cs typeface="Arial Narrow"/>
                        </a:rPr>
                        <a:t>(64.2</a:t>
                      </a:r>
                      <a:r>
                        <a:rPr sz="1000" spc="75"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70.6)</a:t>
                      </a:r>
                      <a:endParaRPr sz="1000">
                        <a:latin typeface="Arial Narrow"/>
                        <a:cs typeface="Arial Narrow"/>
                      </a:endParaRPr>
                    </a:p>
                  </a:txBody>
                  <a:tcPr marL="0" marR="0" marT="0" marB="0"/>
                </a:tc>
                <a:tc>
                  <a:txBody>
                    <a:bodyPr/>
                    <a:lstStyle/>
                    <a:p>
                      <a:pPr marL="146050">
                        <a:lnSpc>
                          <a:spcPct val="100000"/>
                        </a:lnSpc>
                      </a:pPr>
                      <a:r>
                        <a:rPr sz="1000" dirty="0">
                          <a:latin typeface="Arial Narrow"/>
                          <a:cs typeface="Arial Narrow"/>
                        </a:rPr>
                        <a:t>64.0</a:t>
                      </a:r>
                      <a:r>
                        <a:rPr sz="1000" spc="80" dirty="0">
                          <a:latin typeface="Arial Narrow"/>
                          <a:cs typeface="Arial Narrow"/>
                        </a:rPr>
                        <a:t> </a:t>
                      </a:r>
                      <a:r>
                        <a:rPr sz="1000" dirty="0">
                          <a:latin typeface="Arial Narrow"/>
                          <a:cs typeface="Arial Narrow"/>
                        </a:rPr>
                        <a:t>(60.7</a:t>
                      </a:r>
                      <a:r>
                        <a:rPr sz="1000" spc="80"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67.3)</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09"/>
                  </a:ext>
                </a:extLst>
              </a:tr>
              <a:tr h="156023">
                <a:tc>
                  <a:txBody>
                    <a:bodyPr/>
                    <a:lstStyle/>
                    <a:p>
                      <a:pPr marL="163830">
                        <a:lnSpc>
                          <a:spcPct val="100000"/>
                        </a:lnSpc>
                      </a:pPr>
                      <a:r>
                        <a:rPr sz="1000" dirty="0">
                          <a:latin typeface="Arial Narrow"/>
                          <a:cs typeface="Arial Narrow"/>
                        </a:rPr>
                        <a:t>Mild</a:t>
                      </a:r>
                      <a:endParaRPr sz="1000">
                        <a:latin typeface="Arial Narrow"/>
                        <a:cs typeface="Arial Narrow"/>
                      </a:endParaRPr>
                    </a:p>
                  </a:txBody>
                  <a:tcPr marL="0" marR="0" marT="0" marB="0"/>
                </a:tc>
                <a:tc>
                  <a:txBody>
                    <a:bodyPr/>
                    <a:lstStyle/>
                    <a:p>
                      <a:pPr marL="158750">
                        <a:lnSpc>
                          <a:spcPct val="100000"/>
                        </a:lnSpc>
                      </a:pPr>
                      <a:r>
                        <a:rPr sz="1000" dirty="0">
                          <a:latin typeface="Arial Narrow"/>
                          <a:cs typeface="Arial Narrow"/>
                        </a:rPr>
                        <a:t>26.7</a:t>
                      </a:r>
                      <a:r>
                        <a:rPr sz="1000" spc="80" dirty="0">
                          <a:latin typeface="Arial Narrow"/>
                          <a:cs typeface="Arial Narrow"/>
                        </a:rPr>
                        <a:t> </a:t>
                      </a:r>
                      <a:r>
                        <a:rPr sz="1000" dirty="0">
                          <a:latin typeface="Arial Narrow"/>
                          <a:cs typeface="Arial Narrow"/>
                        </a:rPr>
                        <a:t>(23.7</a:t>
                      </a:r>
                      <a:r>
                        <a:rPr sz="1000" spc="75"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29.7)</a:t>
                      </a:r>
                      <a:endParaRPr sz="1000">
                        <a:latin typeface="Arial Narrow"/>
                        <a:cs typeface="Arial Narrow"/>
                      </a:endParaRPr>
                    </a:p>
                  </a:txBody>
                  <a:tcPr marL="0" marR="0" marT="0" marB="0"/>
                </a:tc>
                <a:tc>
                  <a:txBody>
                    <a:bodyPr/>
                    <a:lstStyle/>
                    <a:p>
                      <a:pPr marL="177800">
                        <a:lnSpc>
                          <a:spcPct val="100000"/>
                        </a:lnSpc>
                      </a:pPr>
                      <a:r>
                        <a:rPr sz="1000" dirty="0">
                          <a:latin typeface="Arial Narrow"/>
                          <a:cs typeface="Arial Narrow"/>
                        </a:rPr>
                        <a:t>28</a:t>
                      </a:r>
                      <a:r>
                        <a:rPr sz="1000" spc="80" dirty="0">
                          <a:latin typeface="Arial Narrow"/>
                          <a:cs typeface="Arial Narrow"/>
                        </a:rPr>
                        <a:t> </a:t>
                      </a:r>
                      <a:r>
                        <a:rPr sz="1000" dirty="0">
                          <a:latin typeface="Arial Narrow"/>
                          <a:cs typeface="Arial Narrow"/>
                        </a:rPr>
                        <a:t>(25.0</a:t>
                      </a:r>
                      <a:r>
                        <a:rPr sz="1000" spc="75"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31.1)</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10"/>
                  </a:ext>
                </a:extLst>
              </a:tr>
              <a:tr h="156467">
                <a:tc>
                  <a:txBody>
                    <a:bodyPr/>
                    <a:lstStyle/>
                    <a:p>
                      <a:pPr marL="163830">
                        <a:lnSpc>
                          <a:spcPct val="100000"/>
                        </a:lnSpc>
                      </a:pPr>
                      <a:r>
                        <a:rPr sz="1000" dirty="0">
                          <a:latin typeface="Arial Narrow"/>
                          <a:cs typeface="Arial Narrow"/>
                        </a:rPr>
                        <a:t>Mode</a:t>
                      </a:r>
                      <a:r>
                        <a:rPr sz="1000" spc="-25" dirty="0">
                          <a:latin typeface="Arial Narrow"/>
                          <a:cs typeface="Arial Narrow"/>
                        </a:rPr>
                        <a:t>r</a:t>
                      </a:r>
                      <a:r>
                        <a:rPr sz="1000" dirty="0">
                          <a:latin typeface="Arial Narrow"/>
                          <a:cs typeface="Arial Narrow"/>
                        </a:rPr>
                        <a:t>ate</a:t>
                      </a:r>
                      <a:endParaRPr sz="1000">
                        <a:latin typeface="Arial Narrow"/>
                        <a:cs typeface="Arial Narrow"/>
                      </a:endParaRPr>
                    </a:p>
                  </a:txBody>
                  <a:tcPr marL="0" marR="0" marT="0" marB="0"/>
                </a:tc>
                <a:tc>
                  <a:txBody>
                    <a:bodyPr/>
                    <a:lstStyle/>
                    <a:p>
                      <a:pPr marL="225425">
                        <a:lnSpc>
                          <a:spcPct val="100000"/>
                        </a:lnSpc>
                      </a:pPr>
                      <a:r>
                        <a:rPr sz="1000" dirty="0">
                          <a:latin typeface="Arial Narrow"/>
                          <a:cs typeface="Arial Narrow"/>
                        </a:rPr>
                        <a:t>4.6</a:t>
                      </a:r>
                      <a:r>
                        <a:rPr sz="1000" spc="75" dirty="0">
                          <a:latin typeface="Arial Narrow"/>
                          <a:cs typeface="Arial Narrow"/>
                        </a:rPr>
                        <a:t> </a:t>
                      </a:r>
                      <a:r>
                        <a:rPr sz="1000" dirty="0">
                          <a:latin typeface="Arial Narrow"/>
                          <a:cs typeface="Arial Narrow"/>
                        </a:rPr>
                        <a:t>(3.1</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6.1)</a:t>
                      </a:r>
                      <a:endParaRPr sz="1000">
                        <a:latin typeface="Arial Narrow"/>
                        <a:cs typeface="Arial Narrow"/>
                      </a:endParaRPr>
                    </a:p>
                  </a:txBody>
                  <a:tcPr marL="0" marR="0" marT="0" marB="0"/>
                </a:tc>
                <a:tc>
                  <a:txBody>
                    <a:bodyPr/>
                    <a:lstStyle/>
                    <a:p>
                      <a:pPr marL="212090">
                        <a:lnSpc>
                          <a:spcPct val="100000"/>
                        </a:lnSpc>
                      </a:pPr>
                      <a:r>
                        <a:rPr sz="1000" dirty="0">
                          <a:latin typeface="Arial Narrow"/>
                          <a:cs typeface="Arial Narrow"/>
                        </a:rPr>
                        <a:t>6.2</a:t>
                      </a:r>
                      <a:r>
                        <a:rPr sz="1000" spc="80" dirty="0">
                          <a:latin typeface="Arial Narrow"/>
                          <a:cs typeface="Arial Narrow"/>
                        </a:rPr>
                        <a:t> </a:t>
                      </a:r>
                      <a:r>
                        <a:rPr sz="1000" dirty="0">
                          <a:latin typeface="Arial Narrow"/>
                          <a:cs typeface="Arial Narrow"/>
                        </a:rPr>
                        <a:t>(4.4</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8.1)</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11"/>
                  </a:ext>
                </a:extLst>
              </a:tr>
              <a:tr h="312491">
                <a:tc>
                  <a:txBody>
                    <a:bodyPr/>
                    <a:lstStyle/>
                    <a:p>
                      <a:pPr marL="163830">
                        <a:lnSpc>
                          <a:spcPct val="100000"/>
                        </a:lnSpc>
                      </a:pPr>
                      <a:r>
                        <a:rPr sz="1000" dirty="0">
                          <a:latin typeface="Arial Narrow"/>
                          <a:cs typeface="Arial Narrow"/>
                        </a:rPr>
                        <a:t>Seve</a:t>
                      </a:r>
                      <a:r>
                        <a:rPr sz="1000" spc="-15" dirty="0">
                          <a:latin typeface="Arial Narrow"/>
                          <a:cs typeface="Arial Narrow"/>
                        </a:rPr>
                        <a:t>r</a:t>
                      </a:r>
                      <a:r>
                        <a:rPr sz="1000" dirty="0">
                          <a:latin typeface="Arial Narrow"/>
                          <a:cs typeface="Arial Narrow"/>
                        </a:rPr>
                        <a:t>e</a:t>
                      </a:r>
                      <a:endParaRPr sz="1000">
                        <a:latin typeface="Arial Narrow"/>
                        <a:cs typeface="Arial Narrow"/>
                      </a:endParaRPr>
                    </a:p>
                    <a:p>
                      <a:pPr marL="62865">
                        <a:lnSpc>
                          <a:spcPct val="100000"/>
                        </a:lnSpc>
                        <a:spcBef>
                          <a:spcPts val="35"/>
                        </a:spcBef>
                      </a:pPr>
                      <a:r>
                        <a:rPr sz="1000" spc="-15" dirty="0">
                          <a:latin typeface="Arial Narrow"/>
                          <a:cs typeface="Arial Narrow"/>
                        </a:rPr>
                        <a:t>F</a:t>
                      </a:r>
                      <a:r>
                        <a:rPr sz="1000" dirty="0">
                          <a:latin typeface="Arial Narrow"/>
                          <a:cs typeface="Arial Narrow"/>
                        </a:rPr>
                        <a:t>ood</a:t>
                      </a:r>
                      <a:r>
                        <a:rPr sz="1000" spc="80" dirty="0">
                          <a:latin typeface="Arial Narrow"/>
                          <a:cs typeface="Arial Narrow"/>
                        </a:rPr>
                        <a:t> </a:t>
                      </a:r>
                      <a:r>
                        <a:rPr sz="1000" dirty="0">
                          <a:latin typeface="Arial Narrow"/>
                          <a:cs typeface="Arial Narrow"/>
                        </a:rPr>
                        <a:t>assistance</a:t>
                      </a:r>
                      <a:r>
                        <a:rPr sz="1000" spc="75" dirty="0">
                          <a:latin typeface="Arial Narrow"/>
                          <a:cs typeface="Arial Narrow"/>
                        </a:rPr>
                        <a:t> </a:t>
                      </a:r>
                      <a:r>
                        <a:rPr sz="1000" dirty="0">
                          <a:latin typeface="Arial Narrow"/>
                          <a:cs typeface="Arial Narrow"/>
                        </a:rPr>
                        <a:t>pro</a:t>
                      </a:r>
                      <a:r>
                        <a:rPr sz="1000" spc="-15" dirty="0">
                          <a:latin typeface="Arial Narrow"/>
                          <a:cs typeface="Arial Narrow"/>
                        </a:rPr>
                        <a:t>g</a:t>
                      </a:r>
                      <a:r>
                        <a:rPr sz="1000" spc="-20" dirty="0">
                          <a:latin typeface="Arial Narrow"/>
                          <a:cs typeface="Arial Narrow"/>
                        </a:rPr>
                        <a:t>r</a:t>
                      </a:r>
                      <a:r>
                        <a:rPr sz="1000" dirty="0">
                          <a:latin typeface="Arial Narrow"/>
                          <a:cs typeface="Arial Narrow"/>
                        </a:rPr>
                        <a:t>am</a:t>
                      </a:r>
                      <a:r>
                        <a:rPr sz="1000" spc="-5" dirty="0">
                          <a:latin typeface="Arial Narrow"/>
                          <a:cs typeface="Arial Narrow"/>
                        </a:rPr>
                        <a:t>s</a:t>
                      </a:r>
                      <a:r>
                        <a:rPr sz="900" baseline="38888" dirty="0">
                          <a:latin typeface="Arial Narrow"/>
                          <a:cs typeface="Arial Narrow"/>
                        </a:rPr>
                        <a:t>b</a:t>
                      </a:r>
                      <a:endParaRPr sz="900" baseline="38888">
                        <a:latin typeface="Arial Narrow"/>
                        <a:cs typeface="Arial Narrow"/>
                      </a:endParaRPr>
                    </a:p>
                  </a:txBody>
                  <a:tcPr marL="0" marR="0" marT="0" marB="0"/>
                </a:tc>
                <a:tc>
                  <a:txBody>
                    <a:bodyPr/>
                    <a:lstStyle/>
                    <a:p>
                      <a:pPr marL="225425">
                        <a:lnSpc>
                          <a:spcPct val="100000"/>
                        </a:lnSpc>
                      </a:pPr>
                      <a:r>
                        <a:rPr sz="1000" dirty="0">
                          <a:latin typeface="Arial Narrow"/>
                          <a:cs typeface="Arial Narrow"/>
                        </a:rPr>
                        <a:t>1.3</a:t>
                      </a:r>
                      <a:r>
                        <a:rPr sz="1000" spc="75" dirty="0">
                          <a:latin typeface="Arial Narrow"/>
                          <a:cs typeface="Arial Narrow"/>
                        </a:rPr>
                        <a:t> </a:t>
                      </a:r>
                      <a:r>
                        <a:rPr sz="1000" dirty="0">
                          <a:latin typeface="Arial Narrow"/>
                          <a:cs typeface="Arial Narrow"/>
                        </a:rPr>
                        <a:t>(0.4</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2.2)</a:t>
                      </a:r>
                      <a:endParaRPr sz="1000">
                        <a:latin typeface="Arial Narrow"/>
                        <a:cs typeface="Arial Narrow"/>
                      </a:endParaRPr>
                    </a:p>
                  </a:txBody>
                  <a:tcPr marL="0" marR="0" marT="0" marB="0"/>
                </a:tc>
                <a:tc>
                  <a:txBody>
                    <a:bodyPr/>
                    <a:lstStyle/>
                    <a:p>
                      <a:pPr marL="212090">
                        <a:lnSpc>
                          <a:spcPct val="100000"/>
                        </a:lnSpc>
                      </a:pPr>
                      <a:r>
                        <a:rPr sz="1000" dirty="0">
                          <a:latin typeface="Arial Narrow"/>
                          <a:cs typeface="Arial Narrow"/>
                        </a:rPr>
                        <a:t>1.8</a:t>
                      </a:r>
                      <a:r>
                        <a:rPr sz="1000" spc="80" dirty="0">
                          <a:latin typeface="Arial Narrow"/>
                          <a:cs typeface="Arial Narrow"/>
                        </a:rPr>
                        <a:t> </a:t>
                      </a:r>
                      <a:r>
                        <a:rPr sz="1000" dirty="0">
                          <a:latin typeface="Arial Narrow"/>
                          <a:cs typeface="Arial Narrow"/>
                        </a:rPr>
                        <a:t>(0.7</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2.8)</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12"/>
                  </a:ext>
                </a:extLst>
              </a:tr>
              <a:tr h="156024">
                <a:tc>
                  <a:txBody>
                    <a:bodyPr/>
                    <a:lstStyle/>
                    <a:p>
                      <a:pPr marL="163830">
                        <a:lnSpc>
                          <a:spcPct val="100000"/>
                        </a:lnSpc>
                      </a:pPr>
                      <a:r>
                        <a:rPr sz="1000" spc="-15" dirty="0">
                          <a:latin typeface="Arial Narrow"/>
                          <a:cs typeface="Arial Narrow"/>
                        </a:rPr>
                        <a:t>F</a:t>
                      </a:r>
                      <a:r>
                        <a:rPr sz="1000" dirty="0">
                          <a:latin typeface="Arial Narrow"/>
                          <a:cs typeface="Arial Narrow"/>
                        </a:rPr>
                        <a:t>ood</a:t>
                      </a:r>
                      <a:r>
                        <a:rPr sz="1000" spc="80" dirty="0">
                          <a:latin typeface="Arial Narrow"/>
                          <a:cs typeface="Arial Narrow"/>
                        </a:rPr>
                        <a:t> </a:t>
                      </a:r>
                      <a:r>
                        <a:rPr sz="1000" dirty="0">
                          <a:latin typeface="Arial Narrow"/>
                          <a:cs typeface="Arial Narrow"/>
                        </a:rPr>
                        <a:t>stamps</a:t>
                      </a:r>
                      <a:r>
                        <a:rPr sz="1000" spc="80" dirty="0">
                          <a:latin typeface="Arial Narrow"/>
                          <a:cs typeface="Arial Narrow"/>
                        </a:rPr>
                        <a:t> </a:t>
                      </a:r>
                      <a:r>
                        <a:rPr sz="1000" dirty="0">
                          <a:latin typeface="Arial Narrow"/>
                          <a:cs typeface="Arial Narrow"/>
                        </a:rPr>
                        <a:t>or</a:t>
                      </a:r>
                      <a:r>
                        <a:rPr sz="1000" spc="80" dirty="0">
                          <a:latin typeface="Arial Narrow"/>
                          <a:cs typeface="Arial Narrow"/>
                        </a:rPr>
                        <a:t> </a:t>
                      </a:r>
                      <a:r>
                        <a:rPr sz="1000" dirty="0">
                          <a:latin typeface="Arial Narrow"/>
                          <a:cs typeface="Arial Narrow"/>
                        </a:rPr>
                        <a:t>SNAP</a:t>
                      </a:r>
                      <a:endParaRPr sz="1000">
                        <a:latin typeface="Arial Narrow"/>
                        <a:cs typeface="Arial Narrow"/>
                      </a:endParaRPr>
                    </a:p>
                  </a:txBody>
                  <a:tcPr marL="0" marR="0" marT="0" marB="0"/>
                </a:tc>
                <a:tc>
                  <a:txBody>
                    <a:bodyPr/>
                    <a:lstStyle/>
                    <a:p>
                      <a:pPr marL="180340">
                        <a:lnSpc>
                          <a:spcPct val="100000"/>
                        </a:lnSpc>
                      </a:pPr>
                      <a:r>
                        <a:rPr sz="1000" dirty="0">
                          <a:latin typeface="Arial Narrow"/>
                          <a:cs typeface="Arial Narrow"/>
                        </a:rPr>
                        <a:t>10.1</a:t>
                      </a:r>
                      <a:r>
                        <a:rPr sz="1000" spc="80" dirty="0">
                          <a:latin typeface="Arial Narrow"/>
                          <a:cs typeface="Arial Narrow"/>
                        </a:rPr>
                        <a:t> </a:t>
                      </a:r>
                      <a:r>
                        <a:rPr sz="1000" dirty="0">
                          <a:latin typeface="Arial Narrow"/>
                          <a:cs typeface="Arial Narrow"/>
                        </a:rPr>
                        <a:t>(8.0</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12.1)</a:t>
                      </a:r>
                      <a:endParaRPr sz="1000">
                        <a:latin typeface="Arial Narrow"/>
                        <a:cs typeface="Arial Narrow"/>
                      </a:endParaRPr>
                    </a:p>
                  </a:txBody>
                  <a:tcPr marL="0" marR="0" marT="0" marB="0"/>
                </a:tc>
                <a:tc>
                  <a:txBody>
                    <a:bodyPr/>
                    <a:lstStyle/>
                    <a:p>
                      <a:pPr marL="190500">
                        <a:lnSpc>
                          <a:spcPct val="100000"/>
                        </a:lnSpc>
                      </a:pPr>
                      <a:r>
                        <a:rPr sz="1000" dirty="0">
                          <a:latin typeface="Arial Narrow"/>
                          <a:cs typeface="Arial Narrow"/>
                        </a:rPr>
                        <a:t>9.5</a:t>
                      </a:r>
                      <a:r>
                        <a:rPr sz="1000" spc="75" dirty="0">
                          <a:latin typeface="Arial Narrow"/>
                          <a:cs typeface="Arial Narrow"/>
                        </a:rPr>
                        <a:t> </a:t>
                      </a:r>
                      <a:r>
                        <a:rPr sz="1000" dirty="0">
                          <a:latin typeface="Arial Narrow"/>
                          <a:cs typeface="Arial Narrow"/>
                        </a:rPr>
                        <a:t>(7.5</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11.6)</a:t>
                      </a:r>
                      <a:endParaRPr sz="1000">
                        <a:latin typeface="Arial Narrow"/>
                        <a:cs typeface="Arial Narrow"/>
                      </a:endParaRPr>
                    </a:p>
                  </a:txBody>
                  <a:tcPr marL="0" marR="0" marT="0" marB="0"/>
                </a:tc>
                <a:tc>
                  <a:txBody>
                    <a:bodyPr/>
                    <a:lstStyle/>
                    <a:p>
                      <a:pPr marL="170180">
                        <a:lnSpc>
                          <a:spcPct val="100000"/>
                        </a:lnSpc>
                      </a:pPr>
                      <a:r>
                        <a:rPr sz="1000" dirty="0">
                          <a:latin typeface="Arial Narrow"/>
                          <a:cs typeface="Arial Narrow"/>
                        </a:rPr>
                        <a:t>.256</a:t>
                      </a:r>
                      <a:endParaRPr sz="1000">
                        <a:latin typeface="Arial Narrow"/>
                        <a:cs typeface="Arial Narrow"/>
                      </a:endParaRPr>
                    </a:p>
                  </a:txBody>
                  <a:tcPr marL="0" marR="0" marT="0" marB="0"/>
                </a:tc>
                <a:extLst>
                  <a:ext uri="{0D108BD9-81ED-4DB2-BD59-A6C34878D82A}">
                    <a16:rowId xmlns:a16="http://schemas.microsoft.com/office/drawing/2014/main" val="10013"/>
                  </a:ext>
                </a:extLst>
              </a:tr>
              <a:tr h="156467">
                <a:tc>
                  <a:txBody>
                    <a:bodyPr/>
                    <a:lstStyle/>
                    <a:p>
                      <a:pPr marL="163830">
                        <a:lnSpc>
                          <a:spcPct val="100000"/>
                        </a:lnSpc>
                      </a:pPr>
                      <a:r>
                        <a:rPr sz="1000" dirty="0">
                          <a:latin typeface="Arial Narrow"/>
                          <a:cs typeface="Arial Narrow"/>
                        </a:rPr>
                        <a:t>WIC</a:t>
                      </a:r>
                      <a:endParaRPr sz="1000">
                        <a:latin typeface="Arial Narrow"/>
                        <a:cs typeface="Arial Narrow"/>
                      </a:endParaRPr>
                    </a:p>
                  </a:txBody>
                  <a:tcPr marL="0" marR="0" marT="0" marB="0"/>
                </a:tc>
                <a:tc>
                  <a:txBody>
                    <a:bodyPr/>
                    <a:lstStyle/>
                    <a:p>
                      <a:pPr marL="225425">
                        <a:lnSpc>
                          <a:spcPct val="100000"/>
                        </a:lnSpc>
                      </a:pPr>
                      <a:r>
                        <a:rPr sz="1000" dirty="0">
                          <a:latin typeface="Arial Narrow"/>
                          <a:cs typeface="Arial Narrow"/>
                        </a:rPr>
                        <a:t>5.8</a:t>
                      </a:r>
                      <a:r>
                        <a:rPr sz="1000" spc="75" dirty="0">
                          <a:latin typeface="Arial Narrow"/>
                          <a:cs typeface="Arial Narrow"/>
                        </a:rPr>
                        <a:t> </a:t>
                      </a:r>
                      <a:r>
                        <a:rPr sz="1000" dirty="0">
                          <a:latin typeface="Arial Narrow"/>
                          <a:cs typeface="Arial Narrow"/>
                        </a:rPr>
                        <a:t>(4.0</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7.6)</a:t>
                      </a:r>
                      <a:endParaRPr sz="1000">
                        <a:latin typeface="Arial Narrow"/>
                        <a:cs typeface="Arial Narrow"/>
                      </a:endParaRPr>
                    </a:p>
                  </a:txBody>
                  <a:tcPr marL="0" marR="0" marT="0" marB="0"/>
                </a:tc>
                <a:tc>
                  <a:txBody>
                    <a:bodyPr/>
                    <a:lstStyle/>
                    <a:p>
                      <a:pPr marL="212725">
                        <a:lnSpc>
                          <a:spcPct val="100000"/>
                        </a:lnSpc>
                      </a:pPr>
                      <a:r>
                        <a:rPr sz="1000" dirty="0">
                          <a:latin typeface="Arial Narrow"/>
                          <a:cs typeface="Arial Narrow"/>
                        </a:rPr>
                        <a:t>5.8</a:t>
                      </a:r>
                      <a:r>
                        <a:rPr sz="1000" spc="80" dirty="0">
                          <a:latin typeface="Arial Narrow"/>
                          <a:cs typeface="Arial Narrow"/>
                        </a:rPr>
                        <a:t> </a:t>
                      </a:r>
                      <a:r>
                        <a:rPr sz="1000" dirty="0">
                          <a:latin typeface="Arial Narrow"/>
                          <a:cs typeface="Arial Narrow"/>
                        </a:rPr>
                        <a:t>(4.0</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7.6)</a:t>
                      </a:r>
                      <a:endParaRPr sz="1000">
                        <a:latin typeface="Arial Narrow"/>
                        <a:cs typeface="Arial Narrow"/>
                      </a:endParaRPr>
                    </a:p>
                  </a:txBody>
                  <a:tcPr marL="0" marR="0" marT="0" marB="0"/>
                </a:tc>
                <a:tc>
                  <a:txBody>
                    <a:bodyPr/>
                    <a:lstStyle/>
                    <a:p>
                      <a:pPr marL="147320">
                        <a:lnSpc>
                          <a:spcPct val="100000"/>
                        </a:lnSpc>
                      </a:pPr>
                      <a:r>
                        <a:rPr sz="1000" dirty="0">
                          <a:latin typeface="Arial Narrow"/>
                          <a:cs typeface="Arial Narrow"/>
                        </a:rPr>
                        <a:t>1.000</a:t>
                      </a:r>
                      <a:endParaRPr sz="1000">
                        <a:latin typeface="Arial Narrow"/>
                        <a:cs typeface="Arial Narrow"/>
                      </a:endParaRPr>
                    </a:p>
                  </a:txBody>
                  <a:tcPr marL="0" marR="0" marT="0" marB="0"/>
                </a:tc>
                <a:extLst>
                  <a:ext uri="{0D108BD9-81ED-4DB2-BD59-A6C34878D82A}">
                    <a16:rowId xmlns:a16="http://schemas.microsoft.com/office/drawing/2014/main" val="10014"/>
                  </a:ext>
                </a:extLst>
              </a:tr>
              <a:tr h="153457">
                <a:tc>
                  <a:txBody>
                    <a:bodyPr/>
                    <a:lstStyle/>
                    <a:p>
                      <a:pPr marL="163830">
                        <a:lnSpc>
                          <a:spcPct val="100000"/>
                        </a:lnSpc>
                      </a:pPr>
                      <a:r>
                        <a:rPr sz="1000" spc="-15" dirty="0">
                          <a:latin typeface="Arial Narrow"/>
                          <a:cs typeface="Arial Narrow"/>
                        </a:rPr>
                        <a:t>F</a:t>
                      </a:r>
                      <a:r>
                        <a:rPr sz="1000" dirty="0">
                          <a:latin typeface="Arial Narrow"/>
                          <a:cs typeface="Arial Narrow"/>
                        </a:rPr>
                        <a:t>ood</a:t>
                      </a:r>
                      <a:r>
                        <a:rPr sz="1000" spc="80" dirty="0">
                          <a:latin typeface="Arial Narrow"/>
                          <a:cs typeface="Arial Narrow"/>
                        </a:rPr>
                        <a:t> </a:t>
                      </a:r>
                      <a:r>
                        <a:rPr sz="1000" dirty="0">
                          <a:latin typeface="Arial Narrow"/>
                          <a:cs typeface="Arial Narrow"/>
                        </a:rPr>
                        <a:t>banks</a:t>
                      </a:r>
                      <a:endParaRPr sz="1000">
                        <a:latin typeface="Arial Narrow"/>
                        <a:cs typeface="Arial Narrow"/>
                      </a:endParaRPr>
                    </a:p>
                  </a:txBody>
                  <a:tcPr marL="0" marR="0" marT="0" marB="0"/>
                </a:tc>
                <a:tc>
                  <a:txBody>
                    <a:bodyPr/>
                    <a:lstStyle/>
                    <a:p>
                      <a:pPr marL="225425">
                        <a:lnSpc>
                          <a:spcPct val="100000"/>
                        </a:lnSpc>
                      </a:pPr>
                      <a:r>
                        <a:rPr sz="1000" dirty="0">
                          <a:latin typeface="Arial Narrow"/>
                          <a:cs typeface="Arial Narrow"/>
                        </a:rPr>
                        <a:t>4.6</a:t>
                      </a:r>
                      <a:r>
                        <a:rPr sz="1000" spc="75" dirty="0">
                          <a:latin typeface="Arial Narrow"/>
                          <a:cs typeface="Arial Narrow"/>
                        </a:rPr>
                        <a:t> </a:t>
                      </a:r>
                      <a:r>
                        <a:rPr sz="1000" dirty="0">
                          <a:latin typeface="Arial Narrow"/>
                          <a:cs typeface="Arial Narrow"/>
                        </a:rPr>
                        <a:t>(3.1</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6.2)</a:t>
                      </a:r>
                      <a:endParaRPr sz="1000">
                        <a:latin typeface="Arial Narrow"/>
                        <a:cs typeface="Arial Narrow"/>
                      </a:endParaRPr>
                    </a:p>
                  </a:txBody>
                  <a:tcPr marL="0" marR="0" marT="0" marB="0"/>
                </a:tc>
                <a:tc>
                  <a:txBody>
                    <a:bodyPr/>
                    <a:lstStyle/>
                    <a:p>
                      <a:pPr marL="212725">
                        <a:lnSpc>
                          <a:spcPct val="100000"/>
                        </a:lnSpc>
                      </a:pPr>
                      <a:r>
                        <a:rPr sz="1000" dirty="0">
                          <a:latin typeface="Arial Narrow"/>
                          <a:cs typeface="Arial Narrow"/>
                        </a:rPr>
                        <a:t>4.9</a:t>
                      </a:r>
                      <a:r>
                        <a:rPr sz="1000" spc="80" dirty="0">
                          <a:latin typeface="Arial Narrow"/>
                          <a:cs typeface="Arial Narrow"/>
                        </a:rPr>
                        <a:t> </a:t>
                      </a:r>
                      <a:r>
                        <a:rPr sz="1000" dirty="0">
                          <a:latin typeface="Arial Narrow"/>
                          <a:cs typeface="Arial Narrow"/>
                        </a:rPr>
                        <a:t>(3.3</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6.5)</a:t>
                      </a:r>
                      <a:endParaRPr sz="1000">
                        <a:latin typeface="Arial Narrow"/>
                        <a:cs typeface="Arial Narrow"/>
                      </a:endParaRPr>
                    </a:p>
                  </a:txBody>
                  <a:tcPr marL="0" marR="0" marT="0" marB="0"/>
                </a:tc>
                <a:tc>
                  <a:txBody>
                    <a:bodyPr/>
                    <a:lstStyle/>
                    <a:p>
                      <a:pPr marL="170180">
                        <a:lnSpc>
                          <a:spcPct val="100000"/>
                        </a:lnSpc>
                      </a:pPr>
                      <a:r>
                        <a:rPr sz="1000" dirty="0">
                          <a:latin typeface="Arial Narrow"/>
                          <a:cs typeface="Arial Narrow"/>
                        </a:rPr>
                        <a:t>.002</a:t>
                      </a:r>
                      <a:endParaRPr sz="1000">
                        <a:latin typeface="Arial Narrow"/>
                        <a:cs typeface="Arial Narrow"/>
                      </a:endParaRPr>
                    </a:p>
                  </a:txBody>
                  <a:tcPr marL="0" marR="0" marT="0" marB="0"/>
                </a:tc>
                <a:extLst>
                  <a:ext uri="{0D108BD9-81ED-4DB2-BD59-A6C34878D82A}">
                    <a16:rowId xmlns:a16="http://schemas.microsoft.com/office/drawing/2014/main" val="10015"/>
                  </a:ext>
                </a:extLst>
              </a:tr>
              <a:tr h="313157">
                <a:tc>
                  <a:txBody>
                    <a:bodyPr/>
                    <a:lstStyle/>
                    <a:p>
                      <a:pPr marL="163830" marR="120650">
                        <a:lnSpc>
                          <a:spcPct val="103899"/>
                        </a:lnSpc>
                      </a:pPr>
                      <a:r>
                        <a:rPr sz="1000" spc="-20" dirty="0">
                          <a:latin typeface="Arial Narrow"/>
                          <a:cs typeface="Arial Narrow"/>
                        </a:rPr>
                        <a:t>F</a:t>
                      </a:r>
                      <a:r>
                        <a:rPr sz="1000" dirty="0">
                          <a:latin typeface="Arial Narrow"/>
                          <a:cs typeface="Arial Narrow"/>
                        </a:rPr>
                        <a:t>ree</a:t>
                      </a:r>
                      <a:r>
                        <a:rPr sz="1000" spc="70" dirty="0">
                          <a:latin typeface="Arial Narrow"/>
                          <a:cs typeface="Arial Narrow"/>
                        </a:rPr>
                        <a:t> </a:t>
                      </a:r>
                      <a:r>
                        <a:rPr sz="1000" dirty="0">
                          <a:latin typeface="Arial Narrow"/>
                          <a:cs typeface="Arial Narrow"/>
                        </a:rPr>
                        <a:t>or</a:t>
                      </a:r>
                      <a:r>
                        <a:rPr sz="1000" spc="80" dirty="0">
                          <a:latin typeface="Arial Narrow"/>
                          <a:cs typeface="Arial Narrow"/>
                        </a:rPr>
                        <a:t> </a:t>
                      </a:r>
                      <a:r>
                        <a:rPr sz="1000" dirty="0">
                          <a:latin typeface="Arial Narrow"/>
                          <a:cs typeface="Arial Narrow"/>
                        </a:rPr>
                        <a:t>re</a:t>
                      </a:r>
                      <a:r>
                        <a:rPr sz="1000" spc="-15" dirty="0">
                          <a:latin typeface="Arial Narrow"/>
                          <a:cs typeface="Arial Narrow"/>
                        </a:rPr>
                        <a:t>d</a:t>
                      </a:r>
                      <a:r>
                        <a:rPr sz="1000" dirty="0">
                          <a:latin typeface="Arial Narrow"/>
                          <a:cs typeface="Arial Narrow"/>
                        </a:rPr>
                        <a:t>uced-price</a:t>
                      </a:r>
                      <a:r>
                        <a:rPr sz="1000" spc="75" dirty="0">
                          <a:latin typeface="Arial Narrow"/>
                          <a:cs typeface="Arial Narrow"/>
                        </a:rPr>
                        <a:t> </a:t>
                      </a:r>
                      <a:r>
                        <a:rPr sz="1000" dirty="0">
                          <a:latin typeface="Arial Narrow"/>
                          <a:cs typeface="Arial Narrow"/>
                        </a:rPr>
                        <a:t>school</a:t>
                      </a:r>
                      <a:r>
                        <a:rPr sz="1000" spc="80" dirty="0">
                          <a:latin typeface="Arial Narrow"/>
                          <a:cs typeface="Arial Narrow"/>
                        </a:rPr>
                        <a:t> </a:t>
                      </a:r>
                      <a:r>
                        <a:rPr sz="1000" dirty="0">
                          <a:latin typeface="Arial Narrow"/>
                          <a:cs typeface="Arial Narrow"/>
                        </a:rPr>
                        <a:t>lunch P-</a:t>
                      </a:r>
                      <a:r>
                        <a:rPr sz="1000" spc="-15" dirty="0">
                          <a:latin typeface="Arial Narrow"/>
                          <a:cs typeface="Arial Narrow"/>
                        </a:rPr>
                        <a:t>E</a:t>
                      </a:r>
                      <a:r>
                        <a:rPr sz="1000" dirty="0">
                          <a:latin typeface="Arial Narrow"/>
                          <a:cs typeface="Arial Narrow"/>
                        </a:rPr>
                        <a:t>B</a:t>
                      </a:r>
                      <a:r>
                        <a:rPr sz="1000" spc="-5" dirty="0">
                          <a:latin typeface="Arial Narrow"/>
                          <a:cs typeface="Arial Narrow"/>
                        </a:rPr>
                        <a:t>T</a:t>
                      </a:r>
                      <a:r>
                        <a:rPr sz="900" baseline="38888" dirty="0">
                          <a:latin typeface="Arial Narrow"/>
                          <a:cs typeface="Arial Narrow"/>
                        </a:rPr>
                        <a:t>c</a:t>
                      </a:r>
                      <a:endParaRPr sz="900" baseline="38888">
                        <a:latin typeface="Arial Narrow"/>
                        <a:cs typeface="Arial Narrow"/>
                      </a:endParaRPr>
                    </a:p>
                  </a:txBody>
                  <a:tcPr marL="0" marR="0" marT="0" marB="0"/>
                </a:tc>
                <a:tc>
                  <a:txBody>
                    <a:bodyPr/>
                    <a:lstStyle/>
                    <a:p>
                      <a:pPr algn="ctr">
                        <a:lnSpc>
                          <a:spcPct val="100000"/>
                        </a:lnSpc>
                      </a:pPr>
                      <a:r>
                        <a:rPr sz="1000" dirty="0">
                          <a:latin typeface="Arial Narrow"/>
                          <a:cs typeface="Arial Narrow"/>
                        </a:rPr>
                        <a:t>17.5</a:t>
                      </a:r>
                      <a:r>
                        <a:rPr sz="1000" spc="80" dirty="0">
                          <a:latin typeface="Arial Narrow"/>
                          <a:cs typeface="Arial Narrow"/>
                        </a:rPr>
                        <a:t> </a:t>
                      </a:r>
                      <a:r>
                        <a:rPr sz="1000" dirty="0">
                          <a:latin typeface="Arial Narrow"/>
                          <a:cs typeface="Arial Narrow"/>
                        </a:rPr>
                        <a:t>(14.8</a:t>
                      </a:r>
                      <a:r>
                        <a:rPr sz="1000" spc="75"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20.1)</a:t>
                      </a:r>
                      <a:endParaRPr sz="1000">
                        <a:latin typeface="Arial Narrow"/>
                        <a:cs typeface="Arial Narrow"/>
                      </a:endParaRPr>
                    </a:p>
                    <a:p>
                      <a:pPr algn="ctr">
                        <a:lnSpc>
                          <a:spcPct val="100000"/>
                        </a:lnSpc>
                        <a:spcBef>
                          <a:spcPts val="35"/>
                        </a:spcBef>
                      </a:pPr>
                      <a:r>
                        <a:rPr sz="1000" dirty="0">
                          <a:latin typeface="Arial"/>
                          <a:cs typeface="Arial"/>
                        </a:rPr>
                        <a:t>—</a:t>
                      </a:r>
                      <a:endParaRPr sz="1000">
                        <a:latin typeface="Arial"/>
                        <a:cs typeface="Arial"/>
                      </a:endParaRPr>
                    </a:p>
                  </a:txBody>
                  <a:tcPr marL="0" marR="0" marT="0" marB="0"/>
                </a:tc>
                <a:tc>
                  <a:txBody>
                    <a:bodyPr/>
                    <a:lstStyle/>
                    <a:p>
                      <a:pPr algn="ctr">
                        <a:lnSpc>
                          <a:spcPct val="100000"/>
                        </a:lnSpc>
                      </a:pPr>
                      <a:r>
                        <a:rPr sz="1000" dirty="0">
                          <a:latin typeface="Arial"/>
                          <a:cs typeface="Arial"/>
                        </a:rPr>
                        <a:t>—</a:t>
                      </a:r>
                      <a:endParaRPr sz="1000">
                        <a:latin typeface="Arial"/>
                        <a:cs typeface="Arial"/>
                      </a:endParaRPr>
                    </a:p>
                    <a:p>
                      <a:pPr algn="ctr">
                        <a:lnSpc>
                          <a:spcPct val="100000"/>
                        </a:lnSpc>
                        <a:spcBef>
                          <a:spcPts val="35"/>
                        </a:spcBef>
                      </a:pPr>
                      <a:r>
                        <a:rPr sz="1000" dirty="0">
                          <a:latin typeface="Arial Narrow"/>
                          <a:cs typeface="Arial Narrow"/>
                        </a:rPr>
                        <a:t>5.0</a:t>
                      </a:r>
                      <a:r>
                        <a:rPr sz="1000" spc="80" dirty="0">
                          <a:latin typeface="Arial Narrow"/>
                          <a:cs typeface="Arial Narrow"/>
                        </a:rPr>
                        <a:t> </a:t>
                      </a:r>
                      <a:r>
                        <a:rPr sz="1000" dirty="0">
                          <a:latin typeface="Arial Narrow"/>
                          <a:cs typeface="Arial Narrow"/>
                        </a:rPr>
                        <a:t>(3.5</a:t>
                      </a:r>
                      <a:r>
                        <a:rPr sz="1000" spc="80"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6.5)</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16"/>
                  </a:ext>
                </a:extLst>
              </a:tr>
              <a:tr h="159033">
                <a:tc>
                  <a:txBody>
                    <a:bodyPr/>
                    <a:lstStyle/>
                    <a:p>
                      <a:pPr marL="163830">
                        <a:lnSpc>
                          <a:spcPct val="100000"/>
                        </a:lnSpc>
                      </a:pPr>
                      <a:r>
                        <a:rPr sz="1000" spc="-20" dirty="0">
                          <a:latin typeface="Arial Narrow"/>
                          <a:cs typeface="Arial Narrow"/>
                        </a:rPr>
                        <a:t>F</a:t>
                      </a:r>
                      <a:r>
                        <a:rPr sz="1000" dirty="0">
                          <a:latin typeface="Arial Narrow"/>
                          <a:cs typeface="Arial Narrow"/>
                        </a:rPr>
                        <a:t>ree</a:t>
                      </a:r>
                      <a:r>
                        <a:rPr sz="1000" spc="70" dirty="0">
                          <a:latin typeface="Arial Narrow"/>
                          <a:cs typeface="Arial Narrow"/>
                        </a:rPr>
                        <a:t> </a:t>
                      </a:r>
                      <a:r>
                        <a:rPr sz="1000" dirty="0">
                          <a:latin typeface="Arial Narrow"/>
                          <a:cs typeface="Arial Narrow"/>
                        </a:rPr>
                        <a:t>food</a:t>
                      </a:r>
                      <a:r>
                        <a:rPr sz="1000" spc="80" dirty="0">
                          <a:latin typeface="Arial Narrow"/>
                          <a:cs typeface="Arial Narrow"/>
                        </a:rPr>
                        <a:t> </a:t>
                      </a:r>
                      <a:r>
                        <a:rPr sz="1000" dirty="0">
                          <a:latin typeface="Arial Narrow"/>
                          <a:cs typeface="Arial Narrow"/>
                        </a:rPr>
                        <a:t>fr</a:t>
                      </a:r>
                      <a:r>
                        <a:rPr sz="1000" spc="-15" dirty="0">
                          <a:latin typeface="Arial Narrow"/>
                          <a:cs typeface="Arial Narrow"/>
                        </a:rPr>
                        <a:t>o</a:t>
                      </a:r>
                      <a:r>
                        <a:rPr sz="1000" dirty="0">
                          <a:latin typeface="Arial Narrow"/>
                          <a:cs typeface="Arial Narrow"/>
                        </a:rPr>
                        <a:t>m</a:t>
                      </a:r>
                      <a:r>
                        <a:rPr sz="1000" spc="85" dirty="0">
                          <a:latin typeface="Arial Narrow"/>
                          <a:cs typeface="Arial Narrow"/>
                        </a:rPr>
                        <a:t> </a:t>
                      </a:r>
                      <a:r>
                        <a:rPr sz="1000" dirty="0">
                          <a:latin typeface="Arial Narrow"/>
                          <a:cs typeface="Arial Narrow"/>
                        </a:rPr>
                        <a:t>school</a:t>
                      </a:r>
                      <a:endParaRPr sz="1000">
                        <a:latin typeface="Arial Narrow"/>
                        <a:cs typeface="Arial Narrow"/>
                      </a:endParaRPr>
                    </a:p>
                  </a:txBody>
                  <a:tcPr marL="0" marR="0" marT="0" marB="0"/>
                </a:tc>
                <a:tc>
                  <a:txBody>
                    <a:bodyPr/>
                    <a:lstStyle/>
                    <a:p>
                      <a:pPr algn="ctr">
                        <a:lnSpc>
                          <a:spcPct val="100000"/>
                        </a:lnSpc>
                      </a:pPr>
                      <a:r>
                        <a:rPr sz="1000" dirty="0">
                          <a:latin typeface="Arial"/>
                          <a:cs typeface="Arial"/>
                        </a:rPr>
                        <a:t>—</a:t>
                      </a:r>
                      <a:endParaRPr sz="1000">
                        <a:latin typeface="Arial"/>
                        <a:cs typeface="Arial"/>
                      </a:endParaRPr>
                    </a:p>
                  </a:txBody>
                  <a:tcPr marL="0" marR="0" marT="0" marB="0"/>
                </a:tc>
                <a:tc>
                  <a:txBody>
                    <a:bodyPr/>
                    <a:lstStyle/>
                    <a:p>
                      <a:pPr marL="146050">
                        <a:lnSpc>
                          <a:spcPct val="100000"/>
                        </a:lnSpc>
                      </a:pPr>
                      <a:r>
                        <a:rPr sz="1000" dirty="0">
                          <a:latin typeface="Arial Narrow"/>
                          <a:cs typeface="Arial Narrow"/>
                        </a:rPr>
                        <a:t>15.4</a:t>
                      </a:r>
                      <a:r>
                        <a:rPr sz="1000" spc="80" dirty="0">
                          <a:latin typeface="Arial Narrow"/>
                          <a:cs typeface="Arial Narrow"/>
                        </a:rPr>
                        <a:t> </a:t>
                      </a:r>
                      <a:r>
                        <a:rPr sz="1000" dirty="0">
                          <a:latin typeface="Arial Narrow"/>
                          <a:cs typeface="Arial Narrow"/>
                        </a:rPr>
                        <a:t>(12.9</a:t>
                      </a:r>
                      <a:r>
                        <a:rPr sz="1000" spc="80"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17.8)</a:t>
                      </a:r>
                      <a:endParaRPr sz="1000">
                        <a:latin typeface="Arial Narrow"/>
                        <a:cs typeface="Arial Narrow"/>
                      </a:endParaRPr>
                    </a:p>
                  </a:txBody>
                  <a:tcPr marL="0" marR="0" marT="0" marB="0"/>
                </a:tc>
                <a:tc>
                  <a:txBody>
                    <a:bodyPr/>
                    <a:lstStyle/>
                    <a:p>
                      <a:endParaRPr sz="1000">
                        <a:latin typeface="Arial Narrow"/>
                        <a:cs typeface="Arial Narrow"/>
                      </a:endParaRPr>
                    </a:p>
                  </a:txBody>
                  <a:tcPr marL="0" marR="0" marT="0" marB="0"/>
                </a:tc>
                <a:extLst>
                  <a:ext uri="{0D108BD9-81ED-4DB2-BD59-A6C34878D82A}">
                    <a16:rowId xmlns:a16="http://schemas.microsoft.com/office/drawing/2014/main" val="10017"/>
                  </a:ext>
                </a:extLst>
              </a:tr>
              <a:tr h="182888">
                <a:tc>
                  <a:txBody>
                    <a:bodyPr/>
                    <a:lstStyle/>
                    <a:p>
                      <a:pPr marL="163830">
                        <a:lnSpc>
                          <a:spcPct val="100000"/>
                        </a:lnSpc>
                      </a:pPr>
                      <a:r>
                        <a:rPr sz="1000" dirty="0">
                          <a:latin typeface="Arial Narrow"/>
                          <a:cs typeface="Arial Narrow"/>
                        </a:rPr>
                        <a:t>None</a:t>
                      </a:r>
                      <a:endParaRPr sz="1000">
                        <a:latin typeface="Arial Narrow"/>
                        <a:cs typeface="Arial Narrow"/>
                      </a:endParaRPr>
                    </a:p>
                  </a:txBody>
                  <a:tcPr marL="0" marR="0" marT="0" marB="0">
                    <a:lnB w="7749">
                      <a:solidFill>
                        <a:srgbClr val="000000"/>
                      </a:solidFill>
                      <a:prstDash val="solid"/>
                    </a:lnB>
                  </a:tcPr>
                </a:tc>
                <a:tc>
                  <a:txBody>
                    <a:bodyPr/>
                    <a:lstStyle/>
                    <a:p>
                      <a:pPr marL="158750">
                        <a:lnSpc>
                          <a:spcPct val="100000"/>
                        </a:lnSpc>
                      </a:pPr>
                      <a:r>
                        <a:rPr sz="1000" dirty="0">
                          <a:latin typeface="Arial Narrow"/>
                          <a:cs typeface="Arial Narrow"/>
                        </a:rPr>
                        <a:t>74.4</a:t>
                      </a:r>
                      <a:r>
                        <a:rPr sz="1000" spc="80" dirty="0">
                          <a:latin typeface="Arial Narrow"/>
                          <a:cs typeface="Arial Narrow"/>
                        </a:rPr>
                        <a:t> </a:t>
                      </a:r>
                      <a:r>
                        <a:rPr sz="1000" dirty="0">
                          <a:latin typeface="Arial Narrow"/>
                          <a:cs typeface="Arial Narrow"/>
                        </a:rPr>
                        <a:t>(71.3</a:t>
                      </a:r>
                      <a:r>
                        <a:rPr sz="1000" spc="75" dirty="0">
                          <a:latin typeface="Arial Narrow"/>
                          <a:cs typeface="Arial Narrow"/>
                        </a:rPr>
                        <a:t> </a:t>
                      </a:r>
                      <a:r>
                        <a:rPr sz="1000" dirty="0">
                          <a:latin typeface="Arial Narrow"/>
                          <a:cs typeface="Arial Narrow"/>
                        </a:rPr>
                        <a:t>to</a:t>
                      </a:r>
                      <a:r>
                        <a:rPr sz="1000" spc="80" dirty="0">
                          <a:latin typeface="Arial Narrow"/>
                          <a:cs typeface="Arial Narrow"/>
                        </a:rPr>
                        <a:t> </a:t>
                      </a:r>
                      <a:r>
                        <a:rPr sz="1000" dirty="0">
                          <a:latin typeface="Arial Narrow"/>
                          <a:cs typeface="Arial Narrow"/>
                        </a:rPr>
                        <a:t>77.5)</a:t>
                      </a:r>
                      <a:endParaRPr sz="1000">
                        <a:latin typeface="Arial Narrow"/>
                        <a:cs typeface="Arial Narrow"/>
                      </a:endParaRPr>
                    </a:p>
                  </a:txBody>
                  <a:tcPr marL="0" marR="0" marT="0" marB="0">
                    <a:lnB w="7749">
                      <a:solidFill>
                        <a:srgbClr val="000000"/>
                      </a:solidFill>
                      <a:prstDash val="solid"/>
                    </a:lnB>
                  </a:tcPr>
                </a:tc>
                <a:tc>
                  <a:txBody>
                    <a:bodyPr/>
                    <a:lstStyle/>
                    <a:p>
                      <a:pPr marL="146050">
                        <a:lnSpc>
                          <a:spcPct val="100000"/>
                        </a:lnSpc>
                      </a:pPr>
                      <a:r>
                        <a:rPr sz="1000" dirty="0">
                          <a:latin typeface="Arial Narrow"/>
                          <a:cs typeface="Arial Narrow"/>
                        </a:rPr>
                        <a:t>70.2</a:t>
                      </a:r>
                      <a:r>
                        <a:rPr sz="1000" spc="80" dirty="0">
                          <a:latin typeface="Arial Narrow"/>
                          <a:cs typeface="Arial Narrow"/>
                        </a:rPr>
                        <a:t> </a:t>
                      </a:r>
                      <a:r>
                        <a:rPr sz="1000" dirty="0">
                          <a:latin typeface="Arial Narrow"/>
                          <a:cs typeface="Arial Narrow"/>
                        </a:rPr>
                        <a:t>(67.0</a:t>
                      </a:r>
                      <a:r>
                        <a:rPr sz="1000" spc="80" dirty="0">
                          <a:latin typeface="Arial Narrow"/>
                          <a:cs typeface="Arial Narrow"/>
                        </a:rPr>
                        <a:t> </a:t>
                      </a:r>
                      <a:r>
                        <a:rPr sz="1000" dirty="0">
                          <a:latin typeface="Arial Narrow"/>
                          <a:cs typeface="Arial Narrow"/>
                        </a:rPr>
                        <a:t>to</a:t>
                      </a:r>
                      <a:r>
                        <a:rPr sz="1000" spc="75" dirty="0">
                          <a:latin typeface="Arial Narrow"/>
                          <a:cs typeface="Arial Narrow"/>
                        </a:rPr>
                        <a:t> </a:t>
                      </a:r>
                      <a:r>
                        <a:rPr sz="1000" dirty="0">
                          <a:latin typeface="Arial Narrow"/>
                          <a:cs typeface="Arial Narrow"/>
                        </a:rPr>
                        <a:t>73.4)</a:t>
                      </a:r>
                      <a:endParaRPr sz="1000">
                        <a:latin typeface="Arial Narrow"/>
                        <a:cs typeface="Arial Narrow"/>
                      </a:endParaRPr>
                    </a:p>
                  </a:txBody>
                  <a:tcPr marL="0" marR="0" marT="0" marB="0">
                    <a:lnB w="7749">
                      <a:solidFill>
                        <a:srgbClr val="000000"/>
                      </a:solidFill>
                      <a:prstDash val="solid"/>
                    </a:lnB>
                  </a:tcPr>
                </a:tc>
                <a:tc>
                  <a:txBody>
                    <a:bodyPr/>
                    <a:lstStyle/>
                    <a:p>
                      <a:pPr marL="170180">
                        <a:lnSpc>
                          <a:spcPct val="100000"/>
                        </a:lnSpc>
                      </a:pPr>
                      <a:r>
                        <a:rPr sz="1000" dirty="0">
                          <a:latin typeface="Arial Narrow"/>
                          <a:cs typeface="Arial Narrow"/>
                        </a:rPr>
                        <a:t>.001</a:t>
                      </a:r>
                    </a:p>
                  </a:txBody>
                  <a:tcPr marL="0" marR="0" marT="0" marB="0">
                    <a:lnB w="7749">
                      <a:solidFill>
                        <a:srgbClr val="000000"/>
                      </a:solidFill>
                      <a:prstDash val="solid"/>
                    </a:lnB>
                  </a:tcPr>
                </a:tc>
                <a:extLst>
                  <a:ext uri="{0D108BD9-81ED-4DB2-BD59-A6C34878D82A}">
                    <a16:rowId xmlns:a16="http://schemas.microsoft.com/office/drawing/2014/main" val="10018"/>
                  </a:ext>
                </a:extLst>
              </a:tr>
            </a:tbl>
          </a:graphicData>
        </a:graphic>
      </p:graphicFrame>
      <p:sp>
        <p:nvSpPr>
          <p:cNvPr id="3" name="object 3"/>
          <p:cNvSpPr txBox="1"/>
          <p:nvPr/>
        </p:nvSpPr>
        <p:spPr>
          <a:xfrm>
            <a:off x="2100714" y="655981"/>
            <a:ext cx="5093320" cy="339773"/>
          </a:xfrm>
          <a:prstGeom prst="rect">
            <a:avLst/>
          </a:prstGeom>
        </p:spPr>
        <p:txBody>
          <a:bodyPr vert="horz" wrap="square" lIns="0" tIns="0" rIns="0" bIns="0" rtlCol="0">
            <a:spAutoFit/>
          </a:bodyPr>
          <a:lstStyle/>
          <a:p>
            <a:pPr marL="471215" marR="6272" indent="-456317">
              <a:lnSpc>
                <a:spcPct val="105900"/>
              </a:lnSpc>
            </a:pPr>
            <a:r>
              <a:rPr sz="1112" spc="-99" dirty="0">
                <a:solidFill>
                  <a:srgbClr val="7C7E81"/>
                </a:solidFill>
                <a:latin typeface="Calibri"/>
                <a:cs typeface="Calibri"/>
              </a:rPr>
              <a:t>T</a:t>
            </a:r>
            <a:r>
              <a:rPr sz="1112" spc="-44" dirty="0">
                <a:solidFill>
                  <a:srgbClr val="7C7E81"/>
                </a:solidFill>
                <a:latin typeface="Calibri"/>
                <a:cs typeface="Calibri"/>
              </a:rPr>
              <a:t>ABLE</a:t>
            </a:r>
            <a:r>
              <a:rPr sz="1112" spc="-6" dirty="0">
                <a:solidFill>
                  <a:srgbClr val="7C7E81"/>
                </a:solidFill>
                <a:latin typeface="Calibri"/>
                <a:cs typeface="Calibri"/>
              </a:rPr>
              <a:t> </a:t>
            </a:r>
            <a:r>
              <a:rPr sz="1112" spc="-37" dirty="0">
                <a:solidFill>
                  <a:srgbClr val="7C7E81"/>
                </a:solidFill>
                <a:latin typeface="Calibri"/>
                <a:cs typeface="Calibri"/>
              </a:rPr>
              <a:t>2</a:t>
            </a:r>
            <a:r>
              <a:rPr sz="1112" spc="-6" dirty="0">
                <a:solidFill>
                  <a:srgbClr val="7C7E81"/>
                </a:solidFill>
                <a:latin typeface="Calibri"/>
                <a:cs typeface="Calibri"/>
              </a:rPr>
              <a:t> </a:t>
            </a:r>
            <a:r>
              <a:rPr sz="1049" spc="-19" dirty="0">
                <a:latin typeface="Arial Narrow"/>
                <a:cs typeface="Arial Narrow"/>
              </a:rPr>
              <a:t>Changes</a:t>
            </a:r>
            <a:r>
              <a:rPr sz="1049" dirty="0">
                <a:latin typeface="Arial Narrow"/>
                <a:cs typeface="Arial Narrow"/>
              </a:rPr>
              <a:t> </a:t>
            </a:r>
            <a:r>
              <a:rPr sz="1049" spc="-117" dirty="0">
                <a:latin typeface="Arial Narrow"/>
                <a:cs typeface="Arial Narrow"/>
              </a:rPr>
              <a:t> </a:t>
            </a:r>
            <a:r>
              <a:rPr sz="1049" spc="31" dirty="0">
                <a:latin typeface="Arial Narrow"/>
                <a:cs typeface="Arial Narrow"/>
              </a:rPr>
              <a:t>in</a:t>
            </a:r>
            <a:r>
              <a:rPr sz="1049" spc="117" dirty="0">
                <a:latin typeface="Arial Narrow"/>
                <a:cs typeface="Arial Narrow"/>
              </a:rPr>
              <a:t> </a:t>
            </a:r>
            <a:r>
              <a:rPr sz="1049" spc="25" dirty="0">
                <a:latin typeface="Arial Narrow"/>
                <a:cs typeface="Arial Narrow"/>
              </a:rPr>
              <a:t>Insu</a:t>
            </a:r>
            <a:r>
              <a:rPr sz="1049" spc="-6" dirty="0">
                <a:latin typeface="Arial Narrow"/>
                <a:cs typeface="Arial Narrow"/>
              </a:rPr>
              <a:t>r</a:t>
            </a:r>
            <a:r>
              <a:rPr sz="1049" dirty="0">
                <a:latin typeface="Arial Narrow"/>
                <a:cs typeface="Arial Narrow"/>
              </a:rPr>
              <a:t>ance</a:t>
            </a:r>
            <a:r>
              <a:rPr sz="1049" spc="111" dirty="0">
                <a:latin typeface="Arial Narrow"/>
                <a:cs typeface="Arial Narrow"/>
              </a:rPr>
              <a:t> </a:t>
            </a:r>
            <a:r>
              <a:rPr sz="1049" dirty="0">
                <a:latin typeface="Arial Narrow"/>
                <a:cs typeface="Arial Narrow"/>
              </a:rPr>
              <a:t>Status, </a:t>
            </a:r>
            <a:r>
              <a:rPr sz="1049" spc="-124" dirty="0">
                <a:latin typeface="Arial Narrow"/>
                <a:cs typeface="Arial Narrow"/>
              </a:rPr>
              <a:t> </a:t>
            </a:r>
            <a:r>
              <a:rPr sz="1049" spc="-25" dirty="0">
                <a:latin typeface="Arial Narrow"/>
                <a:cs typeface="Arial Narrow"/>
              </a:rPr>
              <a:t>Food</a:t>
            </a:r>
            <a:r>
              <a:rPr sz="1049" spc="105" dirty="0">
                <a:latin typeface="Arial Narrow"/>
                <a:cs typeface="Arial Narrow"/>
              </a:rPr>
              <a:t> </a:t>
            </a:r>
            <a:r>
              <a:rPr sz="1049" spc="12" dirty="0">
                <a:latin typeface="Arial Narrow"/>
                <a:cs typeface="Arial Narrow"/>
              </a:rPr>
              <a:t>Insecurit</a:t>
            </a:r>
            <a:r>
              <a:rPr sz="1049" spc="-31" dirty="0">
                <a:latin typeface="Arial Narrow"/>
                <a:cs typeface="Arial Narrow"/>
              </a:rPr>
              <a:t>y</a:t>
            </a:r>
            <a:r>
              <a:rPr sz="1049" spc="-50" dirty="0">
                <a:latin typeface="Arial Narrow"/>
                <a:cs typeface="Arial Narrow"/>
              </a:rPr>
              <a:t>,</a:t>
            </a:r>
            <a:r>
              <a:rPr sz="1049" spc="117" dirty="0">
                <a:latin typeface="Arial Narrow"/>
                <a:cs typeface="Arial Narrow"/>
              </a:rPr>
              <a:t> </a:t>
            </a:r>
            <a:r>
              <a:rPr sz="1049" spc="12" dirty="0">
                <a:latin typeface="Arial Narrow"/>
                <a:cs typeface="Arial Narrow"/>
              </a:rPr>
              <a:t>and</a:t>
            </a:r>
            <a:r>
              <a:rPr sz="1049" spc="111" dirty="0">
                <a:latin typeface="Arial Narrow"/>
                <a:cs typeface="Arial Narrow"/>
              </a:rPr>
              <a:t> </a:t>
            </a:r>
            <a:r>
              <a:rPr sz="1049" spc="-25" dirty="0">
                <a:latin typeface="Arial Narrow"/>
                <a:cs typeface="Arial Narrow"/>
              </a:rPr>
              <a:t>Food</a:t>
            </a:r>
            <a:r>
              <a:rPr sz="1049" spc="105" dirty="0">
                <a:latin typeface="Arial Narrow"/>
                <a:cs typeface="Arial Narrow"/>
              </a:rPr>
              <a:t> </a:t>
            </a:r>
            <a:r>
              <a:rPr sz="1049" dirty="0">
                <a:latin typeface="Arial Narrow"/>
                <a:cs typeface="Arial Narrow"/>
              </a:rPr>
              <a:t>Assistance </a:t>
            </a:r>
            <a:r>
              <a:rPr sz="1049" spc="-124" dirty="0">
                <a:latin typeface="Arial Narrow"/>
                <a:cs typeface="Arial Narrow"/>
              </a:rPr>
              <a:t> </a:t>
            </a:r>
            <a:r>
              <a:rPr sz="1049" spc="31" dirty="0">
                <a:latin typeface="Arial Narrow"/>
                <a:cs typeface="Arial Narrow"/>
              </a:rPr>
              <a:t>Prog</a:t>
            </a:r>
            <a:r>
              <a:rPr sz="1049" spc="-12" dirty="0">
                <a:latin typeface="Arial Narrow"/>
                <a:cs typeface="Arial Narrow"/>
              </a:rPr>
              <a:t>r</a:t>
            </a:r>
            <a:r>
              <a:rPr sz="1049" dirty="0">
                <a:latin typeface="Arial Narrow"/>
                <a:cs typeface="Arial Narrow"/>
              </a:rPr>
              <a:t>ams, </a:t>
            </a:r>
            <a:r>
              <a:rPr sz="1049" spc="-117" dirty="0">
                <a:latin typeface="Arial Narrow"/>
                <a:cs typeface="Arial Narrow"/>
              </a:rPr>
              <a:t> </a:t>
            </a:r>
            <a:r>
              <a:rPr sz="1049" spc="6" dirty="0">
                <a:latin typeface="Arial Narrow"/>
                <a:cs typeface="Arial Narrow"/>
              </a:rPr>
              <a:t>Before</a:t>
            </a:r>
            <a:r>
              <a:rPr sz="1049" spc="105" dirty="0">
                <a:latin typeface="Arial Narrow"/>
                <a:cs typeface="Arial Narrow"/>
              </a:rPr>
              <a:t> </a:t>
            </a:r>
            <a:r>
              <a:rPr sz="1049" spc="12" dirty="0">
                <a:latin typeface="Arial Narrow"/>
                <a:cs typeface="Arial Narrow"/>
              </a:rPr>
              <a:t>and</a:t>
            </a:r>
            <a:r>
              <a:rPr sz="1049" spc="6" dirty="0">
                <a:latin typeface="Arial Narrow"/>
                <a:cs typeface="Arial Narrow"/>
              </a:rPr>
              <a:t> </a:t>
            </a:r>
            <a:r>
              <a:rPr sz="1049" spc="12" dirty="0">
                <a:latin typeface="Arial Narrow"/>
                <a:cs typeface="Arial Narrow"/>
              </a:rPr>
              <a:t>After</a:t>
            </a:r>
            <a:r>
              <a:rPr sz="1049" spc="105" dirty="0">
                <a:latin typeface="Arial Narrow"/>
                <a:cs typeface="Arial Narrow"/>
              </a:rPr>
              <a:t> </a:t>
            </a:r>
            <a:r>
              <a:rPr sz="1049" spc="25" dirty="0">
                <a:latin typeface="Arial Narrow"/>
                <a:cs typeface="Arial Narrow"/>
              </a:rPr>
              <a:t>March</a:t>
            </a:r>
            <a:r>
              <a:rPr sz="1049" spc="99" dirty="0">
                <a:latin typeface="Arial Narrow"/>
                <a:cs typeface="Arial Narrow"/>
              </a:rPr>
              <a:t> </a:t>
            </a:r>
            <a:r>
              <a:rPr sz="1049" spc="-25" dirty="0">
                <a:latin typeface="Arial Narrow"/>
                <a:cs typeface="Arial Narrow"/>
              </a:rPr>
              <a:t>2020</a:t>
            </a:r>
            <a:endParaRPr sz="1049" dirty="0">
              <a:latin typeface="Arial Narrow"/>
              <a:cs typeface="Arial Narrow"/>
            </a:endParaRPr>
          </a:p>
        </p:txBody>
      </p:sp>
      <p:sp>
        <p:nvSpPr>
          <p:cNvPr id="4" name="object 4"/>
          <p:cNvSpPr txBox="1"/>
          <p:nvPr/>
        </p:nvSpPr>
        <p:spPr>
          <a:xfrm>
            <a:off x="2085495" y="4981951"/>
            <a:ext cx="5092535" cy="495392"/>
          </a:xfrm>
          <a:prstGeom prst="rect">
            <a:avLst/>
          </a:prstGeom>
        </p:spPr>
        <p:txBody>
          <a:bodyPr vert="horz" wrap="square" lIns="0" tIns="0" rIns="0" bIns="0" rtlCol="0">
            <a:spAutoFit/>
          </a:bodyPr>
          <a:lstStyle/>
          <a:p>
            <a:pPr marL="15681"/>
            <a:r>
              <a:rPr sz="750" spc="-62" dirty="0">
                <a:latin typeface="Arial Narrow"/>
                <a:cs typeface="Arial Narrow"/>
              </a:rPr>
              <a:t>CHI</a:t>
            </a:r>
            <a:r>
              <a:rPr sz="750" spc="-173" dirty="0">
                <a:latin typeface="Arial Narrow"/>
                <a:cs typeface="Arial Narrow"/>
              </a:rPr>
              <a:t>P</a:t>
            </a:r>
            <a:r>
              <a:rPr sz="750" spc="-44" dirty="0">
                <a:latin typeface="Arial Narrow"/>
                <a:cs typeface="Arial Narrow"/>
              </a:rPr>
              <a:t>,</a:t>
            </a:r>
            <a:r>
              <a:rPr sz="750" spc="86" dirty="0">
                <a:latin typeface="Arial Narrow"/>
                <a:cs typeface="Arial Narrow"/>
              </a:rPr>
              <a:t> </a:t>
            </a:r>
            <a:r>
              <a:rPr sz="750" spc="12" dirty="0">
                <a:latin typeface="Arial Narrow"/>
                <a:cs typeface="Arial Narrow"/>
              </a:rPr>
              <a:t>Childre</a:t>
            </a:r>
            <a:r>
              <a:rPr sz="750" spc="6" dirty="0">
                <a:latin typeface="Arial Narrow"/>
                <a:cs typeface="Arial Narrow"/>
              </a:rPr>
              <a:t>n</a:t>
            </a:r>
            <a:r>
              <a:rPr sz="750" spc="-124" dirty="0">
                <a:latin typeface="Arial"/>
                <a:cs typeface="Arial"/>
              </a:rPr>
              <a:t>’</a:t>
            </a:r>
            <a:r>
              <a:rPr sz="750" dirty="0">
                <a:latin typeface="Arial Narrow"/>
                <a:cs typeface="Arial Narrow"/>
              </a:rPr>
              <a:t>s</a:t>
            </a:r>
            <a:r>
              <a:rPr sz="750" spc="86" dirty="0">
                <a:latin typeface="Arial Narrow"/>
                <a:cs typeface="Arial Narrow"/>
              </a:rPr>
              <a:t> </a:t>
            </a:r>
            <a:r>
              <a:rPr sz="750" dirty="0">
                <a:latin typeface="Arial Narrow"/>
                <a:cs typeface="Arial Narrow"/>
              </a:rPr>
              <a:t>Health </a:t>
            </a:r>
            <a:r>
              <a:rPr sz="750" spc="-99" dirty="0">
                <a:latin typeface="Arial Narrow"/>
                <a:cs typeface="Arial Narrow"/>
              </a:rPr>
              <a:t> </a:t>
            </a:r>
            <a:r>
              <a:rPr sz="750" spc="19" dirty="0">
                <a:latin typeface="Arial Narrow"/>
                <a:cs typeface="Arial Narrow"/>
              </a:rPr>
              <a:t>Insu</a:t>
            </a:r>
            <a:r>
              <a:rPr sz="750" spc="-6" dirty="0">
                <a:latin typeface="Arial Narrow"/>
                <a:cs typeface="Arial Narrow"/>
              </a:rPr>
              <a:t>r</a:t>
            </a:r>
            <a:r>
              <a:rPr sz="750" dirty="0">
                <a:latin typeface="Arial Narrow"/>
                <a:cs typeface="Arial Narrow"/>
              </a:rPr>
              <a:t>ance</a:t>
            </a:r>
            <a:r>
              <a:rPr sz="750" spc="92" dirty="0">
                <a:latin typeface="Arial Narrow"/>
                <a:cs typeface="Arial Narrow"/>
              </a:rPr>
              <a:t> </a:t>
            </a:r>
            <a:r>
              <a:rPr sz="750" spc="25" dirty="0">
                <a:latin typeface="Arial Narrow"/>
                <a:cs typeface="Arial Narrow"/>
              </a:rPr>
              <a:t>Prog</a:t>
            </a:r>
            <a:r>
              <a:rPr sz="750" spc="-12" dirty="0">
                <a:latin typeface="Arial Narrow"/>
                <a:cs typeface="Arial Narrow"/>
              </a:rPr>
              <a:t>r</a:t>
            </a:r>
            <a:r>
              <a:rPr sz="750" dirty="0">
                <a:latin typeface="Arial Narrow"/>
                <a:cs typeface="Arial Narrow"/>
              </a:rPr>
              <a:t>am;</a:t>
            </a:r>
            <a:r>
              <a:rPr sz="750" spc="86" dirty="0">
                <a:latin typeface="Arial Narrow"/>
                <a:cs typeface="Arial Narrow"/>
              </a:rPr>
              <a:t> </a:t>
            </a:r>
            <a:r>
              <a:rPr sz="750" spc="-12" dirty="0">
                <a:latin typeface="Arial"/>
                <a:cs typeface="Arial"/>
              </a:rPr>
              <a:t>—</a:t>
            </a:r>
            <a:r>
              <a:rPr sz="750" spc="-44" dirty="0">
                <a:latin typeface="Arial Narrow"/>
                <a:cs typeface="Arial Narrow"/>
              </a:rPr>
              <a:t>,</a:t>
            </a:r>
            <a:r>
              <a:rPr sz="750" spc="86" dirty="0">
                <a:latin typeface="Arial Narrow"/>
                <a:cs typeface="Arial Narrow"/>
              </a:rPr>
              <a:t> </a:t>
            </a:r>
            <a:r>
              <a:rPr sz="750" spc="19" dirty="0">
                <a:latin typeface="Arial Narrow"/>
                <a:cs typeface="Arial Narrow"/>
              </a:rPr>
              <a:t>not</a:t>
            </a:r>
            <a:r>
              <a:rPr sz="750" spc="86" dirty="0">
                <a:latin typeface="Arial Narrow"/>
                <a:cs typeface="Arial Narrow"/>
              </a:rPr>
              <a:t> </a:t>
            </a:r>
            <a:r>
              <a:rPr sz="750" spc="19" dirty="0">
                <a:latin typeface="Arial Narrow"/>
                <a:cs typeface="Arial Narrow"/>
              </a:rPr>
              <a:t>appl</a:t>
            </a:r>
            <a:r>
              <a:rPr sz="750" spc="12" dirty="0">
                <a:latin typeface="Arial Narrow"/>
                <a:cs typeface="Arial Narrow"/>
              </a:rPr>
              <a:t>i</a:t>
            </a:r>
            <a:r>
              <a:rPr sz="750" dirty="0">
                <a:latin typeface="Arial Narrow"/>
                <a:cs typeface="Arial Narrow"/>
              </a:rPr>
              <a:t>cable.</a:t>
            </a:r>
          </a:p>
          <a:p>
            <a:pPr marL="15681" marR="6272">
              <a:lnSpc>
                <a:spcPct val="106600"/>
              </a:lnSpc>
            </a:pPr>
            <a:r>
              <a:rPr sz="750" spc="54" baseline="24691" dirty="0">
                <a:latin typeface="Arial Narrow"/>
                <a:cs typeface="Arial Narrow"/>
              </a:rPr>
              <a:t>a </a:t>
            </a:r>
            <a:r>
              <a:rPr sz="750" spc="83" baseline="24691" dirty="0">
                <a:latin typeface="Arial Narrow"/>
                <a:cs typeface="Arial Narrow"/>
              </a:rPr>
              <a:t> </a:t>
            </a:r>
            <a:r>
              <a:rPr sz="750" spc="-12" dirty="0">
                <a:latin typeface="Arial Narrow"/>
                <a:cs typeface="Arial Narrow"/>
              </a:rPr>
              <a:t>Global</a:t>
            </a:r>
            <a:r>
              <a:rPr sz="750" dirty="0">
                <a:latin typeface="Arial Narrow"/>
                <a:cs typeface="Arial Narrow"/>
              </a:rPr>
              <a:t> </a:t>
            </a:r>
            <a:r>
              <a:rPr sz="750" spc="-86" dirty="0">
                <a:latin typeface="Arial Narrow"/>
                <a:cs typeface="Arial Narrow"/>
              </a:rPr>
              <a:t> </a:t>
            </a:r>
            <a:r>
              <a:rPr sz="750" i="1" spc="19" dirty="0">
                <a:latin typeface="Gill Sans MT"/>
                <a:cs typeface="Gill Sans MT"/>
              </a:rPr>
              <a:t>P</a:t>
            </a:r>
            <a:r>
              <a:rPr sz="750" i="1" spc="74" dirty="0">
                <a:latin typeface="Gill Sans MT"/>
                <a:cs typeface="Gill Sans MT"/>
              </a:rPr>
              <a:t> </a:t>
            </a:r>
            <a:r>
              <a:rPr sz="750" dirty="0">
                <a:latin typeface="Arial Narrow"/>
                <a:cs typeface="Arial Narrow"/>
              </a:rPr>
              <a:t>value </a:t>
            </a:r>
            <a:r>
              <a:rPr sz="750" spc="-86" dirty="0">
                <a:latin typeface="Arial Narrow"/>
                <a:cs typeface="Arial Narrow"/>
              </a:rPr>
              <a:t> </a:t>
            </a:r>
            <a:r>
              <a:rPr sz="750" spc="37" dirty="0">
                <a:latin typeface="Arial Narrow"/>
                <a:cs typeface="Arial Narrow"/>
              </a:rPr>
              <a:t>repor</a:t>
            </a:r>
            <a:r>
              <a:rPr sz="750" spc="12" dirty="0">
                <a:latin typeface="Arial Narrow"/>
                <a:cs typeface="Arial Narrow"/>
              </a:rPr>
              <a:t>ted</a:t>
            </a:r>
            <a:r>
              <a:rPr sz="750" dirty="0">
                <a:latin typeface="Arial Narrow"/>
                <a:cs typeface="Arial Narrow"/>
              </a:rPr>
              <a:t> </a:t>
            </a:r>
            <a:r>
              <a:rPr sz="750" spc="-86" dirty="0">
                <a:latin typeface="Arial Narrow"/>
                <a:cs typeface="Arial Narrow"/>
              </a:rPr>
              <a:t> </a:t>
            </a:r>
            <a:r>
              <a:rPr sz="750" spc="37" dirty="0">
                <a:latin typeface="Arial Narrow"/>
                <a:cs typeface="Arial Narrow"/>
              </a:rPr>
              <a:t>from</a:t>
            </a:r>
            <a:r>
              <a:rPr sz="750" dirty="0">
                <a:latin typeface="Arial Narrow"/>
                <a:cs typeface="Arial Narrow"/>
              </a:rPr>
              <a:t> </a:t>
            </a:r>
            <a:r>
              <a:rPr sz="750" spc="-92" dirty="0">
                <a:latin typeface="Arial Narrow"/>
                <a:cs typeface="Arial Narrow"/>
              </a:rPr>
              <a:t> </a:t>
            </a:r>
            <a:r>
              <a:rPr sz="750" spc="6" dirty="0">
                <a:latin typeface="Arial Narrow"/>
                <a:cs typeface="Arial Narrow"/>
              </a:rPr>
              <a:t>an</a:t>
            </a:r>
            <a:r>
              <a:rPr sz="750" dirty="0">
                <a:latin typeface="Arial Narrow"/>
                <a:cs typeface="Arial Narrow"/>
              </a:rPr>
              <a:t> </a:t>
            </a:r>
            <a:r>
              <a:rPr sz="750" spc="-86" dirty="0">
                <a:latin typeface="Arial Narrow"/>
                <a:cs typeface="Arial Narrow"/>
              </a:rPr>
              <a:t> </a:t>
            </a:r>
            <a:r>
              <a:rPr sz="750" dirty="0">
                <a:latin typeface="Arial Narrow"/>
                <a:cs typeface="Arial Narrow"/>
              </a:rPr>
              <a:t>exact </a:t>
            </a:r>
            <a:r>
              <a:rPr sz="750" spc="-86" dirty="0">
                <a:latin typeface="Arial Narrow"/>
                <a:cs typeface="Arial Narrow"/>
              </a:rPr>
              <a:t> </a:t>
            </a:r>
            <a:r>
              <a:rPr sz="750" spc="37" dirty="0">
                <a:latin typeface="Arial Narrow"/>
                <a:cs typeface="Arial Narrow"/>
              </a:rPr>
              <a:t>mu</a:t>
            </a:r>
            <a:r>
              <a:rPr sz="750" spc="19" dirty="0">
                <a:latin typeface="Arial Narrow"/>
                <a:cs typeface="Arial Narrow"/>
              </a:rPr>
              <a:t>l</a:t>
            </a:r>
            <a:r>
              <a:rPr sz="750" spc="25" dirty="0">
                <a:latin typeface="Arial Narrow"/>
                <a:cs typeface="Arial Narrow"/>
              </a:rPr>
              <a:t>tinomial</a:t>
            </a:r>
            <a:r>
              <a:rPr sz="750" dirty="0">
                <a:latin typeface="Arial Narrow"/>
                <a:cs typeface="Arial Narrow"/>
              </a:rPr>
              <a:t> </a:t>
            </a:r>
            <a:r>
              <a:rPr sz="750" spc="-86" dirty="0">
                <a:latin typeface="Arial Narrow"/>
                <a:cs typeface="Arial Narrow"/>
              </a:rPr>
              <a:t> </a:t>
            </a:r>
            <a:r>
              <a:rPr sz="750" spc="12" dirty="0">
                <a:latin typeface="Arial Narrow"/>
                <a:cs typeface="Arial Narrow"/>
              </a:rPr>
              <a:t>test</a:t>
            </a:r>
            <a:r>
              <a:rPr sz="750" dirty="0">
                <a:latin typeface="Arial Narrow"/>
                <a:cs typeface="Arial Narrow"/>
              </a:rPr>
              <a:t> </a:t>
            </a:r>
            <a:r>
              <a:rPr sz="750" spc="-80" dirty="0">
                <a:latin typeface="Arial Narrow"/>
                <a:cs typeface="Arial Narrow"/>
              </a:rPr>
              <a:t> </a:t>
            </a:r>
            <a:r>
              <a:rPr sz="750" spc="37" dirty="0">
                <a:latin typeface="Arial Narrow"/>
                <a:cs typeface="Arial Narrow"/>
              </a:rPr>
              <a:t>for</a:t>
            </a:r>
            <a:r>
              <a:rPr sz="750" dirty="0">
                <a:latin typeface="Arial Narrow"/>
                <a:cs typeface="Arial Narrow"/>
              </a:rPr>
              <a:t> </a:t>
            </a:r>
            <a:r>
              <a:rPr sz="750" spc="-80" dirty="0">
                <a:latin typeface="Arial Narrow"/>
                <a:cs typeface="Arial Narrow"/>
              </a:rPr>
              <a:t> </a:t>
            </a:r>
            <a:r>
              <a:rPr sz="750" spc="19" dirty="0">
                <a:latin typeface="Arial Narrow"/>
                <a:cs typeface="Arial Narrow"/>
              </a:rPr>
              <a:t>symmetry</a:t>
            </a:r>
            <a:r>
              <a:rPr sz="750" dirty="0">
                <a:latin typeface="Arial Narrow"/>
                <a:cs typeface="Arial Narrow"/>
              </a:rPr>
              <a:t> </a:t>
            </a:r>
            <a:r>
              <a:rPr sz="750" spc="-86" dirty="0">
                <a:latin typeface="Arial Narrow"/>
                <a:cs typeface="Arial Narrow"/>
              </a:rPr>
              <a:t> </a:t>
            </a:r>
            <a:r>
              <a:rPr sz="750" spc="6" dirty="0">
                <a:latin typeface="Arial Narrow"/>
                <a:cs typeface="Arial Narrow"/>
              </a:rPr>
              <a:t>between</a:t>
            </a:r>
            <a:r>
              <a:rPr sz="750" dirty="0">
                <a:latin typeface="Arial Narrow"/>
                <a:cs typeface="Arial Narrow"/>
              </a:rPr>
              <a:t> </a:t>
            </a:r>
            <a:r>
              <a:rPr sz="750" spc="-80" dirty="0">
                <a:latin typeface="Arial Narrow"/>
                <a:cs typeface="Arial Narrow"/>
              </a:rPr>
              <a:t> </a:t>
            </a:r>
            <a:r>
              <a:rPr sz="750" spc="19" dirty="0">
                <a:latin typeface="Arial Narrow"/>
                <a:cs typeface="Arial Narrow"/>
              </a:rPr>
              <a:t>paired</a:t>
            </a:r>
            <a:r>
              <a:rPr sz="750" dirty="0">
                <a:latin typeface="Arial Narrow"/>
                <a:cs typeface="Arial Narrow"/>
              </a:rPr>
              <a:t> </a:t>
            </a:r>
            <a:r>
              <a:rPr sz="750" spc="-92" dirty="0">
                <a:latin typeface="Arial Narrow"/>
                <a:cs typeface="Arial Narrow"/>
              </a:rPr>
              <a:t> </a:t>
            </a:r>
            <a:r>
              <a:rPr sz="750" spc="12" dirty="0">
                <a:latin typeface="Arial Narrow"/>
                <a:cs typeface="Arial Narrow"/>
              </a:rPr>
              <a:t>before</a:t>
            </a:r>
            <a:r>
              <a:rPr sz="750" dirty="0">
                <a:latin typeface="Arial Narrow"/>
                <a:cs typeface="Arial Narrow"/>
              </a:rPr>
              <a:t> </a:t>
            </a:r>
            <a:r>
              <a:rPr sz="750" spc="-92" dirty="0">
                <a:latin typeface="Arial Narrow"/>
                <a:cs typeface="Arial Narrow"/>
              </a:rPr>
              <a:t> </a:t>
            </a:r>
            <a:r>
              <a:rPr sz="750" spc="6" dirty="0">
                <a:latin typeface="Arial Narrow"/>
                <a:cs typeface="Arial Narrow"/>
              </a:rPr>
              <a:t>and</a:t>
            </a:r>
            <a:r>
              <a:rPr sz="750" dirty="0">
                <a:latin typeface="Arial Narrow"/>
                <a:cs typeface="Arial Narrow"/>
              </a:rPr>
              <a:t> </a:t>
            </a:r>
            <a:r>
              <a:rPr sz="750" spc="-86" dirty="0">
                <a:latin typeface="Arial Narrow"/>
                <a:cs typeface="Arial Narrow"/>
              </a:rPr>
              <a:t> </a:t>
            </a:r>
            <a:r>
              <a:rPr sz="750" spc="6" dirty="0">
                <a:latin typeface="Arial Narrow"/>
                <a:cs typeface="Arial Narrow"/>
              </a:rPr>
              <a:t>since</a:t>
            </a:r>
            <a:r>
              <a:rPr sz="750" dirty="0">
                <a:latin typeface="Arial Narrow"/>
                <a:cs typeface="Arial Narrow"/>
              </a:rPr>
              <a:t> </a:t>
            </a:r>
            <a:r>
              <a:rPr sz="750" spc="-74" dirty="0">
                <a:latin typeface="Arial Narrow"/>
                <a:cs typeface="Arial Narrow"/>
              </a:rPr>
              <a:t> </a:t>
            </a:r>
            <a:r>
              <a:rPr sz="750" spc="19" dirty="0">
                <a:latin typeface="Arial Narrow"/>
                <a:cs typeface="Arial Narrow"/>
              </a:rPr>
              <a:t>March</a:t>
            </a:r>
            <a:r>
              <a:rPr sz="750" dirty="0">
                <a:latin typeface="Arial Narrow"/>
                <a:cs typeface="Arial Narrow"/>
              </a:rPr>
              <a:t> </a:t>
            </a:r>
            <a:r>
              <a:rPr sz="750" spc="-92" dirty="0">
                <a:latin typeface="Arial Narrow"/>
                <a:cs typeface="Arial Narrow"/>
              </a:rPr>
              <a:t> </a:t>
            </a:r>
            <a:r>
              <a:rPr sz="750" spc="-25" dirty="0">
                <a:latin typeface="Arial Narrow"/>
                <a:cs typeface="Arial Narrow"/>
              </a:rPr>
              <a:t>2020</a:t>
            </a:r>
            <a:r>
              <a:rPr sz="750" spc="-12" dirty="0">
                <a:latin typeface="Arial Narrow"/>
                <a:cs typeface="Arial Narrow"/>
              </a:rPr>
              <a:t> </a:t>
            </a:r>
            <a:r>
              <a:rPr sz="750" spc="6" dirty="0">
                <a:latin typeface="Arial Narrow"/>
                <a:cs typeface="Arial Narrow"/>
              </a:rPr>
              <a:t>responses.</a:t>
            </a:r>
            <a:endParaRPr sz="750" dirty="0">
              <a:latin typeface="Arial Narrow"/>
              <a:cs typeface="Arial Narrow"/>
            </a:endParaRPr>
          </a:p>
          <a:p>
            <a:pPr marL="15681">
              <a:spcBef>
                <a:spcPts val="68"/>
              </a:spcBef>
            </a:pPr>
            <a:r>
              <a:rPr sz="750" spc="83" baseline="24691" dirty="0">
                <a:latin typeface="Arial Narrow"/>
                <a:cs typeface="Arial Narrow"/>
              </a:rPr>
              <a:t>b </a:t>
            </a:r>
            <a:r>
              <a:rPr sz="750" spc="46" baseline="24691" dirty="0">
                <a:latin typeface="Arial Narrow"/>
                <a:cs typeface="Arial Narrow"/>
              </a:rPr>
              <a:t> </a:t>
            </a:r>
            <a:r>
              <a:rPr sz="750" i="1" spc="19" dirty="0">
                <a:latin typeface="Gill Sans MT"/>
                <a:cs typeface="Gill Sans MT"/>
              </a:rPr>
              <a:t>P</a:t>
            </a:r>
            <a:r>
              <a:rPr sz="750" i="1" spc="44" dirty="0">
                <a:latin typeface="Gill Sans MT"/>
                <a:cs typeface="Gill Sans MT"/>
              </a:rPr>
              <a:t> </a:t>
            </a:r>
            <a:r>
              <a:rPr sz="750" dirty="0">
                <a:latin typeface="Arial Narrow"/>
                <a:cs typeface="Arial Narrow"/>
              </a:rPr>
              <a:t>values </a:t>
            </a:r>
            <a:r>
              <a:rPr sz="750" spc="-99" dirty="0">
                <a:latin typeface="Arial Narrow"/>
                <a:cs typeface="Arial Narrow"/>
              </a:rPr>
              <a:t> </a:t>
            </a:r>
            <a:r>
              <a:rPr sz="750" spc="37" dirty="0">
                <a:latin typeface="Arial Narrow"/>
                <a:cs typeface="Arial Narrow"/>
              </a:rPr>
              <a:t>repor</a:t>
            </a:r>
            <a:r>
              <a:rPr sz="750" spc="12" dirty="0">
                <a:latin typeface="Arial Narrow"/>
                <a:cs typeface="Arial Narrow"/>
              </a:rPr>
              <a:t>ted</a:t>
            </a:r>
            <a:r>
              <a:rPr sz="750" spc="86" dirty="0">
                <a:latin typeface="Arial Narrow"/>
                <a:cs typeface="Arial Narrow"/>
              </a:rPr>
              <a:t> </a:t>
            </a:r>
            <a:r>
              <a:rPr sz="750" spc="37" dirty="0">
                <a:latin typeface="Arial Narrow"/>
                <a:cs typeface="Arial Narrow"/>
              </a:rPr>
              <a:t>from</a:t>
            </a:r>
            <a:r>
              <a:rPr sz="750" spc="86" dirty="0">
                <a:latin typeface="Arial Narrow"/>
                <a:cs typeface="Arial Narrow"/>
              </a:rPr>
              <a:t> </a:t>
            </a:r>
            <a:r>
              <a:rPr sz="750" dirty="0">
                <a:latin typeface="Arial Narrow"/>
                <a:cs typeface="Arial Narrow"/>
              </a:rPr>
              <a:t>McNemar </a:t>
            </a:r>
            <a:r>
              <a:rPr sz="750" spc="-80" dirty="0">
                <a:latin typeface="Arial Narrow"/>
                <a:cs typeface="Arial Narrow"/>
              </a:rPr>
              <a:t> </a:t>
            </a:r>
            <a:r>
              <a:rPr sz="750" spc="12" dirty="0">
                <a:latin typeface="Arial Narrow"/>
                <a:cs typeface="Arial Narrow"/>
              </a:rPr>
              <a:t>tests</a:t>
            </a:r>
            <a:r>
              <a:rPr sz="750" spc="92" dirty="0">
                <a:latin typeface="Arial Narrow"/>
                <a:cs typeface="Arial Narrow"/>
              </a:rPr>
              <a:t> </a:t>
            </a:r>
            <a:r>
              <a:rPr sz="750" spc="37" dirty="0">
                <a:latin typeface="Arial Narrow"/>
                <a:cs typeface="Arial Narrow"/>
              </a:rPr>
              <a:t>for</a:t>
            </a:r>
            <a:r>
              <a:rPr sz="750" spc="86" dirty="0">
                <a:latin typeface="Arial Narrow"/>
                <a:cs typeface="Arial Narrow"/>
              </a:rPr>
              <a:t> </a:t>
            </a:r>
            <a:r>
              <a:rPr sz="750" spc="19" dirty="0">
                <a:latin typeface="Arial Narrow"/>
                <a:cs typeface="Arial Narrow"/>
              </a:rPr>
              <a:t>symmetry</a:t>
            </a:r>
            <a:r>
              <a:rPr sz="750" spc="86" dirty="0">
                <a:latin typeface="Arial Narrow"/>
                <a:cs typeface="Arial Narrow"/>
              </a:rPr>
              <a:t> </a:t>
            </a:r>
            <a:r>
              <a:rPr sz="750" spc="6" dirty="0">
                <a:latin typeface="Arial Narrow"/>
                <a:cs typeface="Arial Narrow"/>
              </a:rPr>
              <a:t>between</a:t>
            </a:r>
            <a:r>
              <a:rPr sz="750" spc="92" dirty="0">
                <a:latin typeface="Arial Narrow"/>
                <a:cs typeface="Arial Narrow"/>
              </a:rPr>
              <a:t> </a:t>
            </a:r>
            <a:r>
              <a:rPr sz="750" dirty="0">
                <a:latin typeface="Arial Narrow"/>
                <a:cs typeface="Arial Narrow"/>
              </a:rPr>
              <a:t>each</a:t>
            </a:r>
            <a:r>
              <a:rPr sz="750" spc="86" dirty="0">
                <a:latin typeface="Arial Narrow"/>
                <a:cs typeface="Arial Narrow"/>
              </a:rPr>
              <a:t> </a:t>
            </a:r>
            <a:r>
              <a:rPr sz="750" spc="19" dirty="0">
                <a:latin typeface="Arial Narrow"/>
                <a:cs typeface="Arial Narrow"/>
              </a:rPr>
              <a:t>paired</a:t>
            </a:r>
            <a:r>
              <a:rPr sz="750" spc="86" dirty="0">
                <a:latin typeface="Arial Narrow"/>
                <a:cs typeface="Arial Narrow"/>
              </a:rPr>
              <a:t> </a:t>
            </a:r>
            <a:r>
              <a:rPr sz="750" spc="12" dirty="0">
                <a:latin typeface="Arial Narrow"/>
                <a:cs typeface="Arial Narrow"/>
              </a:rPr>
              <a:t>before</a:t>
            </a:r>
            <a:r>
              <a:rPr sz="750" spc="86" dirty="0">
                <a:latin typeface="Arial Narrow"/>
                <a:cs typeface="Arial Narrow"/>
              </a:rPr>
              <a:t> </a:t>
            </a:r>
            <a:r>
              <a:rPr sz="750" spc="6" dirty="0">
                <a:latin typeface="Arial Narrow"/>
                <a:cs typeface="Arial Narrow"/>
              </a:rPr>
              <a:t>and</a:t>
            </a:r>
            <a:r>
              <a:rPr sz="750" spc="86" dirty="0">
                <a:latin typeface="Arial Narrow"/>
                <a:cs typeface="Arial Narrow"/>
              </a:rPr>
              <a:t> </a:t>
            </a:r>
            <a:r>
              <a:rPr sz="750" spc="6" dirty="0">
                <a:latin typeface="Arial Narrow"/>
                <a:cs typeface="Arial Narrow"/>
              </a:rPr>
              <a:t>since</a:t>
            </a:r>
            <a:r>
              <a:rPr sz="750" spc="92" dirty="0">
                <a:latin typeface="Arial Narrow"/>
                <a:cs typeface="Arial Narrow"/>
              </a:rPr>
              <a:t> </a:t>
            </a:r>
            <a:r>
              <a:rPr sz="750" spc="19" dirty="0">
                <a:latin typeface="Arial Narrow"/>
                <a:cs typeface="Arial Narrow"/>
              </a:rPr>
              <a:t>March</a:t>
            </a:r>
            <a:r>
              <a:rPr sz="750" spc="86" dirty="0">
                <a:latin typeface="Arial Narrow"/>
                <a:cs typeface="Arial Narrow"/>
              </a:rPr>
              <a:t> </a:t>
            </a:r>
            <a:r>
              <a:rPr sz="750" spc="-25" dirty="0">
                <a:latin typeface="Arial Narrow"/>
                <a:cs typeface="Arial Narrow"/>
              </a:rPr>
              <a:t>2020</a:t>
            </a:r>
            <a:r>
              <a:rPr sz="750" spc="92" dirty="0">
                <a:latin typeface="Arial Narrow"/>
                <a:cs typeface="Arial Narrow"/>
              </a:rPr>
              <a:t> </a:t>
            </a:r>
            <a:r>
              <a:rPr sz="750" spc="6" dirty="0">
                <a:latin typeface="Arial Narrow"/>
                <a:cs typeface="Arial Narrow"/>
              </a:rPr>
              <a:t>response.</a:t>
            </a:r>
            <a:endParaRPr sz="750" dirty="0">
              <a:latin typeface="Arial Narrow"/>
              <a:cs typeface="Arial Narrow"/>
            </a:endParaRPr>
          </a:p>
          <a:p>
            <a:pPr marL="15681">
              <a:spcBef>
                <a:spcPts val="68"/>
              </a:spcBef>
            </a:pPr>
            <a:r>
              <a:rPr sz="750" spc="54" baseline="24691" dirty="0">
                <a:latin typeface="Arial Narrow"/>
                <a:cs typeface="Arial Narrow"/>
              </a:rPr>
              <a:t>c </a:t>
            </a:r>
            <a:r>
              <a:rPr sz="750" spc="46" baseline="24691" dirty="0">
                <a:latin typeface="Arial Narrow"/>
                <a:cs typeface="Arial Narrow"/>
              </a:rPr>
              <a:t> </a:t>
            </a:r>
            <a:r>
              <a:rPr sz="750" spc="-25" dirty="0">
                <a:latin typeface="Arial Narrow"/>
                <a:cs typeface="Arial Narrow"/>
              </a:rPr>
              <a:t>Only</a:t>
            </a:r>
            <a:r>
              <a:rPr sz="750" spc="92" dirty="0">
                <a:latin typeface="Arial Narrow"/>
                <a:cs typeface="Arial Narrow"/>
              </a:rPr>
              <a:t> </a:t>
            </a:r>
            <a:r>
              <a:rPr sz="750" spc="19" dirty="0">
                <a:latin typeface="Arial Narrow"/>
                <a:cs typeface="Arial Narrow"/>
              </a:rPr>
              <a:t>families</a:t>
            </a:r>
            <a:r>
              <a:rPr sz="750" spc="86" dirty="0">
                <a:latin typeface="Arial Narrow"/>
                <a:cs typeface="Arial Narrow"/>
              </a:rPr>
              <a:t> </a:t>
            </a:r>
            <a:r>
              <a:rPr sz="750" spc="12" dirty="0">
                <a:latin typeface="Arial Narrow"/>
                <a:cs typeface="Arial Narrow"/>
              </a:rPr>
              <a:t>who</a:t>
            </a:r>
            <a:r>
              <a:rPr sz="750" spc="92" dirty="0">
                <a:latin typeface="Arial Narrow"/>
                <a:cs typeface="Arial Narrow"/>
              </a:rPr>
              <a:t> </a:t>
            </a:r>
            <a:r>
              <a:rPr sz="750" spc="19" dirty="0">
                <a:latin typeface="Arial Narrow"/>
                <a:cs typeface="Arial Narrow"/>
              </a:rPr>
              <a:t>quali</a:t>
            </a:r>
            <a:r>
              <a:rPr sz="750" spc="-25" dirty="0">
                <a:latin typeface="Arial"/>
                <a:cs typeface="Arial"/>
              </a:rPr>
              <a:t>ﬁ</a:t>
            </a:r>
            <a:r>
              <a:rPr sz="750" dirty="0">
                <a:latin typeface="Arial Narrow"/>
                <a:cs typeface="Arial Narrow"/>
              </a:rPr>
              <a:t>ed</a:t>
            </a:r>
            <a:r>
              <a:rPr sz="750" spc="80" dirty="0">
                <a:latin typeface="Arial Narrow"/>
                <a:cs typeface="Arial Narrow"/>
              </a:rPr>
              <a:t> </a:t>
            </a:r>
            <a:r>
              <a:rPr sz="750" spc="37" dirty="0">
                <a:latin typeface="Arial Narrow"/>
                <a:cs typeface="Arial Narrow"/>
              </a:rPr>
              <a:t>for</a:t>
            </a:r>
            <a:r>
              <a:rPr sz="750" dirty="0">
                <a:latin typeface="Arial Narrow"/>
                <a:cs typeface="Arial Narrow"/>
              </a:rPr>
              <a:t> </a:t>
            </a:r>
            <a:r>
              <a:rPr sz="750" spc="-99" dirty="0">
                <a:latin typeface="Arial Narrow"/>
                <a:cs typeface="Arial Narrow"/>
              </a:rPr>
              <a:t> </a:t>
            </a:r>
            <a:r>
              <a:rPr sz="750" spc="19" dirty="0">
                <a:latin typeface="Arial Narrow"/>
                <a:cs typeface="Arial Narrow"/>
              </a:rPr>
              <a:t>free</a:t>
            </a:r>
            <a:r>
              <a:rPr sz="750" spc="80" dirty="0">
                <a:latin typeface="Arial Narrow"/>
                <a:cs typeface="Arial Narrow"/>
              </a:rPr>
              <a:t> </a:t>
            </a:r>
            <a:r>
              <a:rPr sz="750" spc="44" dirty="0">
                <a:latin typeface="Arial Narrow"/>
                <a:cs typeface="Arial Narrow"/>
              </a:rPr>
              <a:t>or</a:t>
            </a:r>
            <a:r>
              <a:rPr sz="750" spc="86" dirty="0">
                <a:latin typeface="Arial Narrow"/>
                <a:cs typeface="Arial Narrow"/>
              </a:rPr>
              <a:t> </a:t>
            </a:r>
            <a:r>
              <a:rPr sz="750" spc="12" dirty="0">
                <a:latin typeface="Arial Narrow"/>
                <a:cs typeface="Arial Narrow"/>
              </a:rPr>
              <a:t>reduced-price</a:t>
            </a:r>
            <a:r>
              <a:rPr sz="750" spc="86" dirty="0">
                <a:latin typeface="Arial Narrow"/>
                <a:cs typeface="Arial Narrow"/>
              </a:rPr>
              <a:t> </a:t>
            </a:r>
            <a:r>
              <a:rPr sz="750" spc="6" dirty="0">
                <a:latin typeface="Arial Narrow"/>
                <a:cs typeface="Arial Narrow"/>
              </a:rPr>
              <a:t>school</a:t>
            </a:r>
            <a:r>
              <a:rPr sz="750" spc="92" dirty="0">
                <a:latin typeface="Arial Narrow"/>
                <a:cs typeface="Arial Narrow"/>
              </a:rPr>
              <a:t> </a:t>
            </a:r>
            <a:r>
              <a:rPr sz="750" spc="6" dirty="0">
                <a:latin typeface="Arial Narrow"/>
                <a:cs typeface="Arial Narrow"/>
              </a:rPr>
              <a:t>meals</a:t>
            </a:r>
            <a:r>
              <a:rPr sz="750" spc="92" dirty="0">
                <a:latin typeface="Arial Narrow"/>
                <a:cs typeface="Arial Narrow"/>
              </a:rPr>
              <a:t> </a:t>
            </a:r>
            <a:r>
              <a:rPr sz="750" spc="25" dirty="0">
                <a:latin typeface="Arial Narrow"/>
                <a:cs typeface="Arial Narrow"/>
              </a:rPr>
              <a:t>pre</a:t>
            </a:r>
            <a:r>
              <a:rPr sz="750" spc="-56" dirty="0">
                <a:latin typeface="Arial"/>
                <a:cs typeface="Arial"/>
              </a:rPr>
              <a:t>–</a:t>
            </a:r>
            <a:r>
              <a:rPr sz="750" spc="-62" dirty="0">
                <a:latin typeface="Arial Narrow"/>
                <a:cs typeface="Arial Narrow"/>
              </a:rPr>
              <a:t>COVID-19</a:t>
            </a:r>
            <a:r>
              <a:rPr sz="750" spc="80" dirty="0">
                <a:latin typeface="Arial Narrow"/>
                <a:cs typeface="Arial Narrow"/>
              </a:rPr>
              <a:t> </a:t>
            </a:r>
            <a:r>
              <a:rPr sz="750" spc="19" dirty="0">
                <a:latin typeface="Arial Narrow"/>
                <a:cs typeface="Arial Narrow"/>
              </a:rPr>
              <a:t>were</a:t>
            </a:r>
            <a:r>
              <a:rPr sz="750" spc="86" dirty="0">
                <a:latin typeface="Arial Narrow"/>
                <a:cs typeface="Arial Narrow"/>
              </a:rPr>
              <a:t> </a:t>
            </a:r>
            <a:r>
              <a:rPr sz="750" spc="12" dirty="0">
                <a:latin typeface="Arial Narrow"/>
                <a:cs typeface="Arial Narrow"/>
              </a:rPr>
              <a:t>eligible</a:t>
            </a:r>
            <a:r>
              <a:rPr sz="750" spc="92" dirty="0">
                <a:latin typeface="Arial Narrow"/>
                <a:cs typeface="Arial Narrow"/>
              </a:rPr>
              <a:t> </a:t>
            </a:r>
            <a:r>
              <a:rPr sz="750" spc="37" dirty="0">
                <a:latin typeface="Arial Narrow"/>
                <a:cs typeface="Arial Narrow"/>
              </a:rPr>
              <a:t>for</a:t>
            </a:r>
            <a:r>
              <a:rPr sz="750" spc="86" dirty="0">
                <a:latin typeface="Arial Narrow"/>
                <a:cs typeface="Arial Narrow"/>
              </a:rPr>
              <a:t> </a:t>
            </a:r>
            <a:r>
              <a:rPr sz="750" spc="-74" dirty="0">
                <a:latin typeface="Arial Narrow"/>
                <a:cs typeface="Arial Narrow"/>
              </a:rPr>
              <a:t>P-EBT</a:t>
            </a:r>
            <a:r>
              <a:rPr sz="750" spc="31" dirty="0">
                <a:latin typeface="Arial Narrow"/>
                <a:cs typeface="Arial Narrow"/>
              </a:rPr>
              <a:t> </a:t>
            </a:r>
            <a:r>
              <a:rPr sz="750" spc="19" dirty="0">
                <a:latin typeface="Arial Narrow"/>
                <a:cs typeface="Arial Narrow"/>
              </a:rPr>
              <a:t>enrollment.</a:t>
            </a:r>
            <a:endParaRPr sz="750" dirty="0">
              <a:latin typeface="Arial Narrow"/>
              <a:cs typeface="Arial Narrow"/>
            </a:endParaRPr>
          </a:p>
        </p:txBody>
      </p:sp>
      <p:sp>
        <p:nvSpPr>
          <p:cNvPr id="5" name="TextBox 4"/>
          <p:cNvSpPr txBox="1"/>
          <p:nvPr/>
        </p:nvSpPr>
        <p:spPr>
          <a:xfrm>
            <a:off x="732458" y="5678237"/>
            <a:ext cx="7769516" cy="207749"/>
          </a:xfrm>
          <a:prstGeom prst="rect">
            <a:avLst/>
          </a:prstGeom>
          <a:noFill/>
        </p:spPr>
        <p:txBody>
          <a:bodyPr wrap="square" rtlCol="0">
            <a:spAutoFit/>
          </a:bodyPr>
          <a:lstStyle/>
          <a:p>
            <a:r>
              <a:rPr lang="en-US" sz="750" dirty="0"/>
              <a:t>Patrick SW, </a:t>
            </a:r>
            <a:r>
              <a:rPr lang="en-US" sz="750" dirty="0" err="1"/>
              <a:t>Henkhaus</a:t>
            </a:r>
            <a:r>
              <a:rPr lang="en-US" sz="750" dirty="0"/>
              <a:t> LE, </a:t>
            </a:r>
            <a:r>
              <a:rPr lang="en-US" sz="750" dirty="0" err="1"/>
              <a:t>Zickafoose</a:t>
            </a:r>
            <a:r>
              <a:rPr lang="en-US" sz="750" dirty="0"/>
              <a:t> JS, et al. Wellbeing of Parents and Children During the COVID-19 Pandemic: A National Survey. Pediatrics. 2020;146(4):e2020016824</a:t>
            </a:r>
          </a:p>
        </p:txBody>
      </p:sp>
      <p:sp>
        <p:nvSpPr>
          <p:cNvPr id="6" name="TextBox 5">
            <a:extLst>
              <a:ext uri="{FF2B5EF4-FFF2-40B4-BE49-F238E27FC236}">
                <a16:creationId xmlns:a16="http://schemas.microsoft.com/office/drawing/2014/main" id="{FBBC1C3F-080F-F340-B872-E3D6372BA184}"/>
              </a:ext>
            </a:extLst>
          </p:cNvPr>
          <p:cNvSpPr txBox="1"/>
          <p:nvPr/>
        </p:nvSpPr>
        <p:spPr>
          <a:xfrm>
            <a:off x="1662840" y="93288"/>
            <a:ext cx="5937844" cy="461665"/>
          </a:xfrm>
          <a:prstGeom prst="rect">
            <a:avLst/>
          </a:prstGeom>
          <a:noFill/>
        </p:spPr>
        <p:txBody>
          <a:bodyPr wrap="none" rtlCol="0">
            <a:spAutoFit/>
          </a:bodyPr>
          <a:lstStyle/>
          <a:p>
            <a:r>
              <a:rPr lang="en-US" dirty="0"/>
              <a:t>But what has happened in the pandemic? </a:t>
            </a:r>
          </a:p>
        </p:txBody>
      </p:sp>
    </p:spTree>
    <p:extLst>
      <p:ext uri="{BB962C8B-B14F-4D97-AF65-F5344CB8AC3E}">
        <p14:creationId xmlns:p14="http://schemas.microsoft.com/office/powerpoint/2010/main" val="3700245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5929-4BC8-8C44-B492-024B5B9692A7}"/>
              </a:ext>
            </a:extLst>
          </p:cNvPr>
          <p:cNvSpPr>
            <a:spLocks noGrp="1"/>
          </p:cNvSpPr>
          <p:nvPr>
            <p:ph type="title"/>
          </p:nvPr>
        </p:nvSpPr>
        <p:spPr>
          <a:xfrm>
            <a:off x="658813" y="170180"/>
            <a:ext cx="7769225" cy="787400"/>
          </a:xfrm>
        </p:spPr>
        <p:txBody>
          <a:bodyPr/>
          <a:lstStyle/>
          <a:p>
            <a:r>
              <a:rPr lang="en-US" dirty="0">
                <a:latin typeface="+mj-lt"/>
              </a:rPr>
              <a:t>Outline</a:t>
            </a:r>
          </a:p>
        </p:txBody>
      </p:sp>
      <p:sp>
        <p:nvSpPr>
          <p:cNvPr id="3" name="Content Placeholder 2">
            <a:extLst>
              <a:ext uri="{FF2B5EF4-FFF2-40B4-BE49-F238E27FC236}">
                <a16:creationId xmlns:a16="http://schemas.microsoft.com/office/drawing/2014/main" id="{CC123554-8239-2B42-93A7-104CB6E023C5}"/>
              </a:ext>
            </a:extLst>
          </p:cNvPr>
          <p:cNvSpPr>
            <a:spLocks noGrp="1"/>
          </p:cNvSpPr>
          <p:nvPr>
            <p:ph idx="1"/>
          </p:nvPr>
        </p:nvSpPr>
        <p:spPr>
          <a:xfrm>
            <a:off x="116205" y="1085533"/>
            <a:ext cx="8854439" cy="4459287"/>
          </a:xfrm>
        </p:spPr>
        <p:txBody>
          <a:bodyPr>
            <a:normAutofit fontScale="25000" lnSpcReduction="20000"/>
          </a:bodyPr>
          <a:lstStyle/>
          <a:p>
            <a:r>
              <a:rPr lang="en-US" sz="9600" dirty="0"/>
              <a:t>Unintended natural experiments from the pandemic: </a:t>
            </a:r>
          </a:p>
          <a:p>
            <a:pPr lvl="1"/>
            <a:r>
              <a:rPr lang="en-US" sz="9600" dirty="0"/>
              <a:t>Abrupt disruption of outpatient care</a:t>
            </a:r>
          </a:p>
          <a:p>
            <a:pPr lvl="1"/>
            <a:r>
              <a:rPr lang="en-US" sz="9600" dirty="0"/>
              <a:t>Rapid Transition to Telehealth: Rethinking DM care delivery</a:t>
            </a:r>
          </a:p>
          <a:p>
            <a:pPr lvl="1"/>
            <a:r>
              <a:rPr lang="en-US" sz="9600" dirty="0"/>
              <a:t>Disproportionate burden of Covid-19 on persons with Diabetes and Black and </a:t>
            </a:r>
            <a:r>
              <a:rPr lang="en-US" sz="9600" dirty="0" err="1"/>
              <a:t>LatinX</a:t>
            </a:r>
            <a:r>
              <a:rPr lang="en-US" sz="9600" dirty="0"/>
              <a:t> persons</a:t>
            </a:r>
          </a:p>
          <a:p>
            <a:pPr lvl="1"/>
            <a:r>
              <a:rPr lang="en-US" sz="9600" dirty="0"/>
              <a:t>Immediate and longer term clinical consequences of Covid-19 for persons with diabetes</a:t>
            </a:r>
          </a:p>
          <a:p>
            <a:pPr lvl="1"/>
            <a:r>
              <a:rPr lang="en-US" sz="9600" dirty="0"/>
              <a:t>Economic consequences of Covid-19: </a:t>
            </a:r>
          </a:p>
          <a:p>
            <a:pPr lvl="2"/>
            <a:r>
              <a:rPr lang="en-US" sz="9600" dirty="0"/>
              <a:t>Loss of employment/Loss of health insurance</a:t>
            </a:r>
          </a:p>
          <a:p>
            <a:pPr lvl="1"/>
            <a:r>
              <a:rPr lang="en-US" sz="9800" dirty="0"/>
              <a:t>Mental and physical health consequences  </a:t>
            </a:r>
          </a:p>
          <a:p>
            <a:pPr lvl="1"/>
            <a:r>
              <a:rPr lang="en-US" sz="9600" dirty="0"/>
              <a:t>Natural experiments are needed to study these pandemic related shocks and ultimately inform both policies and clinical care delivery to mitigate harm for persons with diabetes. </a:t>
            </a:r>
          </a:p>
        </p:txBody>
      </p:sp>
    </p:spTree>
    <p:extLst>
      <p:ext uri="{BB962C8B-B14F-4D97-AF65-F5344CB8AC3E}">
        <p14:creationId xmlns:p14="http://schemas.microsoft.com/office/powerpoint/2010/main" val="3929764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652F73-9A4E-864B-9ACA-617A10FE0CC4}"/>
              </a:ext>
            </a:extLst>
          </p:cNvPr>
          <p:cNvSpPr>
            <a:spLocks noGrp="1"/>
          </p:cNvSpPr>
          <p:nvPr>
            <p:ph type="ctrTitle" sz="quarter"/>
          </p:nvPr>
        </p:nvSpPr>
        <p:spPr/>
        <p:txBody>
          <a:bodyPr/>
          <a:lstStyle/>
          <a:p>
            <a:r>
              <a:rPr lang="en-US" sz="3600" dirty="0">
                <a:solidFill>
                  <a:schemeClr val="accent1"/>
                </a:solidFill>
              </a:rPr>
              <a:t>Natural Experiment: </a:t>
            </a:r>
            <a:br>
              <a:rPr lang="en-US" sz="3600" dirty="0">
                <a:solidFill>
                  <a:schemeClr val="accent1"/>
                </a:solidFill>
              </a:rPr>
            </a:br>
            <a:r>
              <a:rPr lang="en-US" sz="3600" dirty="0"/>
              <a:t>How does the loss of employment and change or loss of health insurance affect the immediate and long term health of persons at risk for diabetes and those who have diabetes? </a:t>
            </a:r>
          </a:p>
        </p:txBody>
      </p:sp>
      <p:sp>
        <p:nvSpPr>
          <p:cNvPr id="4" name="Slide Number Placeholder 3">
            <a:extLst>
              <a:ext uri="{FF2B5EF4-FFF2-40B4-BE49-F238E27FC236}">
                <a16:creationId xmlns:a16="http://schemas.microsoft.com/office/drawing/2014/main" id="{DC48CA89-9EC8-CE43-BD9E-E4130F22ECA4}"/>
              </a:ext>
            </a:extLst>
          </p:cNvPr>
          <p:cNvSpPr>
            <a:spLocks noGrp="1"/>
          </p:cNvSpPr>
          <p:nvPr>
            <p:ph type="sldNum" sz="quarter" idx="10"/>
          </p:nvPr>
        </p:nvSpPr>
        <p:spPr/>
        <p:txBody>
          <a:bodyPr/>
          <a:lstStyle/>
          <a:p>
            <a:fld id="{2BC2D558-64B2-B84B-AE20-DB91B8E61D32}" type="slidenum">
              <a:rPr lang="en-US" altLang="en-US" smtClean="0"/>
              <a:pPr/>
              <a:t>20</a:t>
            </a:fld>
            <a:endParaRPr lang="en-US" altLang="en-US"/>
          </a:p>
        </p:txBody>
      </p:sp>
    </p:spTree>
    <p:extLst>
      <p:ext uri="{BB962C8B-B14F-4D97-AF65-F5344CB8AC3E}">
        <p14:creationId xmlns:p14="http://schemas.microsoft.com/office/powerpoint/2010/main" val="3167636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3143" y="578178"/>
            <a:ext cx="4629150" cy="4063366"/>
          </a:xfrm>
          <a:prstGeom prst="rect">
            <a:avLst/>
          </a:prstGeom>
        </p:spPr>
      </p:pic>
      <p:sp>
        <p:nvSpPr>
          <p:cNvPr id="6" name="TextBox 5"/>
          <p:cNvSpPr txBox="1"/>
          <p:nvPr/>
        </p:nvSpPr>
        <p:spPr>
          <a:xfrm>
            <a:off x="2169032" y="4742035"/>
            <a:ext cx="4877372" cy="761747"/>
          </a:xfrm>
          <a:prstGeom prst="rect">
            <a:avLst/>
          </a:prstGeom>
          <a:noFill/>
        </p:spPr>
        <p:txBody>
          <a:bodyPr wrap="square" rtlCol="0">
            <a:spAutoFit/>
          </a:bodyPr>
          <a:lstStyle/>
          <a:p>
            <a:r>
              <a:rPr lang="en-US" sz="900" dirty="0"/>
              <a:t>Parental physical and mental health and child physical and behavioral health changes since March 2020. A, Parental and child physical health changes. B, parental mental health and child behavioral health changes. Differences in health status between parents and children </a:t>
            </a:r>
            <a:r>
              <a:rPr lang="en-US" sz="900" i="1" dirty="0"/>
              <a:t>P</a:t>
            </a:r>
            <a:r>
              <a:rPr lang="en-US" sz="900" dirty="0"/>
              <a:t> &lt; .001 by Rao-Scott corrected χ</a:t>
            </a:r>
            <a:r>
              <a:rPr lang="en-US" sz="900" baseline="30000" dirty="0"/>
              <a:t>2</a:t>
            </a:r>
            <a:r>
              <a:rPr lang="en-US" sz="900" dirty="0"/>
              <a:t> test.</a:t>
            </a:r>
          </a:p>
          <a:p>
            <a:endParaRPr lang="en-US" sz="750" dirty="0"/>
          </a:p>
        </p:txBody>
      </p:sp>
      <p:sp>
        <p:nvSpPr>
          <p:cNvPr id="7" name="TextBox 6"/>
          <p:cNvSpPr txBox="1"/>
          <p:nvPr/>
        </p:nvSpPr>
        <p:spPr>
          <a:xfrm>
            <a:off x="722269" y="5621655"/>
            <a:ext cx="7857527" cy="207749"/>
          </a:xfrm>
          <a:prstGeom prst="rect">
            <a:avLst/>
          </a:prstGeom>
          <a:noFill/>
        </p:spPr>
        <p:txBody>
          <a:bodyPr wrap="square" rtlCol="0">
            <a:spAutoFit/>
          </a:bodyPr>
          <a:lstStyle/>
          <a:p>
            <a:r>
              <a:rPr lang="en-US" sz="750" dirty="0"/>
              <a:t>Patrick SW, </a:t>
            </a:r>
            <a:r>
              <a:rPr lang="en-US" sz="750" dirty="0" err="1"/>
              <a:t>Henkhaus</a:t>
            </a:r>
            <a:r>
              <a:rPr lang="en-US" sz="750" dirty="0"/>
              <a:t> LE, </a:t>
            </a:r>
            <a:r>
              <a:rPr lang="en-US" sz="750" dirty="0" err="1"/>
              <a:t>Zickafoose</a:t>
            </a:r>
            <a:r>
              <a:rPr lang="en-US" sz="750" dirty="0"/>
              <a:t> JS, et al. Wellbeing of Parents and Children During the COVID-19 Pandemic: A National Survey. Pediatrics. 2020;146(4):e2020016824</a:t>
            </a:r>
          </a:p>
        </p:txBody>
      </p:sp>
      <p:sp>
        <p:nvSpPr>
          <p:cNvPr id="2" name="TextBox 1">
            <a:extLst>
              <a:ext uri="{FF2B5EF4-FFF2-40B4-BE49-F238E27FC236}">
                <a16:creationId xmlns:a16="http://schemas.microsoft.com/office/drawing/2014/main" id="{8C0AD4D2-B007-984A-8FE5-CB780ADB3183}"/>
              </a:ext>
            </a:extLst>
          </p:cNvPr>
          <p:cNvSpPr txBox="1"/>
          <p:nvPr/>
        </p:nvSpPr>
        <p:spPr>
          <a:xfrm>
            <a:off x="243382" y="66267"/>
            <a:ext cx="8728672" cy="461665"/>
          </a:xfrm>
          <a:prstGeom prst="rect">
            <a:avLst/>
          </a:prstGeom>
          <a:noFill/>
        </p:spPr>
        <p:txBody>
          <a:bodyPr wrap="none" rtlCol="0">
            <a:spAutoFit/>
          </a:bodyPr>
          <a:lstStyle/>
          <a:p>
            <a:r>
              <a:rPr lang="en-US" dirty="0"/>
              <a:t>The Physical and Mental Health Consequences of a Pandemic</a:t>
            </a:r>
          </a:p>
        </p:txBody>
      </p:sp>
    </p:spTree>
    <p:extLst>
      <p:ext uri="{BB962C8B-B14F-4D97-AF65-F5344CB8AC3E}">
        <p14:creationId xmlns:p14="http://schemas.microsoft.com/office/powerpoint/2010/main" val="826657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AA07-EADD-4540-94DB-9FDB2E3D1736}"/>
              </a:ext>
            </a:extLst>
          </p:cNvPr>
          <p:cNvSpPr>
            <a:spLocks noGrp="1"/>
          </p:cNvSpPr>
          <p:nvPr>
            <p:ph type="title"/>
          </p:nvPr>
        </p:nvSpPr>
        <p:spPr>
          <a:xfrm>
            <a:off x="658812" y="-287020"/>
            <a:ext cx="7769225" cy="787400"/>
          </a:xfrm>
        </p:spPr>
        <p:txBody>
          <a:bodyPr/>
          <a:lstStyle/>
          <a:p>
            <a:r>
              <a:rPr lang="en-US" dirty="0"/>
              <a:t>Summary</a:t>
            </a:r>
          </a:p>
        </p:txBody>
      </p:sp>
      <p:sp>
        <p:nvSpPr>
          <p:cNvPr id="3" name="Content Placeholder 2">
            <a:extLst>
              <a:ext uri="{FF2B5EF4-FFF2-40B4-BE49-F238E27FC236}">
                <a16:creationId xmlns:a16="http://schemas.microsoft.com/office/drawing/2014/main" id="{BEBB996F-622A-8148-AA5C-D46478636097}"/>
              </a:ext>
            </a:extLst>
          </p:cNvPr>
          <p:cNvSpPr>
            <a:spLocks noGrp="1"/>
          </p:cNvSpPr>
          <p:nvPr>
            <p:ph idx="1"/>
          </p:nvPr>
        </p:nvSpPr>
        <p:spPr>
          <a:xfrm>
            <a:off x="274320" y="500380"/>
            <a:ext cx="8752205" cy="4459287"/>
          </a:xfrm>
        </p:spPr>
        <p:txBody>
          <a:bodyPr/>
          <a:lstStyle/>
          <a:p>
            <a:r>
              <a:rPr lang="en-US" dirty="0"/>
              <a:t>The Covid-19 Pandemic has created many natural experiments:</a:t>
            </a:r>
          </a:p>
          <a:p>
            <a:pPr lvl="1"/>
            <a:r>
              <a:rPr lang="en-US" dirty="0"/>
              <a:t>The rise of telehealth, possibly a positive change for DM management</a:t>
            </a:r>
          </a:p>
          <a:p>
            <a:pPr lvl="1"/>
            <a:r>
              <a:rPr lang="en-US" dirty="0"/>
              <a:t>The  disproportionate burden of Covid-19 on persons with diabetes and those who have historically experienced the worst health disparities with diabetes creates a number of natural experiments that if studies could inform health policies designed to improve health equity</a:t>
            </a:r>
          </a:p>
          <a:p>
            <a:pPr lvl="1"/>
            <a:r>
              <a:rPr lang="en-US" dirty="0"/>
              <a:t>Covid-19 itself is a clinical natural experiment that needs to be studied to better understand the immediate and long terms consequences of the condition for persons with cardiometabolic disease</a:t>
            </a:r>
          </a:p>
          <a:p>
            <a:pPr lvl="1"/>
            <a:r>
              <a:rPr lang="en-US" dirty="0"/>
              <a:t>The economic consequences and disruption of health insurance is a natural experiment that if studied could inform health policies for persons at greatest risk of diabetes and for those who have diabetes. </a:t>
            </a:r>
          </a:p>
          <a:p>
            <a:pPr lvl="1"/>
            <a:r>
              <a:rPr lang="en-US" dirty="0"/>
              <a:t>The mental and physical health consequences from the pandemic for those with and without infection with SARS-CoV-2 is a natural experiment that is likely to place a disproportionate burden on those at risk for diabetes or who have diabetes.   </a:t>
            </a:r>
          </a:p>
        </p:txBody>
      </p:sp>
      <p:sp>
        <p:nvSpPr>
          <p:cNvPr id="4" name="Slide Number Placeholder 3">
            <a:extLst>
              <a:ext uri="{FF2B5EF4-FFF2-40B4-BE49-F238E27FC236}">
                <a16:creationId xmlns:a16="http://schemas.microsoft.com/office/drawing/2014/main" id="{2B5F168D-32A0-2742-9228-3EA6D7BC6E0C}"/>
              </a:ext>
            </a:extLst>
          </p:cNvPr>
          <p:cNvSpPr>
            <a:spLocks noGrp="1"/>
          </p:cNvSpPr>
          <p:nvPr>
            <p:ph type="sldNum" sz="quarter" idx="10"/>
          </p:nvPr>
        </p:nvSpPr>
        <p:spPr/>
        <p:txBody>
          <a:bodyPr/>
          <a:lstStyle/>
          <a:p>
            <a:fld id="{2BC2D558-64B2-B84B-AE20-DB91B8E61D32}" type="slidenum">
              <a:rPr lang="en-US" altLang="en-US" smtClean="0"/>
              <a:pPr/>
              <a:t>22</a:t>
            </a:fld>
            <a:endParaRPr lang="en-US" altLang="en-US"/>
          </a:p>
        </p:txBody>
      </p:sp>
    </p:spTree>
    <p:extLst>
      <p:ext uri="{BB962C8B-B14F-4D97-AF65-F5344CB8AC3E}">
        <p14:creationId xmlns:p14="http://schemas.microsoft.com/office/powerpoint/2010/main" val="2225811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DC3CB5-176B-094C-A1D9-2E9926E4B564}"/>
              </a:ext>
            </a:extLst>
          </p:cNvPr>
          <p:cNvSpPr>
            <a:spLocks noGrp="1"/>
          </p:cNvSpPr>
          <p:nvPr>
            <p:ph type="ctrTitle" sz="quarter"/>
          </p:nvPr>
        </p:nvSpPr>
        <p:spPr/>
        <p:txBody>
          <a:bodyPr/>
          <a:lstStyle/>
          <a:p>
            <a:pPr algn="ctr"/>
            <a:r>
              <a:rPr lang="en-US" dirty="0"/>
              <a:t>Thank you!</a:t>
            </a:r>
            <a:br>
              <a:rPr lang="en-US" dirty="0"/>
            </a:br>
            <a:r>
              <a:rPr lang="en-US" dirty="0"/>
              <a:t/>
            </a:r>
            <a:br>
              <a:rPr lang="en-US" dirty="0"/>
            </a:br>
            <a:r>
              <a:rPr lang="en-US" dirty="0"/>
              <a:t>Questions?</a:t>
            </a:r>
          </a:p>
        </p:txBody>
      </p:sp>
      <p:sp>
        <p:nvSpPr>
          <p:cNvPr id="4" name="Slide Number Placeholder 3">
            <a:extLst>
              <a:ext uri="{FF2B5EF4-FFF2-40B4-BE49-F238E27FC236}">
                <a16:creationId xmlns:a16="http://schemas.microsoft.com/office/drawing/2014/main" id="{0C46DEB9-93BC-814C-B95F-559380E3C65F}"/>
              </a:ext>
            </a:extLst>
          </p:cNvPr>
          <p:cNvSpPr>
            <a:spLocks noGrp="1"/>
          </p:cNvSpPr>
          <p:nvPr>
            <p:ph type="sldNum" sz="quarter" idx="10"/>
          </p:nvPr>
        </p:nvSpPr>
        <p:spPr/>
        <p:txBody>
          <a:bodyPr/>
          <a:lstStyle/>
          <a:p>
            <a:fld id="{2BC2D558-64B2-B84B-AE20-DB91B8E61D32}" type="slidenum">
              <a:rPr lang="en-US" altLang="en-US" smtClean="0"/>
              <a:pPr/>
              <a:t>23</a:t>
            </a:fld>
            <a:endParaRPr lang="en-US" altLang="en-US"/>
          </a:p>
        </p:txBody>
      </p:sp>
    </p:spTree>
    <p:extLst>
      <p:ext uri="{BB962C8B-B14F-4D97-AF65-F5344CB8AC3E}">
        <p14:creationId xmlns:p14="http://schemas.microsoft.com/office/powerpoint/2010/main" val="308732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E35965-CDBD-6A42-A749-78B0A15A78A2}"/>
              </a:ext>
            </a:extLst>
          </p:cNvPr>
          <p:cNvSpPr>
            <a:spLocks noGrp="1"/>
          </p:cNvSpPr>
          <p:nvPr>
            <p:ph type="ctrTitle" sz="quarter"/>
          </p:nvPr>
        </p:nvSpPr>
        <p:spPr/>
        <p:txBody>
          <a:bodyPr/>
          <a:lstStyle/>
          <a:p>
            <a:r>
              <a:rPr lang="en-US" dirty="0">
                <a:latin typeface="Times New Roman" panose="02020603050405020304" pitchFamily="18" charset="0"/>
                <a:cs typeface="Times New Roman" panose="02020603050405020304" pitchFamily="18" charset="0"/>
              </a:rPr>
              <a:t>Disruption of Outpatient Care</a:t>
            </a:r>
          </a:p>
        </p:txBody>
      </p:sp>
      <p:sp>
        <p:nvSpPr>
          <p:cNvPr id="4" name="Slide Number Placeholder 3">
            <a:extLst>
              <a:ext uri="{FF2B5EF4-FFF2-40B4-BE49-F238E27FC236}">
                <a16:creationId xmlns:a16="http://schemas.microsoft.com/office/drawing/2014/main" id="{CD15E322-C6C7-694F-9F55-8940658FC7B6}"/>
              </a:ext>
            </a:extLst>
          </p:cNvPr>
          <p:cNvSpPr>
            <a:spLocks noGrp="1"/>
          </p:cNvSpPr>
          <p:nvPr>
            <p:ph type="sldNum" sz="quarter" idx="10"/>
          </p:nvPr>
        </p:nvSpPr>
        <p:spPr/>
        <p:txBody>
          <a:bodyPr/>
          <a:lstStyle/>
          <a:p>
            <a:fld id="{2BC2D558-64B2-B84B-AE20-DB91B8E61D32}" type="slidenum">
              <a:rPr lang="en-US" altLang="en-US" smtClean="0"/>
              <a:pPr/>
              <a:t>3</a:t>
            </a:fld>
            <a:endParaRPr lang="en-US" altLang="en-US"/>
          </a:p>
        </p:txBody>
      </p:sp>
    </p:spTree>
    <p:extLst>
      <p:ext uri="{BB962C8B-B14F-4D97-AF65-F5344CB8AC3E}">
        <p14:creationId xmlns:p14="http://schemas.microsoft.com/office/powerpoint/2010/main" val="1457344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a:spLocks noChangeArrowheads="1"/>
          </p:cNvSpPr>
          <p:nvPr/>
        </p:nvSpPr>
        <p:spPr bwMode="auto">
          <a:xfrm>
            <a:off x="100267" y="1333337"/>
            <a:ext cx="3986063" cy="3686936"/>
          </a:xfrm>
          <a:prstGeom prst="ellipse">
            <a:avLst/>
          </a:prstGeom>
          <a:solidFill>
            <a:schemeClr val="accent6">
              <a:lumMod val="40000"/>
              <a:lumOff val="60000"/>
              <a:alpha val="50195"/>
            </a:schemeClr>
          </a:solidFill>
          <a:ln w="9525">
            <a:solidFill>
              <a:schemeClr val="accent6">
                <a:lumMod val="50000"/>
              </a:schemeClr>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2100" dirty="0">
              <a:solidFill>
                <a:srgbClr val="000000"/>
              </a:solidFill>
              <a:latin typeface="Times New Roman"/>
              <a:ea typeface="MS PGothic" panose="020B0600070205080204" pitchFamily="34" charset="-128"/>
              <a:cs typeface="Times New Roman"/>
            </a:endParaRPr>
          </a:p>
        </p:txBody>
      </p:sp>
      <p:sp>
        <p:nvSpPr>
          <p:cNvPr id="30" name="Oval 29"/>
          <p:cNvSpPr>
            <a:spLocks noChangeArrowheads="1"/>
          </p:cNvSpPr>
          <p:nvPr/>
        </p:nvSpPr>
        <p:spPr bwMode="auto">
          <a:xfrm>
            <a:off x="4886554" y="1206746"/>
            <a:ext cx="4225515" cy="3686936"/>
          </a:xfrm>
          <a:prstGeom prst="ellipse">
            <a:avLst/>
          </a:prstGeom>
          <a:solidFill>
            <a:schemeClr val="accent1">
              <a:lumMod val="75000"/>
              <a:alpha val="50195"/>
            </a:schemeClr>
          </a:solidFill>
          <a:ln w="9525">
            <a:solidFill>
              <a:schemeClr val="accent1">
                <a:lumMod val="50000"/>
              </a:schemeClr>
            </a:solidFill>
            <a:round/>
            <a:headEnd/>
            <a:tailEnd/>
          </a:ln>
          <a:effectLst>
            <a:outerShdw blurRad="40000" dist="23000" dir="5400000" rotWithShape="0">
              <a:srgbClr val="808080">
                <a:alpha val="34999"/>
              </a:srgbClr>
            </a:outerShdw>
          </a:effectLst>
        </p:spPr>
        <p:txBody>
          <a:bodyPr anchor="ctr"/>
          <a:lstStyle/>
          <a:p>
            <a:pPr algn="ctr" defTabSz="342900">
              <a:defRPr/>
            </a:pPr>
            <a:endParaRPr lang="en-US" sz="2100" dirty="0">
              <a:solidFill>
                <a:srgbClr val="000000"/>
              </a:solidFill>
              <a:latin typeface="Times New Roman"/>
              <a:ea typeface="MS PGothic" panose="020B0600070205080204" pitchFamily="34" charset="-128"/>
              <a:cs typeface="Times New Roman"/>
            </a:endParaRPr>
          </a:p>
        </p:txBody>
      </p:sp>
      <p:sp>
        <p:nvSpPr>
          <p:cNvPr id="17" name="Rectangle 16"/>
          <p:cNvSpPr/>
          <p:nvPr/>
        </p:nvSpPr>
        <p:spPr>
          <a:xfrm>
            <a:off x="175533" y="1555640"/>
            <a:ext cx="3655096" cy="3957494"/>
          </a:xfrm>
          <a:prstGeom prst="rect">
            <a:avLst/>
          </a:prstGeom>
          <a:noFill/>
          <a:effectLst>
            <a:glow>
              <a:srgbClr val="4F81BD">
                <a:satMod val="175000"/>
              </a:srgbClr>
            </a:glow>
            <a:softEdge rad="127000"/>
          </a:effectLst>
        </p:spPr>
        <p:txBody>
          <a:bodyPr wrap="square">
            <a:spAutoFit/>
          </a:bodyPr>
          <a:lstStyle/>
          <a:p>
            <a:pPr defTabSz="342900" eaLnBrk="1" fontAlgn="auto" hangingPunct="1">
              <a:spcBef>
                <a:spcPts val="0"/>
              </a:spcBef>
              <a:spcAft>
                <a:spcPts val="675"/>
              </a:spcAft>
              <a:defRPr/>
            </a:pPr>
            <a:r>
              <a:rPr lang="en-US" sz="1500" b="1" kern="0" dirty="0">
                <a:ea typeface="MS PGothic" panose="020B0600070205080204" pitchFamily="34" charset="-128"/>
                <a:cs typeface="Arial" panose="020B0604020202020204" pitchFamily="34" charset="0"/>
              </a:rPr>
              <a:t>Clinical Profile </a:t>
            </a:r>
            <a:r>
              <a:rPr lang="en-US" sz="1800" kern="0" dirty="0">
                <a:ea typeface="MS PGothic" panose="020B0600070205080204" pitchFamily="34" charset="-128"/>
                <a:cs typeface="Arial" panose="020B0604020202020204" pitchFamily="34" charset="0"/>
              </a:rPr>
              <a:t>(age, co-morbidities)</a:t>
            </a:r>
            <a:endParaRPr lang="en-US" sz="1800" b="1" kern="0" dirty="0">
              <a:ea typeface="MS PGothic" panose="020B0600070205080204" pitchFamily="34" charset="-128"/>
              <a:cs typeface="Arial" panose="020B0604020202020204" pitchFamily="34" charset="0"/>
            </a:endParaRPr>
          </a:p>
          <a:p>
            <a:pPr defTabSz="342900" eaLnBrk="1" fontAlgn="auto" hangingPunct="1">
              <a:spcBef>
                <a:spcPts val="0"/>
              </a:spcBef>
              <a:spcAft>
                <a:spcPts val="675"/>
              </a:spcAft>
              <a:defRPr/>
            </a:pPr>
            <a:r>
              <a:rPr lang="en-US" sz="1500" b="1" kern="0" dirty="0">
                <a:ea typeface="MS PGothic" panose="020B0600070205080204" pitchFamily="34" charset="-128"/>
                <a:cs typeface="Arial" panose="020B0604020202020204" pitchFamily="34" charset="0"/>
              </a:rPr>
              <a:t>Self-care opportunities</a:t>
            </a:r>
            <a:r>
              <a:rPr lang="en-US" sz="1500" kern="0" dirty="0">
                <a:ea typeface="MS PGothic" panose="020B0600070205080204" pitchFamily="34" charset="-128"/>
                <a:cs typeface="Arial" panose="020B0604020202020204" pitchFamily="34" charset="0"/>
              </a:rPr>
              <a:t> </a:t>
            </a:r>
            <a:r>
              <a:rPr lang="en-US" sz="1800" kern="0" dirty="0">
                <a:ea typeface="MS PGothic" panose="020B0600070205080204" pitchFamily="34" charset="-128"/>
                <a:cs typeface="Arial" panose="020B0604020202020204" pitchFamily="34" charset="0"/>
              </a:rPr>
              <a:t>(diet, physical activity, medication adherence)</a:t>
            </a:r>
            <a:r>
              <a:rPr lang="en-US" sz="1500" kern="0" dirty="0">
                <a:ea typeface="MS PGothic" panose="020B0600070205080204" pitchFamily="34" charset="-128"/>
                <a:cs typeface="Arial" panose="020B0604020202020204" pitchFamily="34" charset="0"/>
              </a:rPr>
              <a:t> </a:t>
            </a:r>
            <a:endParaRPr lang="en-US" sz="1500" b="1" kern="0" dirty="0">
              <a:ea typeface="MS PGothic" panose="020B0600070205080204" pitchFamily="34" charset="-128"/>
              <a:cs typeface="Arial" panose="020B0604020202020204" pitchFamily="34" charset="0"/>
            </a:endParaRPr>
          </a:p>
          <a:p>
            <a:pPr defTabSz="342900" eaLnBrk="1" fontAlgn="auto" hangingPunct="1">
              <a:spcBef>
                <a:spcPts val="0"/>
              </a:spcBef>
              <a:spcAft>
                <a:spcPts val="675"/>
              </a:spcAft>
              <a:defRPr/>
            </a:pPr>
            <a:r>
              <a:rPr lang="en-US" sz="1500" b="1" kern="0" dirty="0">
                <a:ea typeface="MS PGothic" panose="020B0600070205080204" pitchFamily="34" charset="-128"/>
                <a:cs typeface="Arial" panose="020B0604020202020204" pitchFamily="34" charset="0"/>
              </a:rPr>
              <a:t>Psychological vulnerability vs. resilience </a:t>
            </a:r>
            <a:r>
              <a:rPr lang="en-US" sz="1800" kern="0" dirty="0">
                <a:ea typeface="MS PGothic" panose="020B0600070205080204" pitchFamily="34" charset="-128"/>
                <a:cs typeface="Arial" panose="020B0604020202020204" pitchFamily="34" charset="0"/>
              </a:rPr>
              <a:t>(fear, isolation, depression, anxiety)</a:t>
            </a:r>
            <a:endParaRPr lang="en-US" sz="1800" b="1" kern="0" dirty="0">
              <a:ea typeface="MS PGothic" panose="020B0600070205080204" pitchFamily="34" charset="-128"/>
              <a:cs typeface="Arial" panose="020B0604020202020204" pitchFamily="34" charset="0"/>
            </a:endParaRPr>
          </a:p>
          <a:p>
            <a:pPr defTabSz="342900">
              <a:spcAft>
                <a:spcPts val="675"/>
              </a:spcAft>
              <a:defRPr/>
            </a:pPr>
            <a:r>
              <a:rPr lang="en-US" sz="1500" b="1" kern="0" dirty="0">
                <a:ea typeface="MS PGothic" panose="020B0600070205080204" pitchFamily="34" charset="-128"/>
                <a:cs typeface="Arial" panose="020B0604020202020204" pitchFamily="34" charset="0"/>
              </a:rPr>
              <a:t>Access to and capabilities with technology</a:t>
            </a:r>
          </a:p>
          <a:p>
            <a:pPr defTabSz="342900">
              <a:spcAft>
                <a:spcPts val="675"/>
              </a:spcAft>
              <a:defRPr/>
            </a:pPr>
            <a:r>
              <a:rPr lang="en-US" sz="1500" b="1" kern="0" dirty="0">
                <a:ea typeface="MS PGothic" panose="020B0600070205080204" pitchFamily="34" charset="-128"/>
                <a:cs typeface="Arial" panose="020B0604020202020204" pitchFamily="34" charset="0"/>
              </a:rPr>
              <a:t>Competing priorities </a:t>
            </a:r>
            <a:r>
              <a:rPr lang="en-US" sz="1800" kern="0" dirty="0">
                <a:ea typeface="MS PGothic" panose="020B0600070205080204" pitchFamily="34" charset="-128"/>
                <a:cs typeface="Arial" panose="020B0604020202020204" pitchFamily="34" charset="0"/>
              </a:rPr>
              <a:t>(teleworking, homeschooling)</a:t>
            </a:r>
          </a:p>
          <a:p>
            <a:pPr defTabSz="342900">
              <a:spcAft>
                <a:spcPts val="675"/>
              </a:spcAft>
              <a:defRPr/>
            </a:pPr>
            <a:r>
              <a:rPr lang="en-US" sz="1500" b="1" kern="0" dirty="0">
                <a:ea typeface="MS PGothic" panose="020B0600070205080204" pitchFamily="34" charset="-128"/>
                <a:cs typeface="Arial" panose="020B0604020202020204" pitchFamily="34" charset="0"/>
              </a:rPr>
              <a:t>Employment</a:t>
            </a:r>
            <a:r>
              <a:rPr lang="en-US" sz="1500" kern="0" dirty="0">
                <a:ea typeface="MS PGothic" panose="020B0600070205080204" pitchFamily="34" charset="-128"/>
                <a:cs typeface="Arial" panose="020B0604020202020204" pitchFamily="34" charset="0"/>
              </a:rPr>
              <a:t> </a:t>
            </a:r>
            <a:r>
              <a:rPr lang="en-US" sz="1800" kern="0" dirty="0">
                <a:ea typeface="MS PGothic" panose="020B0600070205080204" pitchFamily="34" charset="-128"/>
                <a:cs typeface="Arial" panose="020B0604020202020204" pitchFamily="34" charset="0"/>
              </a:rPr>
              <a:t>(layoffs) </a:t>
            </a:r>
            <a:r>
              <a:rPr lang="en-US" sz="1500" b="1" kern="0" dirty="0">
                <a:ea typeface="MS PGothic" panose="020B0600070205080204" pitchFamily="34" charset="-128"/>
                <a:cs typeface="Arial" panose="020B0604020202020204" pitchFamily="34" charset="0"/>
              </a:rPr>
              <a:t>and loss of health insurance</a:t>
            </a:r>
          </a:p>
        </p:txBody>
      </p:sp>
      <p:sp>
        <p:nvSpPr>
          <p:cNvPr id="21" name="Rectangle 10"/>
          <p:cNvSpPr>
            <a:spLocks noChangeArrowheads="1"/>
          </p:cNvSpPr>
          <p:nvPr/>
        </p:nvSpPr>
        <p:spPr bwMode="auto">
          <a:xfrm>
            <a:off x="6223133" y="540069"/>
            <a:ext cx="1211312" cy="369332"/>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defTabSz="342900" eaLnBrk="1" hangingPunct="1">
              <a:defRPr/>
            </a:pPr>
            <a:r>
              <a:rPr lang="en-US" altLang="en-US" sz="1800" b="1" kern="0" dirty="0">
                <a:solidFill>
                  <a:srgbClr val="FFFFFF"/>
                </a:solidFill>
                <a:latin typeface="Arial" panose="020B0604020202020204" pitchFamily="34" charset="0"/>
                <a:cs typeface="Arial" panose="020B0604020202020204" pitchFamily="34" charset="0"/>
              </a:rPr>
              <a:t>SUPPLY</a:t>
            </a:r>
            <a:r>
              <a:rPr lang="en-US" altLang="en-US" sz="1800" kern="0" dirty="0">
                <a:solidFill>
                  <a:srgbClr val="FFFFFF"/>
                </a:solidFill>
                <a:latin typeface="Arial" panose="020B0604020202020204" pitchFamily="34" charset="0"/>
                <a:cs typeface="Arial" panose="020B0604020202020204" pitchFamily="34" charset="0"/>
              </a:rPr>
              <a:t>*</a:t>
            </a:r>
          </a:p>
        </p:txBody>
      </p:sp>
      <p:sp>
        <p:nvSpPr>
          <p:cNvPr id="22" name="Rectangle 3"/>
          <p:cNvSpPr>
            <a:spLocks noChangeArrowheads="1"/>
          </p:cNvSpPr>
          <p:nvPr/>
        </p:nvSpPr>
        <p:spPr bwMode="auto">
          <a:xfrm>
            <a:off x="1489863" y="539711"/>
            <a:ext cx="1211312" cy="369332"/>
          </a:xfrm>
          <a:prstGeom prst="rect">
            <a:avLst/>
          </a:prstGeom>
          <a:solidFill>
            <a:srgbClr val="9BBB59">
              <a:lumMod val="75000"/>
            </a:srgbClr>
          </a:solidFill>
          <a:ln>
            <a:noFill/>
          </a:ln>
        </p:spPr>
        <p:txBody>
          <a:bodyPr wrap="square">
            <a:spAutoFit/>
          </a:bodyPr>
          <a:lstStyle/>
          <a:p>
            <a:pPr algn="ctr" defTabSz="342900" eaLnBrk="1" hangingPunct="1">
              <a:defRPr/>
            </a:pPr>
            <a:r>
              <a:rPr lang="en-US" sz="1800" b="1" kern="0" dirty="0">
                <a:solidFill>
                  <a:srgbClr val="FFFFFF"/>
                </a:solidFill>
                <a:ea typeface="ＭＳ Ｐゴシック" charset="0"/>
                <a:cs typeface="Arial" panose="020B0604020202020204" pitchFamily="34" charset="0"/>
              </a:rPr>
              <a:t>DEMAND</a:t>
            </a:r>
          </a:p>
        </p:txBody>
      </p:sp>
      <p:sp>
        <p:nvSpPr>
          <p:cNvPr id="24" name="Rectangle 3"/>
          <p:cNvSpPr>
            <a:spLocks noChangeArrowheads="1"/>
          </p:cNvSpPr>
          <p:nvPr/>
        </p:nvSpPr>
        <p:spPr bwMode="auto">
          <a:xfrm>
            <a:off x="175533" y="5539921"/>
            <a:ext cx="8797018" cy="346249"/>
          </a:xfrm>
          <a:prstGeom prst="rect">
            <a:avLst/>
          </a:prstGeom>
          <a:solidFill>
            <a:schemeClr val="tx1">
              <a:lumMod val="85000"/>
              <a:lumOff val="15000"/>
            </a:schemeClr>
          </a:solidFill>
          <a:ln>
            <a:solidFill>
              <a:schemeClr val="bg1">
                <a:lumMod val="75000"/>
              </a:schemeClr>
            </a:solidFill>
          </a:ln>
        </p:spPr>
        <p:txBody>
          <a:bodyPr wrap="square">
            <a:spAutoFit/>
          </a:bodyPr>
          <a:lstStyle/>
          <a:p>
            <a:pPr algn="ctr" defTabSz="342900" eaLnBrk="1" hangingPunct="1">
              <a:defRPr/>
            </a:pPr>
            <a:r>
              <a:rPr lang="en-US" sz="1650" b="1" kern="0" dirty="0">
                <a:solidFill>
                  <a:srgbClr val="FFFFFF"/>
                </a:solidFill>
                <a:ea typeface="ＭＳ Ｐゴシック" charset="0"/>
                <a:cs typeface="Arial" panose="020B0604020202020204" pitchFamily="34" charset="0"/>
              </a:rPr>
              <a:t>PUBLIC HEALTH INFLUENCES: State- and Federal mandates and recommendations</a:t>
            </a:r>
          </a:p>
        </p:txBody>
      </p:sp>
      <p:sp>
        <p:nvSpPr>
          <p:cNvPr id="5" name="Down Arrow 4"/>
          <p:cNvSpPr/>
          <p:nvPr/>
        </p:nvSpPr>
        <p:spPr>
          <a:xfrm rot="12190643">
            <a:off x="5201206" y="5127582"/>
            <a:ext cx="351938" cy="305785"/>
          </a:xfrm>
          <a:prstGeom prst="down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Down Arrow 25"/>
          <p:cNvSpPr/>
          <p:nvPr/>
        </p:nvSpPr>
        <p:spPr>
          <a:xfrm rot="12178755">
            <a:off x="7052500" y="5177571"/>
            <a:ext cx="351938" cy="305785"/>
          </a:xfrm>
          <a:prstGeom prst="down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Down Arrow 26"/>
          <p:cNvSpPr/>
          <p:nvPr/>
        </p:nvSpPr>
        <p:spPr>
          <a:xfrm rot="9396553">
            <a:off x="2803402" y="5127204"/>
            <a:ext cx="351938" cy="305785"/>
          </a:xfrm>
          <a:prstGeom prst="down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Down Arrow 27"/>
          <p:cNvSpPr/>
          <p:nvPr/>
        </p:nvSpPr>
        <p:spPr>
          <a:xfrm rot="10800000">
            <a:off x="4008838" y="5127204"/>
            <a:ext cx="351938" cy="305785"/>
          </a:xfrm>
          <a:prstGeom prst="downArrow">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Oval 24">
            <a:extLst>
              <a:ext uri="{FF2B5EF4-FFF2-40B4-BE49-F238E27FC236}">
                <a16:creationId xmlns:a16="http://schemas.microsoft.com/office/drawing/2014/main" id="{982B0858-DDEF-4BBE-93D8-199AFE010D72}"/>
              </a:ext>
            </a:extLst>
          </p:cNvPr>
          <p:cNvSpPr>
            <a:spLocks noChangeArrowheads="1"/>
          </p:cNvSpPr>
          <p:nvPr/>
        </p:nvSpPr>
        <p:spPr bwMode="auto">
          <a:xfrm>
            <a:off x="4381444" y="1360339"/>
            <a:ext cx="3176402" cy="3295407"/>
          </a:xfrm>
          <a:prstGeom prst="ellipse">
            <a:avLst/>
          </a:prstGeom>
          <a:solidFill>
            <a:schemeClr val="accent1">
              <a:lumMod val="20000"/>
              <a:lumOff val="80000"/>
              <a:alpha val="50195"/>
            </a:schemeClr>
          </a:solidFill>
          <a:ln w="9525">
            <a:solidFill>
              <a:schemeClr val="accent1">
                <a:lumMod val="20000"/>
                <a:lumOff val="80000"/>
              </a:schemeClr>
            </a:solidFill>
            <a:prstDash val="lgDash"/>
            <a:round/>
            <a:headEnd/>
            <a:tailEnd/>
          </a:ln>
          <a:effectLst>
            <a:outerShdw blurRad="40000" dist="23000" dir="5400000" rotWithShape="0">
              <a:srgbClr val="808080">
                <a:alpha val="34999"/>
              </a:srgbClr>
            </a:outerShdw>
          </a:effectLst>
        </p:spPr>
        <p:txBody>
          <a:bodyPr anchor="ctr"/>
          <a:lstStyle/>
          <a:p>
            <a:pPr algn="ctr" defTabSz="342900">
              <a:defRPr/>
            </a:pPr>
            <a:endParaRPr lang="en-US" sz="2100" dirty="0">
              <a:solidFill>
                <a:srgbClr val="000000"/>
              </a:solidFill>
              <a:latin typeface="Times New Roman"/>
              <a:ea typeface="MS PGothic" panose="020B0600070205080204" pitchFamily="34" charset="-128"/>
              <a:cs typeface="Times New Roman"/>
            </a:endParaRPr>
          </a:p>
        </p:txBody>
      </p:sp>
      <p:sp>
        <p:nvSpPr>
          <p:cNvPr id="32" name="Rectangle 3">
            <a:extLst>
              <a:ext uri="{FF2B5EF4-FFF2-40B4-BE49-F238E27FC236}">
                <a16:creationId xmlns:a16="http://schemas.microsoft.com/office/drawing/2014/main" id="{DE90387F-968C-4DD7-B965-B86859D18DA6}"/>
              </a:ext>
            </a:extLst>
          </p:cNvPr>
          <p:cNvSpPr>
            <a:spLocks noChangeArrowheads="1"/>
          </p:cNvSpPr>
          <p:nvPr/>
        </p:nvSpPr>
        <p:spPr bwMode="auto">
          <a:xfrm>
            <a:off x="3594637" y="2309158"/>
            <a:ext cx="1378652" cy="646331"/>
          </a:xfrm>
          <a:prstGeom prst="rect">
            <a:avLst/>
          </a:prstGeom>
          <a:solidFill>
            <a:schemeClr val="tx1">
              <a:lumMod val="85000"/>
              <a:lumOff val="15000"/>
            </a:schemeClr>
          </a:solidFill>
          <a:ln>
            <a:solidFill>
              <a:schemeClr val="bg1">
                <a:lumMod val="75000"/>
              </a:schemeClr>
            </a:solidFill>
          </a:ln>
        </p:spPr>
        <p:txBody>
          <a:bodyPr wrap="square">
            <a:spAutoFit/>
          </a:bodyPr>
          <a:lstStyle/>
          <a:p>
            <a:pPr algn="ctr" defTabSz="342900" eaLnBrk="1" hangingPunct="1">
              <a:defRPr/>
            </a:pPr>
            <a:r>
              <a:rPr lang="en-US" sz="1800" b="1" kern="0" dirty="0">
                <a:solidFill>
                  <a:srgbClr val="FFFFFF"/>
                </a:solidFill>
                <a:latin typeface="Times New Roman" charset="0"/>
                <a:ea typeface="ＭＳ Ｐゴシック" charset="0"/>
                <a:cs typeface="Times New Roman" charset="0"/>
              </a:rPr>
              <a:t>Ambulatory Visits</a:t>
            </a:r>
          </a:p>
        </p:txBody>
      </p:sp>
      <p:sp>
        <p:nvSpPr>
          <p:cNvPr id="33" name="Rectangle 3">
            <a:extLst>
              <a:ext uri="{FF2B5EF4-FFF2-40B4-BE49-F238E27FC236}">
                <a16:creationId xmlns:a16="http://schemas.microsoft.com/office/drawing/2014/main" id="{2AF4A691-4B22-488E-BE6B-99C379F6883B}"/>
              </a:ext>
            </a:extLst>
          </p:cNvPr>
          <p:cNvSpPr>
            <a:spLocks noChangeArrowheads="1"/>
          </p:cNvSpPr>
          <p:nvPr/>
        </p:nvSpPr>
        <p:spPr bwMode="auto">
          <a:xfrm>
            <a:off x="3594637" y="3402667"/>
            <a:ext cx="1291917" cy="646331"/>
          </a:xfrm>
          <a:prstGeom prst="rect">
            <a:avLst/>
          </a:prstGeom>
          <a:solidFill>
            <a:schemeClr val="tx1">
              <a:lumMod val="85000"/>
              <a:lumOff val="15000"/>
            </a:schemeClr>
          </a:solidFill>
          <a:ln>
            <a:solidFill>
              <a:schemeClr val="bg1">
                <a:lumMod val="75000"/>
              </a:schemeClr>
            </a:solidFill>
          </a:ln>
        </p:spPr>
        <p:txBody>
          <a:bodyPr wrap="square">
            <a:spAutoFit/>
          </a:bodyPr>
          <a:lstStyle/>
          <a:p>
            <a:pPr algn="ctr" defTabSz="342900" eaLnBrk="1" hangingPunct="1">
              <a:defRPr/>
            </a:pPr>
            <a:r>
              <a:rPr lang="en-US" sz="1800" b="1" kern="0" dirty="0">
                <a:solidFill>
                  <a:srgbClr val="FFFFFF"/>
                </a:solidFill>
                <a:latin typeface="Times New Roman" charset="0"/>
                <a:ea typeface="ＭＳ Ｐゴシック" charset="0"/>
                <a:cs typeface="Times New Roman" charset="0"/>
              </a:rPr>
              <a:t>Telehealth “Visits”</a:t>
            </a:r>
          </a:p>
        </p:txBody>
      </p:sp>
      <p:sp>
        <p:nvSpPr>
          <p:cNvPr id="34" name="Rectangle 33">
            <a:extLst>
              <a:ext uri="{FF2B5EF4-FFF2-40B4-BE49-F238E27FC236}">
                <a16:creationId xmlns:a16="http://schemas.microsoft.com/office/drawing/2014/main" id="{3098314A-3392-4A51-8FBF-3407F752836D}"/>
              </a:ext>
            </a:extLst>
          </p:cNvPr>
          <p:cNvSpPr/>
          <p:nvPr/>
        </p:nvSpPr>
        <p:spPr>
          <a:xfrm>
            <a:off x="4951455" y="1555640"/>
            <a:ext cx="2474988" cy="3131627"/>
          </a:xfrm>
          <a:prstGeom prst="rect">
            <a:avLst/>
          </a:prstGeom>
          <a:noFill/>
          <a:effectLst>
            <a:glow>
              <a:srgbClr val="4F81BD">
                <a:satMod val="175000"/>
              </a:srgbClr>
            </a:glow>
            <a:softEdge rad="127000"/>
          </a:effectLst>
        </p:spPr>
        <p:txBody>
          <a:bodyPr wrap="square">
            <a:spAutoFit/>
          </a:bodyPr>
          <a:lstStyle/>
          <a:p>
            <a:pPr defTabSz="342900" eaLnBrk="1" fontAlgn="auto" hangingPunct="1">
              <a:spcBef>
                <a:spcPts val="0"/>
              </a:spcBef>
              <a:spcAft>
                <a:spcPts val="675"/>
              </a:spcAft>
              <a:defRPr/>
            </a:pPr>
            <a:r>
              <a:rPr lang="en-US" sz="1500" b="1" kern="0" dirty="0">
                <a:ea typeface="MS PGothic" panose="020B0600070205080204" pitchFamily="34" charset="-128"/>
                <a:cs typeface="Arial" panose="020B0604020202020204" pitchFamily="34" charset="0"/>
              </a:rPr>
              <a:t>Psychological vulnerability vs. resilience </a:t>
            </a:r>
            <a:r>
              <a:rPr lang="en-US" sz="1500" kern="0" dirty="0">
                <a:ea typeface="MS PGothic" panose="020B0600070205080204" pitchFamily="34" charset="-128"/>
                <a:cs typeface="Arial" panose="020B0604020202020204" pitchFamily="34" charset="0"/>
              </a:rPr>
              <a:t>(fear, sense of duty)</a:t>
            </a:r>
          </a:p>
          <a:p>
            <a:pPr defTabSz="342900">
              <a:spcAft>
                <a:spcPts val="675"/>
              </a:spcAft>
              <a:defRPr/>
            </a:pPr>
            <a:r>
              <a:rPr lang="en-US" sz="1500" b="1" kern="0" dirty="0">
                <a:ea typeface="MS PGothic" panose="020B0600070205080204" pitchFamily="34" charset="-128"/>
                <a:cs typeface="Arial" panose="020B0604020202020204" pitchFamily="34" charset="0"/>
              </a:rPr>
              <a:t>Access to and capabilities with technology</a:t>
            </a:r>
          </a:p>
          <a:p>
            <a:pPr defTabSz="342900">
              <a:spcAft>
                <a:spcPts val="675"/>
              </a:spcAft>
              <a:defRPr/>
            </a:pPr>
            <a:r>
              <a:rPr lang="en-US" sz="1500" b="1" kern="0" dirty="0">
                <a:ea typeface="MS PGothic" panose="020B0600070205080204" pitchFamily="34" charset="-128"/>
                <a:cs typeface="Arial" panose="020B0604020202020204" pitchFamily="34" charset="0"/>
              </a:rPr>
              <a:t>Policies regarding new and non-urgent visits</a:t>
            </a:r>
          </a:p>
          <a:p>
            <a:pPr defTabSz="342900">
              <a:spcAft>
                <a:spcPts val="675"/>
              </a:spcAft>
              <a:defRPr/>
            </a:pPr>
            <a:r>
              <a:rPr lang="en-US" sz="1500" b="1" kern="0" dirty="0">
                <a:ea typeface="MS PGothic" panose="020B0600070205080204" pitchFamily="34" charset="-128"/>
                <a:cs typeface="Arial" panose="020B0604020202020204" pitchFamily="34" charset="0"/>
              </a:rPr>
              <a:t>Employment changes </a:t>
            </a:r>
            <a:r>
              <a:rPr lang="en-US" sz="1500" kern="0" dirty="0">
                <a:ea typeface="MS PGothic" panose="020B0600070205080204" pitchFamily="34" charset="-128"/>
                <a:cs typeface="Arial" panose="020B0604020202020204" pitchFamily="34" charset="0"/>
              </a:rPr>
              <a:t> (layoffs, furloughs, redeployment)</a:t>
            </a:r>
            <a:endParaRPr lang="en-US" sz="1500" b="1" kern="0" dirty="0">
              <a:ea typeface="MS PGothic"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79837DFA-40AA-4B0C-BFD8-7B3109EBA9DB}"/>
              </a:ext>
            </a:extLst>
          </p:cNvPr>
          <p:cNvSpPr/>
          <p:nvPr/>
        </p:nvSpPr>
        <p:spPr>
          <a:xfrm>
            <a:off x="7070453" y="955663"/>
            <a:ext cx="1051891" cy="346249"/>
          </a:xfrm>
          <a:prstGeom prst="rect">
            <a:avLst/>
          </a:prstGeom>
          <a:solidFill>
            <a:schemeClr val="accent1">
              <a:lumMod val="50000"/>
            </a:schemeClr>
          </a:solidFill>
          <a:ln>
            <a:solidFill>
              <a:schemeClr val="accent5">
                <a:lumMod val="75000"/>
              </a:schemeClr>
            </a:solidFill>
          </a:ln>
        </p:spPr>
        <p:txBody>
          <a:bodyPr wrap="none">
            <a:spAutoFit/>
          </a:bodyPr>
          <a:lstStyle/>
          <a:p>
            <a:r>
              <a:rPr lang="en-US" altLang="en-US" sz="1650" b="1" kern="0" dirty="0">
                <a:solidFill>
                  <a:srgbClr val="FFFFFF"/>
                </a:solidFill>
                <a:cs typeface="Arial" panose="020B0604020202020204" pitchFamily="34" charset="0"/>
              </a:rPr>
              <a:t>Systems</a:t>
            </a:r>
            <a:endParaRPr lang="en-US" sz="1650" dirty="0"/>
          </a:p>
        </p:txBody>
      </p:sp>
      <p:sp>
        <p:nvSpPr>
          <p:cNvPr id="36" name="Rectangle 35">
            <a:extLst>
              <a:ext uri="{FF2B5EF4-FFF2-40B4-BE49-F238E27FC236}">
                <a16:creationId xmlns:a16="http://schemas.microsoft.com/office/drawing/2014/main" id="{BAFEACBD-D97A-4012-B00F-035D0844C6FD}"/>
              </a:ext>
            </a:extLst>
          </p:cNvPr>
          <p:cNvSpPr/>
          <p:nvPr/>
        </p:nvSpPr>
        <p:spPr>
          <a:xfrm>
            <a:off x="5377175" y="959037"/>
            <a:ext cx="1184940" cy="346249"/>
          </a:xfrm>
          <a:prstGeom prst="rect">
            <a:avLst/>
          </a:prstGeom>
          <a:solidFill>
            <a:schemeClr val="accent1">
              <a:lumMod val="50000"/>
            </a:schemeClr>
          </a:solidFill>
          <a:ln>
            <a:solidFill>
              <a:schemeClr val="accent5">
                <a:lumMod val="75000"/>
              </a:schemeClr>
            </a:solidFill>
          </a:ln>
        </p:spPr>
        <p:txBody>
          <a:bodyPr wrap="none">
            <a:spAutoFit/>
          </a:bodyPr>
          <a:lstStyle/>
          <a:p>
            <a:r>
              <a:rPr lang="en-US" altLang="en-US" sz="1650" b="1" kern="0" dirty="0">
                <a:solidFill>
                  <a:srgbClr val="FFFFFF"/>
                </a:solidFill>
                <a:cs typeface="Arial" panose="020B0604020202020204" pitchFamily="34" charset="0"/>
              </a:rPr>
              <a:t>Clinicians</a:t>
            </a:r>
            <a:endParaRPr lang="en-US" sz="1650" dirty="0"/>
          </a:p>
        </p:txBody>
      </p:sp>
      <p:sp>
        <p:nvSpPr>
          <p:cNvPr id="37" name="Rectangle 36">
            <a:extLst>
              <a:ext uri="{FF2B5EF4-FFF2-40B4-BE49-F238E27FC236}">
                <a16:creationId xmlns:a16="http://schemas.microsoft.com/office/drawing/2014/main" id="{C5878204-B8CB-403E-9BD4-696ACD750AC0}"/>
              </a:ext>
            </a:extLst>
          </p:cNvPr>
          <p:cNvSpPr/>
          <p:nvPr/>
        </p:nvSpPr>
        <p:spPr>
          <a:xfrm>
            <a:off x="7006774" y="1555640"/>
            <a:ext cx="2258670" cy="3470181"/>
          </a:xfrm>
          <a:prstGeom prst="rect">
            <a:avLst/>
          </a:prstGeom>
        </p:spPr>
        <p:txBody>
          <a:bodyPr wrap="square">
            <a:spAutoFit/>
          </a:bodyPr>
          <a:lstStyle/>
          <a:p>
            <a:r>
              <a:rPr lang="en-US" sz="1500" b="1" dirty="0">
                <a:cs typeface="Arial" panose="020B0604020202020204" pitchFamily="34" charset="0"/>
              </a:rPr>
              <a:t>Concerns for </a:t>
            </a:r>
          </a:p>
          <a:p>
            <a:r>
              <a:rPr lang="en-US" sz="1500" b="1" dirty="0">
                <a:cs typeface="Arial" panose="020B0604020202020204" pitchFamily="34" charset="0"/>
              </a:rPr>
              <a:t>  employee safety </a:t>
            </a:r>
          </a:p>
          <a:p>
            <a:r>
              <a:rPr lang="en-US" sz="1425" b="1" dirty="0">
                <a:cs typeface="Arial" panose="020B0604020202020204" pitchFamily="34" charset="0"/>
              </a:rPr>
              <a:t>     </a:t>
            </a:r>
            <a:r>
              <a:rPr lang="en-US" sz="1800" dirty="0">
                <a:cs typeface="Arial" panose="020B0604020202020204" pitchFamily="34" charset="0"/>
              </a:rPr>
              <a:t>(PPE </a:t>
            </a:r>
          </a:p>
          <a:p>
            <a:pPr>
              <a:spcAft>
                <a:spcPts val="1125"/>
              </a:spcAft>
            </a:pPr>
            <a:r>
              <a:rPr lang="en-US" sz="1800" dirty="0">
                <a:cs typeface="Arial" panose="020B0604020202020204" pitchFamily="34" charset="0"/>
              </a:rPr>
              <a:t>       shortages)</a:t>
            </a:r>
            <a:endParaRPr lang="en-US" sz="1800" b="1" dirty="0">
              <a:cs typeface="Arial" panose="020B0604020202020204" pitchFamily="34" charset="0"/>
            </a:endParaRPr>
          </a:p>
          <a:p>
            <a:r>
              <a:rPr lang="en-US" sz="1425" b="1" dirty="0">
                <a:cs typeface="Arial" panose="020B0604020202020204" pitchFamily="34" charset="0"/>
              </a:rPr>
              <a:t>         </a:t>
            </a:r>
            <a:r>
              <a:rPr lang="en-US" sz="1500" b="1" dirty="0">
                <a:cs typeface="Arial" panose="020B0604020202020204" pitchFamily="34" charset="0"/>
              </a:rPr>
              <a:t>Concerns for         </a:t>
            </a:r>
          </a:p>
          <a:p>
            <a:r>
              <a:rPr lang="en-US" sz="1500" b="1" dirty="0">
                <a:cs typeface="Arial" panose="020B0604020202020204" pitchFamily="34" charset="0"/>
              </a:rPr>
              <a:t>          patient safety</a:t>
            </a:r>
          </a:p>
          <a:p>
            <a:pPr>
              <a:spcAft>
                <a:spcPts val="1125"/>
              </a:spcAft>
            </a:pPr>
            <a:r>
              <a:rPr lang="en-US" sz="1425" b="1" dirty="0">
                <a:cs typeface="Arial" panose="020B0604020202020204" pitchFamily="34" charset="0"/>
              </a:rPr>
              <a:t>           </a:t>
            </a:r>
            <a:r>
              <a:rPr lang="en-US" sz="1800" dirty="0">
                <a:cs typeface="Arial" panose="020B0604020202020204" pitchFamily="34" charset="0"/>
              </a:rPr>
              <a:t>(workflows)</a:t>
            </a:r>
            <a:endParaRPr lang="en-US" sz="1800" b="1" dirty="0">
              <a:cs typeface="Arial" panose="020B0604020202020204" pitchFamily="34" charset="0"/>
            </a:endParaRPr>
          </a:p>
          <a:p>
            <a:r>
              <a:rPr lang="en-US" sz="1425" b="1" dirty="0">
                <a:cs typeface="Arial" panose="020B0604020202020204" pitchFamily="34" charset="0"/>
              </a:rPr>
              <a:t>         </a:t>
            </a:r>
            <a:r>
              <a:rPr lang="en-US" sz="1500" b="1" dirty="0">
                <a:cs typeface="Arial" panose="020B0604020202020204" pitchFamily="34" charset="0"/>
              </a:rPr>
              <a:t>Economic    </a:t>
            </a:r>
          </a:p>
          <a:p>
            <a:r>
              <a:rPr lang="en-US" sz="1500" b="1" dirty="0">
                <a:cs typeface="Arial" panose="020B0604020202020204" pitchFamily="34" charset="0"/>
              </a:rPr>
              <a:t>       circumstances</a:t>
            </a:r>
          </a:p>
          <a:p>
            <a:r>
              <a:rPr lang="en-US" sz="1425" dirty="0">
                <a:cs typeface="Arial" panose="020B0604020202020204" pitchFamily="34" charset="0"/>
              </a:rPr>
              <a:t>     </a:t>
            </a:r>
            <a:r>
              <a:rPr lang="en-US" sz="1800" dirty="0">
                <a:cs typeface="Arial" panose="020B0604020202020204" pitchFamily="34" charset="0"/>
              </a:rPr>
              <a:t>(revenue loss)</a:t>
            </a:r>
          </a:p>
          <a:p>
            <a:pPr>
              <a:spcBef>
                <a:spcPts val="1125"/>
              </a:spcBef>
            </a:pPr>
            <a:r>
              <a:rPr lang="en-US" sz="1500" b="1" dirty="0">
                <a:cs typeface="Arial" panose="020B0604020202020204" pitchFamily="34" charset="0"/>
              </a:rPr>
              <a:t>  Medico-legal concerns</a:t>
            </a:r>
          </a:p>
        </p:txBody>
      </p:sp>
      <p:sp>
        <p:nvSpPr>
          <p:cNvPr id="20" name="Rectangle 3">
            <a:extLst>
              <a:ext uri="{FF2B5EF4-FFF2-40B4-BE49-F238E27FC236}">
                <a16:creationId xmlns:a16="http://schemas.microsoft.com/office/drawing/2014/main" id="{109E67CE-C71C-47D4-B7CE-F5BEFCEA4CB6}"/>
              </a:ext>
            </a:extLst>
          </p:cNvPr>
          <p:cNvSpPr>
            <a:spLocks noChangeArrowheads="1"/>
          </p:cNvSpPr>
          <p:nvPr/>
        </p:nvSpPr>
        <p:spPr bwMode="auto">
          <a:xfrm>
            <a:off x="786690" y="961205"/>
            <a:ext cx="2617657" cy="369332"/>
          </a:xfrm>
          <a:prstGeom prst="rect">
            <a:avLst/>
          </a:prstGeom>
          <a:solidFill>
            <a:srgbClr val="9BBB59">
              <a:lumMod val="75000"/>
            </a:srgbClr>
          </a:solidFill>
          <a:ln>
            <a:noFill/>
          </a:ln>
        </p:spPr>
        <p:txBody>
          <a:bodyPr wrap="square">
            <a:spAutoFit/>
          </a:bodyPr>
          <a:lstStyle/>
          <a:p>
            <a:pPr algn="ctr" defTabSz="342900" eaLnBrk="1" hangingPunct="1">
              <a:defRPr/>
            </a:pPr>
            <a:r>
              <a:rPr lang="en-US" sz="1800" b="1" kern="0" dirty="0">
                <a:solidFill>
                  <a:srgbClr val="FFFFFF"/>
                </a:solidFill>
                <a:ea typeface="ＭＳ Ｐゴシック" charset="0"/>
                <a:cs typeface="Arial" panose="020B0604020202020204" pitchFamily="34" charset="0"/>
              </a:rPr>
              <a:t>Individuals &amp; Families</a:t>
            </a:r>
          </a:p>
        </p:txBody>
      </p:sp>
      <p:sp>
        <p:nvSpPr>
          <p:cNvPr id="2" name="TextBox 1">
            <a:extLst>
              <a:ext uri="{FF2B5EF4-FFF2-40B4-BE49-F238E27FC236}">
                <a16:creationId xmlns:a16="http://schemas.microsoft.com/office/drawing/2014/main" id="{1198DC88-7A66-F742-AD44-995F856F50AB}"/>
              </a:ext>
            </a:extLst>
          </p:cNvPr>
          <p:cNvSpPr txBox="1"/>
          <p:nvPr/>
        </p:nvSpPr>
        <p:spPr>
          <a:xfrm>
            <a:off x="0" y="78046"/>
            <a:ext cx="9265444" cy="461665"/>
          </a:xfrm>
          <a:prstGeom prst="rect">
            <a:avLst/>
          </a:prstGeom>
          <a:noFill/>
        </p:spPr>
        <p:txBody>
          <a:bodyPr wrap="square" rtlCol="0">
            <a:spAutoFit/>
          </a:bodyPr>
          <a:lstStyle/>
          <a:p>
            <a:r>
              <a:rPr lang="en-US" dirty="0"/>
              <a:t>The Pandemic Influences Complex Drivers of Supply and Demand</a:t>
            </a:r>
          </a:p>
        </p:txBody>
      </p:sp>
      <p:sp>
        <p:nvSpPr>
          <p:cNvPr id="3" name="TextBox 2">
            <a:extLst>
              <a:ext uri="{FF2B5EF4-FFF2-40B4-BE49-F238E27FC236}">
                <a16:creationId xmlns:a16="http://schemas.microsoft.com/office/drawing/2014/main" id="{EE11DB97-77BB-7446-9D86-39129BD5221A}"/>
              </a:ext>
            </a:extLst>
          </p:cNvPr>
          <p:cNvSpPr txBox="1"/>
          <p:nvPr/>
        </p:nvSpPr>
        <p:spPr>
          <a:xfrm>
            <a:off x="2552218" y="6267318"/>
            <a:ext cx="4255845" cy="276999"/>
          </a:xfrm>
          <a:prstGeom prst="rect">
            <a:avLst/>
          </a:prstGeom>
          <a:noFill/>
        </p:spPr>
        <p:txBody>
          <a:bodyPr wrap="none" rtlCol="0">
            <a:spAutoFit/>
          </a:bodyPr>
          <a:lstStyle/>
          <a:p>
            <a:r>
              <a:rPr lang="en-US" sz="1200" dirty="0"/>
              <a:t>From: M. Ali and C. Mangione. Health Affairs, </a:t>
            </a:r>
            <a:r>
              <a:rPr lang="en-US" sz="1200" i="1" dirty="0"/>
              <a:t>In Press, </a:t>
            </a:r>
            <a:r>
              <a:rPr lang="en-US" sz="1200" dirty="0"/>
              <a:t>2020</a:t>
            </a:r>
          </a:p>
        </p:txBody>
      </p:sp>
    </p:spTree>
    <p:extLst>
      <p:ext uri="{BB962C8B-B14F-4D97-AF65-F5344CB8AC3E}">
        <p14:creationId xmlns:p14="http://schemas.microsoft.com/office/powerpoint/2010/main" val="559980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 y="685800"/>
            <a:ext cx="7924799" cy="4815786"/>
          </a:xfrm>
          <a:prstGeom prst="rect">
            <a:avLst/>
          </a:prstGeom>
        </p:spPr>
      </p:pic>
      <p:sp>
        <p:nvSpPr>
          <p:cNvPr id="9" name="Content Placeholder 2"/>
          <p:cNvSpPr txBox="1">
            <a:spLocks/>
          </p:cNvSpPr>
          <p:nvPr/>
        </p:nvSpPr>
        <p:spPr>
          <a:xfrm>
            <a:off x="1370626" y="5552485"/>
            <a:ext cx="8199119" cy="346472"/>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err="1"/>
              <a:t>Wosik</a:t>
            </a:r>
            <a:r>
              <a:rPr lang="en-US" sz="1200" dirty="0"/>
              <a:t> J, et al. Telehealth transformation: COVID-19 and the rise of virtual care. </a:t>
            </a:r>
            <a:r>
              <a:rPr lang="en-US" sz="1200" i="1" dirty="0"/>
              <a:t>J Am Med Inform Assoc</a:t>
            </a:r>
            <a:r>
              <a:rPr lang="en-US" sz="1200" dirty="0"/>
              <a:t>. 2020;27(6):957-962. doi:10.1093/</a:t>
            </a:r>
            <a:r>
              <a:rPr lang="en-US" sz="1200" dirty="0" err="1"/>
              <a:t>jamia</a:t>
            </a:r>
            <a:r>
              <a:rPr lang="en-US" sz="1200" dirty="0"/>
              <a:t>/ocaa067</a:t>
            </a:r>
          </a:p>
        </p:txBody>
      </p:sp>
      <p:sp>
        <p:nvSpPr>
          <p:cNvPr id="2" name="TextBox 1">
            <a:extLst>
              <a:ext uri="{FF2B5EF4-FFF2-40B4-BE49-F238E27FC236}">
                <a16:creationId xmlns:a16="http://schemas.microsoft.com/office/drawing/2014/main" id="{51321243-FA93-FC4A-B8EF-0B3B24082717}"/>
              </a:ext>
            </a:extLst>
          </p:cNvPr>
          <p:cNvSpPr txBox="1"/>
          <p:nvPr/>
        </p:nvSpPr>
        <p:spPr>
          <a:xfrm>
            <a:off x="2084768" y="0"/>
            <a:ext cx="5281446" cy="461665"/>
          </a:xfrm>
          <a:prstGeom prst="rect">
            <a:avLst/>
          </a:prstGeom>
          <a:noFill/>
        </p:spPr>
        <p:txBody>
          <a:bodyPr wrap="none" rtlCol="0">
            <a:spAutoFit/>
          </a:bodyPr>
          <a:lstStyle/>
          <a:p>
            <a:r>
              <a:rPr lang="en-US" dirty="0"/>
              <a:t>Covid-19 and the Rise of Virtual Care</a:t>
            </a:r>
          </a:p>
        </p:txBody>
      </p:sp>
    </p:spTree>
    <p:extLst>
      <p:ext uri="{BB962C8B-B14F-4D97-AF65-F5344CB8AC3E}">
        <p14:creationId xmlns:p14="http://schemas.microsoft.com/office/powerpoint/2010/main" val="143947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2125" y="5678864"/>
            <a:ext cx="4853620" cy="246221"/>
          </a:xfrm>
          <a:prstGeom prst="rect">
            <a:avLst/>
          </a:prstGeom>
          <a:noFill/>
        </p:spPr>
        <p:txBody>
          <a:bodyPr wrap="square" rtlCol="0">
            <a:spAutoFit/>
          </a:bodyPr>
          <a:lstStyle/>
          <a:p>
            <a:r>
              <a:rPr lang="en-US" sz="1000" dirty="0"/>
              <a:t>Office of Health Informatics and Analytics, UCLA Health Information Technology</a:t>
            </a:r>
          </a:p>
        </p:txBody>
      </p:sp>
      <p:sp>
        <p:nvSpPr>
          <p:cNvPr id="7" name="object 7"/>
          <p:cNvSpPr/>
          <p:nvPr/>
        </p:nvSpPr>
        <p:spPr>
          <a:xfrm>
            <a:off x="579120" y="868680"/>
            <a:ext cx="8092439" cy="4526280"/>
          </a:xfrm>
          <a:prstGeom prst="rect">
            <a:avLst/>
          </a:prstGeom>
          <a:blipFill>
            <a:blip r:embed="rId2" cstate="print"/>
            <a:stretch>
              <a:fillRect/>
            </a:stretch>
          </a:blipFill>
        </p:spPr>
        <p:txBody>
          <a:bodyPr wrap="square" lIns="0" tIns="0" rIns="0" bIns="0" rtlCol="0"/>
          <a:lstStyle/>
          <a:p>
            <a:endParaRPr sz="1800"/>
          </a:p>
        </p:txBody>
      </p:sp>
      <p:sp>
        <p:nvSpPr>
          <p:cNvPr id="2" name="TextBox 1">
            <a:extLst>
              <a:ext uri="{FF2B5EF4-FFF2-40B4-BE49-F238E27FC236}">
                <a16:creationId xmlns:a16="http://schemas.microsoft.com/office/drawing/2014/main" id="{090C9D43-3207-F04D-B578-FD647FB06926}"/>
              </a:ext>
            </a:extLst>
          </p:cNvPr>
          <p:cNvSpPr txBox="1"/>
          <p:nvPr/>
        </p:nvSpPr>
        <p:spPr>
          <a:xfrm>
            <a:off x="183470" y="0"/>
            <a:ext cx="8960530" cy="461665"/>
          </a:xfrm>
          <a:prstGeom prst="rect">
            <a:avLst/>
          </a:prstGeom>
          <a:noFill/>
        </p:spPr>
        <p:txBody>
          <a:bodyPr wrap="none" rtlCol="0">
            <a:spAutoFit/>
          </a:bodyPr>
          <a:lstStyle/>
          <a:p>
            <a:r>
              <a:rPr lang="en-US" dirty="0"/>
              <a:t>The Rise of Telehealth at UCLA  - Unpublished Data Do Not Cite</a:t>
            </a:r>
          </a:p>
        </p:txBody>
      </p:sp>
    </p:spTree>
    <p:extLst>
      <p:ext uri="{BB962C8B-B14F-4D97-AF65-F5344CB8AC3E}">
        <p14:creationId xmlns:p14="http://schemas.microsoft.com/office/powerpoint/2010/main" val="62277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60" y="685800"/>
            <a:ext cx="6598919"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129" y="3567889"/>
            <a:ext cx="4793742" cy="1951101"/>
          </a:xfrm>
          <a:prstGeom prst="rect">
            <a:avLst/>
          </a:prstGeom>
        </p:spPr>
      </p:pic>
      <p:sp>
        <p:nvSpPr>
          <p:cNvPr id="2" name="TextBox 1">
            <a:extLst>
              <a:ext uri="{FF2B5EF4-FFF2-40B4-BE49-F238E27FC236}">
                <a16:creationId xmlns:a16="http://schemas.microsoft.com/office/drawing/2014/main" id="{773A743A-4B40-7541-BB4A-21F852F72B2B}"/>
              </a:ext>
            </a:extLst>
          </p:cNvPr>
          <p:cNvSpPr txBox="1"/>
          <p:nvPr/>
        </p:nvSpPr>
        <p:spPr>
          <a:xfrm>
            <a:off x="612390" y="0"/>
            <a:ext cx="7919219" cy="461665"/>
          </a:xfrm>
          <a:prstGeom prst="rect">
            <a:avLst/>
          </a:prstGeom>
          <a:noFill/>
        </p:spPr>
        <p:txBody>
          <a:bodyPr wrap="none" rtlCol="0">
            <a:spAutoFit/>
          </a:bodyPr>
          <a:lstStyle/>
          <a:p>
            <a:r>
              <a:rPr lang="en-US" dirty="0"/>
              <a:t>UCLA Telehealth by Age – Unpublished Data Do Not Cite</a:t>
            </a:r>
          </a:p>
        </p:txBody>
      </p:sp>
      <p:sp>
        <p:nvSpPr>
          <p:cNvPr id="6" name="TextBox 5"/>
          <p:cNvSpPr txBox="1"/>
          <p:nvPr/>
        </p:nvSpPr>
        <p:spPr>
          <a:xfrm>
            <a:off x="2175129" y="5693171"/>
            <a:ext cx="4853620" cy="246221"/>
          </a:xfrm>
          <a:prstGeom prst="rect">
            <a:avLst/>
          </a:prstGeom>
          <a:noFill/>
        </p:spPr>
        <p:txBody>
          <a:bodyPr wrap="square" rtlCol="0">
            <a:spAutoFit/>
          </a:bodyPr>
          <a:lstStyle/>
          <a:p>
            <a:r>
              <a:rPr lang="en-US" sz="1000" dirty="0"/>
              <a:t>Office of Health Informatics and Analytics, UCLA Health Information Technology</a:t>
            </a:r>
          </a:p>
        </p:txBody>
      </p:sp>
    </p:spTree>
    <p:extLst>
      <p:ext uri="{BB962C8B-B14F-4D97-AF65-F5344CB8AC3E}">
        <p14:creationId xmlns:p14="http://schemas.microsoft.com/office/powerpoint/2010/main" val="487980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82579" y="5657879"/>
            <a:ext cx="3182541" cy="207749"/>
          </a:xfrm>
          <a:prstGeom prst="rect">
            <a:avLst/>
          </a:prstGeom>
          <a:noFill/>
        </p:spPr>
        <p:txBody>
          <a:bodyPr wrap="square" rtlCol="0">
            <a:spAutoFit/>
          </a:bodyPr>
          <a:lstStyle/>
          <a:p>
            <a:r>
              <a:rPr lang="en-US" sz="750" dirty="0"/>
              <a:t> Status Report</a:t>
            </a:r>
          </a:p>
        </p:txBody>
      </p:sp>
      <p:sp>
        <p:nvSpPr>
          <p:cNvPr id="7" name="object 4"/>
          <p:cNvSpPr txBox="1"/>
          <p:nvPr/>
        </p:nvSpPr>
        <p:spPr>
          <a:xfrm>
            <a:off x="182880" y="777293"/>
            <a:ext cx="8686800" cy="1108124"/>
          </a:xfrm>
          <a:prstGeom prst="rect">
            <a:avLst/>
          </a:prstGeom>
        </p:spPr>
        <p:txBody>
          <a:bodyPr vert="horz" wrap="square" lIns="0" tIns="0" rIns="0" bIns="0" rtlCol="0">
            <a:spAutoFit/>
          </a:bodyPr>
          <a:lstStyle/>
          <a:p>
            <a:pPr marL="9525"/>
            <a:r>
              <a:rPr sz="2800" b="1" spc="-11" dirty="0">
                <a:solidFill>
                  <a:srgbClr val="3084BD"/>
                </a:solidFill>
                <a:latin typeface="Arial"/>
                <a:cs typeface="Arial"/>
              </a:rPr>
              <a:t>Patien</a:t>
            </a:r>
            <a:r>
              <a:rPr sz="2800" b="1" spc="-4" dirty="0">
                <a:solidFill>
                  <a:srgbClr val="3084BD"/>
                </a:solidFill>
                <a:latin typeface="Arial"/>
                <a:cs typeface="Arial"/>
              </a:rPr>
              <a:t>t</a:t>
            </a:r>
            <a:r>
              <a:rPr sz="2800" b="1" spc="8" dirty="0">
                <a:solidFill>
                  <a:srgbClr val="3084BD"/>
                </a:solidFill>
                <a:latin typeface="Arial"/>
                <a:cs typeface="Arial"/>
              </a:rPr>
              <a:t> </a:t>
            </a:r>
            <a:r>
              <a:rPr sz="2800" b="1" spc="-11" dirty="0">
                <a:solidFill>
                  <a:srgbClr val="3084BD"/>
                </a:solidFill>
                <a:latin typeface="Arial"/>
                <a:cs typeface="Arial"/>
              </a:rPr>
              <a:t>Satis</a:t>
            </a:r>
            <a:r>
              <a:rPr sz="2800" b="1" dirty="0">
                <a:solidFill>
                  <a:srgbClr val="3084BD"/>
                </a:solidFill>
                <a:latin typeface="Arial"/>
                <a:cs typeface="Arial"/>
              </a:rPr>
              <a:t>f</a:t>
            </a:r>
            <a:r>
              <a:rPr sz="2800" b="1" spc="-11" dirty="0">
                <a:solidFill>
                  <a:srgbClr val="3084BD"/>
                </a:solidFill>
                <a:latin typeface="Arial"/>
                <a:cs typeface="Arial"/>
              </a:rPr>
              <a:t>actio</a:t>
            </a:r>
            <a:r>
              <a:rPr sz="2800" b="1" spc="-8" dirty="0">
                <a:solidFill>
                  <a:srgbClr val="3084BD"/>
                </a:solidFill>
                <a:latin typeface="Arial"/>
                <a:cs typeface="Arial"/>
              </a:rPr>
              <a:t>n</a:t>
            </a:r>
            <a:r>
              <a:rPr sz="2800" b="1" spc="11" dirty="0">
                <a:solidFill>
                  <a:srgbClr val="3084BD"/>
                </a:solidFill>
                <a:latin typeface="Arial"/>
                <a:cs typeface="Arial"/>
              </a:rPr>
              <a:t> </a:t>
            </a:r>
            <a:r>
              <a:rPr sz="2800" b="1" spc="-8" dirty="0">
                <a:solidFill>
                  <a:srgbClr val="3084BD"/>
                </a:solidFill>
                <a:latin typeface="Arial"/>
                <a:cs typeface="Arial"/>
              </a:rPr>
              <a:t>Su</a:t>
            </a:r>
            <a:r>
              <a:rPr sz="2800" b="1" dirty="0">
                <a:solidFill>
                  <a:srgbClr val="3084BD"/>
                </a:solidFill>
                <a:latin typeface="Arial"/>
                <a:cs typeface="Arial"/>
              </a:rPr>
              <a:t>r</a:t>
            </a:r>
            <a:r>
              <a:rPr sz="2800" b="1" spc="-19" dirty="0">
                <a:solidFill>
                  <a:srgbClr val="3084BD"/>
                </a:solidFill>
                <a:latin typeface="Arial"/>
                <a:cs typeface="Arial"/>
              </a:rPr>
              <a:t>v</a:t>
            </a:r>
            <a:r>
              <a:rPr sz="2800" b="1" spc="4" dirty="0">
                <a:solidFill>
                  <a:srgbClr val="3084BD"/>
                </a:solidFill>
                <a:latin typeface="Arial"/>
                <a:cs typeface="Arial"/>
              </a:rPr>
              <a:t>e</a:t>
            </a:r>
            <a:r>
              <a:rPr sz="2800" b="1" spc="-8" dirty="0">
                <a:solidFill>
                  <a:srgbClr val="3084BD"/>
                </a:solidFill>
                <a:latin typeface="Arial"/>
                <a:cs typeface="Arial"/>
              </a:rPr>
              <a:t>y</a:t>
            </a:r>
            <a:r>
              <a:rPr sz="2800" b="1" spc="-15" dirty="0">
                <a:solidFill>
                  <a:srgbClr val="3084BD"/>
                </a:solidFill>
                <a:latin typeface="Arial"/>
                <a:cs typeface="Arial"/>
              </a:rPr>
              <a:t> </a:t>
            </a:r>
            <a:r>
              <a:rPr sz="2800" b="1" spc="-8" dirty="0">
                <a:solidFill>
                  <a:srgbClr val="3084BD"/>
                </a:solidFill>
                <a:latin typeface="Arial"/>
                <a:cs typeface="Arial"/>
              </a:rPr>
              <a:t>Res</a:t>
            </a:r>
            <a:r>
              <a:rPr sz="2800" b="1" dirty="0">
                <a:solidFill>
                  <a:srgbClr val="3084BD"/>
                </a:solidFill>
                <a:latin typeface="Arial"/>
                <a:cs typeface="Arial"/>
              </a:rPr>
              <a:t>u</a:t>
            </a:r>
            <a:r>
              <a:rPr sz="2800" b="1" spc="-4" dirty="0">
                <a:solidFill>
                  <a:srgbClr val="3084BD"/>
                </a:solidFill>
                <a:latin typeface="Arial"/>
                <a:cs typeface="Arial"/>
              </a:rPr>
              <a:t>lts</a:t>
            </a:r>
            <a:r>
              <a:rPr sz="2800" b="1" spc="4" dirty="0">
                <a:solidFill>
                  <a:srgbClr val="3084BD"/>
                </a:solidFill>
                <a:latin typeface="Arial"/>
                <a:cs typeface="Arial"/>
              </a:rPr>
              <a:t> </a:t>
            </a:r>
            <a:r>
              <a:rPr sz="2800" b="1" spc="-8" dirty="0">
                <a:solidFill>
                  <a:srgbClr val="3084BD"/>
                </a:solidFill>
                <a:latin typeface="Arial"/>
                <a:cs typeface="Arial"/>
              </a:rPr>
              <a:t>for</a:t>
            </a:r>
            <a:r>
              <a:rPr sz="2800" b="1" spc="15" dirty="0">
                <a:solidFill>
                  <a:srgbClr val="3084BD"/>
                </a:solidFill>
                <a:latin typeface="Arial"/>
                <a:cs typeface="Arial"/>
              </a:rPr>
              <a:t> </a:t>
            </a:r>
            <a:r>
              <a:rPr sz="2800" b="1" spc="-8" dirty="0">
                <a:solidFill>
                  <a:srgbClr val="3084BD"/>
                </a:solidFill>
                <a:latin typeface="Arial"/>
                <a:cs typeface="Arial"/>
              </a:rPr>
              <a:t>Video</a:t>
            </a:r>
            <a:r>
              <a:rPr sz="2800" b="1" spc="-4" dirty="0">
                <a:solidFill>
                  <a:srgbClr val="3084BD"/>
                </a:solidFill>
                <a:latin typeface="Arial"/>
                <a:cs typeface="Arial"/>
              </a:rPr>
              <a:t> </a:t>
            </a:r>
            <a:r>
              <a:rPr sz="2800" b="1" spc="-8" dirty="0">
                <a:solidFill>
                  <a:srgbClr val="3084BD"/>
                </a:solidFill>
                <a:latin typeface="Arial"/>
                <a:cs typeface="Arial"/>
              </a:rPr>
              <a:t>V</a:t>
            </a:r>
            <a:r>
              <a:rPr sz="2800" b="1" dirty="0">
                <a:solidFill>
                  <a:srgbClr val="3084BD"/>
                </a:solidFill>
                <a:latin typeface="Arial"/>
                <a:cs typeface="Arial"/>
              </a:rPr>
              <a:t>i</a:t>
            </a:r>
            <a:r>
              <a:rPr sz="2800" b="1" spc="-8" dirty="0">
                <a:solidFill>
                  <a:srgbClr val="3084BD"/>
                </a:solidFill>
                <a:latin typeface="Arial"/>
                <a:cs typeface="Arial"/>
              </a:rPr>
              <a:t>sits</a:t>
            </a:r>
            <a:endParaRPr sz="2800" dirty="0">
              <a:latin typeface="Arial"/>
              <a:cs typeface="Arial"/>
            </a:endParaRPr>
          </a:p>
          <a:p>
            <a:pPr marL="9525" marR="3810">
              <a:lnSpc>
                <a:spcPct val="102699"/>
              </a:lnSpc>
              <a:spcBef>
                <a:spcPts val="503"/>
              </a:spcBef>
            </a:pPr>
            <a:r>
              <a:rPr sz="2000" spc="-4" dirty="0">
                <a:latin typeface="Arial"/>
                <a:cs typeface="Arial"/>
              </a:rPr>
              <a:t>A</a:t>
            </a:r>
            <a:r>
              <a:rPr sz="2000" dirty="0">
                <a:latin typeface="Arial"/>
                <a:cs typeface="Arial"/>
              </a:rPr>
              <a:t>fter</a:t>
            </a:r>
            <a:r>
              <a:rPr sz="2000" spc="-4" dirty="0">
                <a:latin typeface="Arial"/>
                <a:cs typeface="Arial"/>
              </a:rPr>
              <a:t> </a:t>
            </a:r>
            <a:r>
              <a:rPr sz="2000" dirty="0">
                <a:latin typeface="Arial"/>
                <a:cs typeface="Arial"/>
              </a:rPr>
              <a:t>e</a:t>
            </a:r>
            <a:r>
              <a:rPr sz="2000" spc="-11" dirty="0">
                <a:latin typeface="Arial"/>
                <a:cs typeface="Arial"/>
              </a:rPr>
              <a:t>v</a:t>
            </a:r>
            <a:r>
              <a:rPr sz="2000" dirty="0">
                <a:latin typeface="Arial"/>
                <a:cs typeface="Arial"/>
              </a:rPr>
              <a:t>ery</a:t>
            </a:r>
            <a:r>
              <a:rPr sz="2000" spc="-4" dirty="0">
                <a:latin typeface="Arial"/>
                <a:cs typeface="Arial"/>
              </a:rPr>
              <a:t> </a:t>
            </a:r>
            <a:r>
              <a:rPr sz="2000" spc="-11" dirty="0">
                <a:latin typeface="Arial"/>
                <a:cs typeface="Arial"/>
              </a:rPr>
              <a:t>v</a:t>
            </a:r>
            <a:r>
              <a:rPr sz="2000" spc="-8" dirty="0">
                <a:latin typeface="Arial"/>
                <a:cs typeface="Arial"/>
              </a:rPr>
              <a:t>i</a:t>
            </a:r>
            <a:r>
              <a:rPr sz="2000" dirty="0">
                <a:latin typeface="Arial"/>
                <a:cs typeface="Arial"/>
              </a:rPr>
              <a:t>d</a:t>
            </a:r>
            <a:r>
              <a:rPr sz="2000" spc="-4" dirty="0">
                <a:latin typeface="Arial"/>
                <a:cs typeface="Arial"/>
              </a:rPr>
              <a:t>e</a:t>
            </a:r>
            <a:r>
              <a:rPr sz="2000" dirty="0">
                <a:latin typeface="Arial"/>
                <a:cs typeface="Arial"/>
              </a:rPr>
              <a:t>o vis</a:t>
            </a:r>
            <a:r>
              <a:rPr sz="2000" spc="-8" dirty="0">
                <a:latin typeface="Arial"/>
                <a:cs typeface="Arial"/>
              </a:rPr>
              <a:t>i</a:t>
            </a:r>
            <a:r>
              <a:rPr sz="2000" dirty="0">
                <a:latin typeface="Arial"/>
                <a:cs typeface="Arial"/>
              </a:rPr>
              <a:t>t,</a:t>
            </a:r>
            <a:r>
              <a:rPr sz="2000" spc="8" dirty="0">
                <a:latin typeface="Arial"/>
                <a:cs typeface="Arial"/>
              </a:rPr>
              <a:t> </a:t>
            </a:r>
            <a:r>
              <a:rPr sz="2000" dirty="0">
                <a:latin typeface="Arial"/>
                <a:cs typeface="Arial"/>
              </a:rPr>
              <a:t>a</a:t>
            </a:r>
            <a:r>
              <a:rPr sz="2000" spc="-8" dirty="0">
                <a:latin typeface="Arial"/>
                <a:cs typeface="Arial"/>
              </a:rPr>
              <a:t> </a:t>
            </a:r>
            <a:r>
              <a:rPr sz="2000" dirty="0">
                <a:latin typeface="Arial"/>
                <a:cs typeface="Arial"/>
              </a:rPr>
              <a:t>p</a:t>
            </a:r>
            <a:r>
              <a:rPr sz="2000" spc="-4" dirty="0">
                <a:latin typeface="Arial"/>
                <a:cs typeface="Arial"/>
              </a:rPr>
              <a:t>a</a:t>
            </a:r>
            <a:r>
              <a:rPr sz="2000" dirty="0">
                <a:latin typeface="Arial"/>
                <a:cs typeface="Arial"/>
              </a:rPr>
              <a:t>t</a:t>
            </a:r>
            <a:r>
              <a:rPr sz="2000" spc="-8" dirty="0">
                <a:latin typeface="Arial"/>
                <a:cs typeface="Arial"/>
              </a:rPr>
              <a:t>i</a:t>
            </a:r>
            <a:r>
              <a:rPr sz="2000" dirty="0">
                <a:latin typeface="Arial"/>
                <a:cs typeface="Arial"/>
              </a:rPr>
              <a:t>e</a:t>
            </a:r>
            <a:r>
              <a:rPr sz="2000" spc="-4" dirty="0">
                <a:latin typeface="Arial"/>
                <a:cs typeface="Arial"/>
              </a:rPr>
              <a:t>n</a:t>
            </a:r>
            <a:r>
              <a:rPr sz="2000" dirty="0">
                <a:latin typeface="Arial"/>
                <a:cs typeface="Arial"/>
              </a:rPr>
              <a:t>t</a:t>
            </a:r>
            <a:r>
              <a:rPr sz="2000" spc="8" dirty="0">
                <a:latin typeface="Arial"/>
                <a:cs typeface="Arial"/>
              </a:rPr>
              <a:t> </a:t>
            </a:r>
            <a:r>
              <a:rPr sz="2000" spc="-8" dirty="0">
                <a:latin typeface="Arial"/>
                <a:cs typeface="Arial"/>
              </a:rPr>
              <a:t>i</a:t>
            </a:r>
            <a:r>
              <a:rPr sz="2000" dirty="0">
                <a:latin typeface="Arial"/>
                <a:cs typeface="Arial"/>
              </a:rPr>
              <a:t>s</a:t>
            </a:r>
            <a:r>
              <a:rPr sz="2000" spc="-8" dirty="0">
                <a:latin typeface="Arial"/>
                <a:cs typeface="Arial"/>
              </a:rPr>
              <a:t> </a:t>
            </a:r>
            <a:r>
              <a:rPr sz="2000" dirty="0">
                <a:latin typeface="Arial"/>
                <a:cs typeface="Arial"/>
              </a:rPr>
              <a:t>se</a:t>
            </a:r>
            <a:r>
              <a:rPr sz="2000" spc="-4" dirty="0">
                <a:latin typeface="Arial"/>
                <a:cs typeface="Arial"/>
              </a:rPr>
              <a:t>n</a:t>
            </a:r>
            <a:r>
              <a:rPr sz="2000" dirty="0">
                <a:latin typeface="Arial"/>
                <a:cs typeface="Arial"/>
              </a:rPr>
              <a:t>t</a:t>
            </a:r>
            <a:r>
              <a:rPr sz="2000" spc="-4" dirty="0">
                <a:latin typeface="Arial"/>
                <a:cs typeface="Arial"/>
              </a:rPr>
              <a:t> </a:t>
            </a:r>
            <a:r>
              <a:rPr sz="2000" dirty="0">
                <a:latin typeface="Arial"/>
                <a:cs typeface="Arial"/>
              </a:rPr>
              <a:t>s</a:t>
            </a:r>
            <a:r>
              <a:rPr sz="2000" spc="-11" dirty="0">
                <a:latin typeface="Arial"/>
                <a:cs typeface="Arial"/>
              </a:rPr>
              <a:t>u</a:t>
            </a:r>
            <a:r>
              <a:rPr sz="2000" dirty="0">
                <a:latin typeface="Arial"/>
                <a:cs typeface="Arial"/>
              </a:rPr>
              <a:t>r</a:t>
            </a:r>
            <a:r>
              <a:rPr sz="2000" spc="-11" dirty="0">
                <a:latin typeface="Arial"/>
                <a:cs typeface="Arial"/>
              </a:rPr>
              <a:t>v</a:t>
            </a:r>
            <a:r>
              <a:rPr sz="2000" dirty="0">
                <a:latin typeface="Arial"/>
                <a:cs typeface="Arial"/>
              </a:rPr>
              <a:t>ey</a:t>
            </a:r>
            <a:r>
              <a:rPr sz="2000" spc="-8" dirty="0">
                <a:latin typeface="Arial"/>
                <a:cs typeface="Arial"/>
              </a:rPr>
              <a:t> </a:t>
            </a:r>
            <a:r>
              <a:rPr sz="2000" dirty="0">
                <a:latin typeface="Arial"/>
                <a:cs typeface="Arial"/>
              </a:rPr>
              <a:t>as</a:t>
            </a:r>
            <a:r>
              <a:rPr sz="2000" spc="4" dirty="0">
                <a:latin typeface="Arial"/>
                <a:cs typeface="Arial"/>
              </a:rPr>
              <a:t>k</a:t>
            </a:r>
            <a:r>
              <a:rPr sz="2000" spc="-8" dirty="0">
                <a:latin typeface="Arial"/>
                <a:cs typeface="Arial"/>
              </a:rPr>
              <a:t>i</a:t>
            </a:r>
            <a:r>
              <a:rPr sz="2000" spc="-11" dirty="0">
                <a:latin typeface="Arial"/>
                <a:cs typeface="Arial"/>
              </a:rPr>
              <a:t>n</a:t>
            </a:r>
            <a:r>
              <a:rPr sz="2000" dirty="0">
                <a:latin typeface="Arial"/>
                <a:cs typeface="Arial"/>
              </a:rPr>
              <a:t>g</a:t>
            </a:r>
            <a:r>
              <a:rPr sz="2000" spc="8" dirty="0">
                <a:latin typeface="Arial"/>
                <a:cs typeface="Arial"/>
              </a:rPr>
              <a:t> </a:t>
            </a:r>
            <a:r>
              <a:rPr sz="2000" dirty="0">
                <a:latin typeface="Arial"/>
                <a:cs typeface="Arial"/>
              </a:rPr>
              <a:t>a</a:t>
            </a:r>
            <a:r>
              <a:rPr sz="2000" spc="-4" dirty="0">
                <a:latin typeface="Arial"/>
                <a:cs typeface="Arial"/>
              </a:rPr>
              <a:t>b</a:t>
            </a:r>
            <a:r>
              <a:rPr sz="2000" dirty="0">
                <a:latin typeface="Arial"/>
                <a:cs typeface="Arial"/>
              </a:rPr>
              <a:t>o</a:t>
            </a:r>
            <a:r>
              <a:rPr sz="2000" spc="-15" dirty="0">
                <a:latin typeface="Arial"/>
                <a:cs typeface="Arial"/>
              </a:rPr>
              <a:t>u</a:t>
            </a:r>
            <a:r>
              <a:rPr sz="2000" dirty="0">
                <a:latin typeface="Arial"/>
                <a:cs typeface="Arial"/>
              </a:rPr>
              <a:t>t</a:t>
            </a:r>
            <a:r>
              <a:rPr sz="2000" spc="-4" dirty="0">
                <a:latin typeface="Arial"/>
                <a:cs typeface="Arial"/>
              </a:rPr>
              <a:t> </a:t>
            </a:r>
            <a:r>
              <a:rPr sz="2000" dirty="0">
                <a:latin typeface="Arial"/>
                <a:cs typeface="Arial"/>
              </a:rPr>
              <a:t>th</a:t>
            </a:r>
            <a:r>
              <a:rPr sz="2000" spc="-4" dirty="0">
                <a:latin typeface="Arial"/>
                <a:cs typeface="Arial"/>
              </a:rPr>
              <a:t>e</a:t>
            </a:r>
            <a:r>
              <a:rPr sz="2000" spc="-8" dirty="0">
                <a:latin typeface="Arial"/>
                <a:cs typeface="Arial"/>
              </a:rPr>
              <a:t>i</a:t>
            </a:r>
            <a:r>
              <a:rPr sz="2000" dirty="0">
                <a:latin typeface="Arial"/>
                <a:cs typeface="Arial"/>
              </a:rPr>
              <a:t>r</a:t>
            </a:r>
            <a:r>
              <a:rPr sz="2000" spc="-4" dirty="0">
                <a:latin typeface="Arial"/>
                <a:cs typeface="Arial"/>
              </a:rPr>
              <a:t> </a:t>
            </a:r>
            <a:r>
              <a:rPr sz="2000" dirty="0">
                <a:latin typeface="Arial"/>
                <a:cs typeface="Arial"/>
              </a:rPr>
              <a:t>e</a:t>
            </a:r>
            <a:r>
              <a:rPr sz="2000" spc="-11" dirty="0">
                <a:latin typeface="Arial"/>
                <a:cs typeface="Arial"/>
              </a:rPr>
              <a:t>x</a:t>
            </a:r>
            <a:r>
              <a:rPr sz="2000" dirty="0">
                <a:latin typeface="Arial"/>
                <a:cs typeface="Arial"/>
              </a:rPr>
              <a:t>p</a:t>
            </a:r>
            <a:r>
              <a:rPr sz="2000" spc="-4" dirty="0">
                <a:latin typeface="Arial"/>
                <a:cs typeface="Arial"/>
              </a:rPr>
              <a:t>e</a:t>
            </a:r>
            <a:r>
              <a:rPr sz="2000" dirty="0">
                <a:latin typeface="Arial"/>
                <a:cs typeface="Arial"/>
              </a:rPr>
              <a:t>r</a:t>
            </a:r>
            <a:r>
              <a:rPr sz="2000" spc="-8" dirty="0">
                <a:latin typeface="Arial"/>
                <a:cs typeface="Arial"/>
              </a:rPr>
              <a:t>i</a:t>
            </a:r>
            <a:r>
              <a:rPr sz="2000" dirty="0">
                <a:latin typeface="Arial"/>
                <a:cs typeface="Arial"/>
              </a:rPr>
              <a:t>e</a:t>
            </a:r>
            <a:r>
              <a:rPr sz="2000" spc="-4" dirty="0">
                <a:latin typeface="Arial"/>
                <a:cs typeface="Arial"/>
              </a:rPr>
              <a:t>n</a:t>
            </a:r>
            <a:r>
              <a:rPr sz="2000" dirty="0">
                <a:latin typeface="Arial"/>
                <a:cs typeface="Arial"/>
              </a:rPr>
              <a:t>ce.</a:t>
            </a:r>
            <a:r>
              <a:rPr sz="2000" spc="15" dirty="0">
                <a:latin typeface="Arial"/>
                <a:cs typeface="Arial"/>
              </a:rPr>
              <a:t> </a:t>
            </a:r>
            <a:r>
              <a:rPr lang="en-US" sz="2000" spc="4" dirty="0">
                <a:latin typeface="Arial"/>
                <a:cs typeface="Arial"/>
              </a:rPr>
              <a:t>In August 2020</a:t>
            </a:r>
            <a:r>
              <a:rPr sz="2000" dirty="0">
                <a:latin typeface="Arial"/>
                <a:cs typeface="Arial"/>
              </a:rPr>
              <a:t> </a:t>
            </a:r>
            <a:r>
              <a:rPr sz="2000" spc="-11" dirty="0">
                <a:latin typeface="Arial"/>
                <a:cs typeface="Arial"/>
              </a:rPr>
              <a:t>w</a:t>
            </a:r>
            <a:r>
              <a:rPr sz="2000" dirty="0">
                <a:latin typeface="Arial"/>
                <a:cs typeface="Arial"/>
              </a:rPr>
              <a:t>e had </a:t>
            </a:r>
            <a:r>
              <a:rPr sz="2000" spc="-11" dirty="0">
                <a:latin typeface="Arial"/>
                <a:cs typeface="Arial"/>
              </a:rPr>
              <a:t>2</a:t>
            </a:r>
            <a:r>
              <a:rPr sz="2000" dirty="0">
                <a:latin typeface="Arial"/>
                <a:cs typeface="Arial"/>
              </a:rPr>
              <a:t>,9</a:t>
            </a:r>
            <a:r>
              <a:rPr sz="2000" spc="-4" dirty="0">
                <a:latin typeface="Arial"/>
                <a:cs typeface="Arial"/>
              </a:rPr>
              <a:t>2</a:t>
            </a:r>
            <a:r>
              <a:rPr sz="2000" dirty="0">
                <a:latin typeface="Arial"/>
                <a:cs typeface="Arial"/>
              </a:rPr>
              <a:t>6 res</a:t>
            </a:r>
            <a:r>
              <a:rPr sz="2000" spc="-4" dirty="0">
                <a:latin typeface="Arial"/>
                <a:cs typeface="Arial"/>
              </a:rPr>
              <a:t>p</a:t>
            </a:r>
            <a:r>
              <a:rPr sz="2000" dirty="0">
                <a:latin typeface="Arial"/>
                <a:cs typeface="Arial"/>
              </a:rPr>
              <a:t>o</a:t>
            </a:r>
            <a:r>
              <a:rPr sz="2000" spc="-4" dirty="0">
                <a:latin typeface="Arial"/>
                <a:cs typeface="Arial"/>
              </a:rPr>
              <a:t>n</a:t>
            </a:r>
            <a:r>
              <a:rPr sz="2000" dirty="0">
                <a:latin typeface="Arial"/>
                <a:cs typeface="Arial"/>
              </a:rPr>
              <a:t>se</a:t>
            </a:r>
            <a:r>
              <a:rPr sz="2000" spc="-11" dirty="0">
                <a:latin typeface="Arial"/>
                <a:cs typeface="Arial"/>
              </a:rPr>
              <a:t>s</a:t>
            </a:r>
            <a:r>
              <a:rPr lang="en-US" sz="2000" spc="-11" dirty="0">
                <a:latin typeface="Arial"/>
                <a:cs typeface="Arial"/>
              </a:rPr>
              <a:t> from &gt;55K visits</a:t>
            </a:r>
            <a:r>
              <a:rPr sz="2000" dirty="0">
                <a:latin typeface="Arial"/>
                <a:cs typeface="Arial"/>
              </a:rPr>
              <a:t>.</a:t>
            </a:r>
          </a:p>
        </p:txBody>
      </p:sp>
      <p:sp>
        <p:nvSpPr>
          <p:cNvPr id="8" name="object 5"/>
          <p:cNvSpPr txBox="1"/>
          <p:nvPr/>
        </p:nvSpPr>
        <p:spPr>
          <a:xfrm>
            <a:off x="487678" y="2116667"/>
            <a:ext cx="3733799" cy="613117"/>
          </a:xfrm>
          <a:prstGeom prst="rect">
            <a:avLst/>
          </a:prstGeom>
        </p:spPr>
        <p:txBody>
          <a:bodyPr vert="horz" wrap="square" lIns="0" tIns="0" rIns="0" bIns="0" rtlCol="0">
            <a:spAutoFit/>
          </a:bodyPr>
          <a:lstStyle/>
          <a:p>
            <a:pPr marL="9525" marR="3810">
              <a:lnSpc>
                <a:spcPct val="102699"/>
              </a:lnSpc>
            </a:pPr>
            <a:r>
              <a:rPr sz="2000" dirty="0">
                <a:latin typeface="Arial"/>
                <a:cs typeface="Arial"/>
              </a:rPr>
              <a:t>O</a:t>
            </a:r>
            <a:r>
              <a:rPr sz="2000" spc="-11" dirty="0">
                <a:latin typeface="Arial"/>
                <a:cs typeface="Arial"/>
              </a:rPr>
              <a:t>v</a:t>
            </a:r>
            <a:r>
              <a:rPr sz="2000" dirty="0">
                <a:latin typeface="Arial"/>
                <a:cs typeface="Arial"/>
              </a:rPr>
              <a:t>era</a:t>
            </a:r>
            <a:r>
              <a:rPr sz="2000" spc="-4" dirty="0">
                <a:latin typeface="Arial"/>
                <a:cs typeface="Arial"/>
              </a:rPr>
              <a:t>l</a:t>
            </a:r>
            <a:r>
              <a:rPr sz="2000" spc="-8" dirty="0">
                <a:latin typeface="Arial"/>
                <a:cs typeface="Arial"/>
              </a:rPr>
              <a:t>l</a:t>
            </a:r>
            <a:r>
              <a:rPr sz="2000" dirty="0">
                <a:latin typeface="Arial"/>
                <a:cs typeface="Arial"/>
              </a:rPr>
              <a:t>,</a:t>
            </a:r>
            <a:r>
              <a:rPr sz="2000" spc="8" dirty="0">
                <a:latin typeface="Arial"/>
                <a:cs typeface="Arial"/>
              </a:rPr>
              <a:t> </a:t>
            </a:r>
            <a:r>
              <a:rPr sz="2000" dirty="0">
                <a:latin typeface="Arial"/>
                <a:cs typeface="Arial"/>
              </a:rPr>
              <a:t>I</a:t>
            </a:r>
            <a:r>
              <a:rPr sz="2000" spc="-4" dirty="0">
                <a:latin typeface="Arial"/>
                <a:cs typeface="Arial"/>
              </a:rPr>
              <a:t> </a:t>
            </a:r>
            <a:r>
              <a:rPr sz="2000" spc="-15" dirty="0">
                <a:latin typeface="Arial"/>
                <a:cs typeface="Arial"/>
              </a:rPr>
              <a:t>w</a:t>
            </a:r>
            <a:r>
              <a:rPr sz="2000" dirty="0">
                <a:latin typeface="Arial"/>
                <a:cs typeface="Arial"/>
              </a:rPr>
              <a:t>as sa</a:t>
            </a:r>
            <a:r>
              <a:rPr sz="2000" spc="4" dirty="0">
                <a:latin typeface="Arial"/>
                <a:cs typeface="Arial"/>
              </a:rPr>
              <a:t>t</a:t>
            </a:r>
            <a:r>
              <a:rPr sz="2000" spc="-8" dirty="0">
                <a:latin typeface="Arial"/>
                <a:cs typeface="Arial"/>
              </a:rPr>
              <a:t>i</a:t>
            </a:r>
            <a:r>
              <a:rPr sz="2000" spc="-11" dirty="0">
                <a:latin typeface="Arial"/>
                <a:cs typeface="Arial"/>
              </a:rPr>
              <a:t>s</a:t>
            </a:r>
            <a:r>
              <a:rPr sz="2000" spc="11" dirty="0">
                <a:latin typeface="Arial"/>
                <a:cs typeface="Arial"/>
              </a:rPr>
              <a:t>f</a:t>
            </a:r>
            <a:r>
              <a:rPr sz="2000" spc="-8" dirty="0">
                <a:latin typeface="Arial"/>
                <a:cs typeface="Arial"/>
              </a:rPr>
              <a:t>i</a:t>
            </a:r>
            <a:r>
              <a:rPr sz="2000" dirty="0">
                <a:latin typeface="Arial"/>
                <a:cs typeface="Arial"/>
              </a:rPr>
              <a:t>ed </a:t>
            </a:r>
            <a:r>
              <a:rPr sz="2000" spc="-15" dirty="0">
                <a:latin typeface="Arial"/>
                <a:cs typeface="Arial"/>
              </a:rPr>
              <a:t>w</a:t>
            </a:r>
            <a:r>
              <a:rPr sz="2000" spc="-8" dirty="0">
                <a:latin typeface="Arial"/>
                <a:cs typeface="Arial"/>
              </a:rPr>
              <a:t>i</a:t>
            </a:r>
            <a:r>
              <a:rPr sz="2000" dirty="0">
                <a:latin typeface="Arial"/>
                <a:cs typeface="Arial"/>
              </a:rPr>
              <a:t>th </a:t>
            </a:r>
            <a:r>
              <a:rPr sz="2000" spc="4" dirty="0">
                <a:latin typeface="Arial"/>
                <a:cs typeface="Arial"/>
              </a:rPr>
              <a:t>m</a:t>
            </a:r>
            <a:r>
              <a:rPr sz="2000" dirty="0">
                <a:latin typeface="Arial"/>
                <a:cs typeface="Arial"/>
              </a:rPr>
              <a:t>y</a:t>
            </a:r>
            <a:r>
              <a:rPr sz="2000" spc="-8" dirty="0">
                <a:latin typeface="Arial"/>
                <a:cs typeface="Arial"/>
              </a:rPr>
              <a:t> </a:t>
            </a:r>
            <a:r>
              <a:rPr sz="2000" spc="-4" dirty="0">
                <a:latin typeface="Arial"/>
                <a:cs typeface="Arial"/>
              </a:rPr>
              <a:t>V</a:t>
            </a:r>
            <a:r>
              <a:rPr sz="2000" spc="-8" dirty="0">
                <a:latin typeface="Arial"/>
                <a:cs typeface="Arial"/>
              </a:rPr>
              <a:t>i</a:t>
            </a:r>
            <a:r>
              <a:rPr sz="2000" dirty="0">
                <a:latin typeface="Arial"/>
                <a:cs typeface="Arial"/>
              </a:rPr>
              <a:t>d</a:t>
            </a:r>
            <a:r>
              <a:rPr sz="2000" spc="-4" dirty="0">
                <a:latin typeface="Arial"/>
                <a:cs typeface="Arial"/>
              </a:rPr>
              <a:t>e</a:t>
            </a:r>
            <a:r>
              <a:rPr sz="2000" dirty="0">
                <a:latin typeface="Arial"/>
                <a:cs typeface="Arial"/>
              </a:rPr>
              <a:t>o V</a:t>
            </a:r>
            <a:r>
              <a:rPr sz="2000" spc="-8" dirty="0">
                <a:latin typeface="Arial"/>
                <a:cs typeface="Arial"/>
              </a:rPr>
              <a:t>i</a:t>
            </a:r>
            <a:r>
              <a:rPr sz="2000" dirty="0">
                <a:latin typeface="Arial"/>
                <a:cs typeface="Arial"/>
              </a:rPr>
              <a:t>s</a:t>
            </a:r>
            <a:r>
              <a:rPr sz="2000" spc="-8" dirty="0">
                <a:latin typeface="Arial"/>
                <a:cs typeface="Arial"/>
              </a:rPr>
              <a:t>i</a:t>
            </a:r>
            <a:r>
              <a:rPr sz="2000" dirty="0">
                <a:latin typeface="Arial"/>
                <a:cs typeface="Arial"/>
              </a:rPr>
              <a:t>t </a:t>
            </a:r>
            <a:r>
              <a:rPr sz="2000" spc="-4" dirty="0">
                <a:latin typeface="Arial"/>
                <a:cs typeface="Arial"/>
              </a:rPr>
              <a:t>S</a:t>
            </a:r>
            <a:r>
              <a:rPr sz="2000" dirty="0">
                <a:latin typeface="Arial"/>
                <a:cs typeface="Arial"/>
              </a:rPr>
              <a:t>ess</a:t>
            </a:r>
            <a:r>
              <a:rPr sz="2000" spc="-8" dirty="0">
                <a:latin typeface="Arial"/>
                <a:cs typeface="Arial"/>
              </a:rPr>
              <a:t>i</a:t>
            </a:r>
            <a:r>
              <a:rPr sz="2000" dirty="0">
                <a:latin typeface="Arial"/>
                <a:cs typeface="Arial"/>
              </a:rPr>
              <a:t>o</a:t>
            </a:r>
            <a:r>
              <a:rPr sz="2000" spc="-4" dirty="0">
                <a:latin typeface="Arial"/>
                <a:cs typeface="Arial"/>
              </a:rPr>
              <a:t>n</a:t>
            </a:r>
            <a:r>
              <a:rPr sz="2000" dirty="0">
                <a:latin typeface="Arial"/>
                <a:cs typeface="Arial"/>
              </a:rPr>
              <a:t>:</a:t>
            </a:r>
          </a:p>
        </p:txBody>
      </p:sp>
      <p:sp>
        <p:nvSpPr>
          <p:cNvPr id="9" name="object 6"/>
          <p:cNvSpPr txBox="1"/>
          <p:nvPr/>
        </p:nvSpPr>
        <p:spPr>
          <a:xfrm>
            <a:off x="4462939" y="2083950"/>
            <a:ext cx="4404361" cy="613117"/>
          </a:xfrm>
          <a:prstGeom prst="rect">
            <a:avLst/>
          </a:prstGeom>
        </p:spPr>
        <p:txBody>
          <a:bodyPr vert="horz" wrap="square" lIns="0" tIns="0" rIns="0" bIns="0" rtlCol="0">
            <a:spAutoFit/>
          </a:bodyPr>
          <a:lstStyle/>
          <a:p>
            <a:pPr marL="9525" marR="3810">
              <a:lnSpc>
                <a:spcPct val="102699"/>
              </a:lnSpc>
            </a:pPr>
            <a:r>
              <a:rPr sz="2000" dirty="0">
                <a:latin typeface="Arial"/>
                <a:cs typeface="Arial"/>
              </a:rPr>
              <a:t>G</a:t>
            </a:r>
            <a:r>
              <a:rPr sz="2000" spc="-8" dirty="0">
                <a:latin typeface="Arial"/>
                <a:cs typeface="Arial"/>
              </a:rPr>
              <a:t>i</a:t>
            </a:r>
            <a:r>
              <a:rPr sz="2000" spc="-11" dirty="0">
                <a:latin typeface="Arial"/>
                <a:cs typeface="Arial"/>
              </a:rPr>
              <a:t>v</a:t>
            </a:r>
            <a:r>
              <a:rPr sz="2000" dirty="0">
                <a:latin typeface="Arial"/>
                <a:cs typeface="Arial"/>
              </a:rPr>
              <a:t>en the o</a:t>
            </a:r>
            <a:r>
              <a:rPr sz="2000" spc="-15" dirty="0">
                <a:latin typeface="Arial"/>
                <a:cs typeface="Arial"/>
              </a:rPr>
              <a:t>p</a:t>
            </a:r>
            <a:r>
              <a:rPr sz="2000" dirty="0">
                <a:latin typeface="Arial"/>
                <a:cs typeface="Arial"/>
              </a:rPr>
              <a:t>t</a:t>
            </a:r>
            <a:r>
              <a:rPr sz="2000" spc="-8" dirty="0">
                <a:latin typeface="Arial"/>
                <a:cs typeface="Arial"/>
              </a:rPr>
              <a:t>i</a:t>
            </a:r>
            <a:r>
              <a:rPr sz="2000" dirty="0">
                <a:latin typeface="Arial"/>
                <a:cs typeface="Arial"/>
              </a:rPr>
              <a:t>o</a:t>
            </a:r>
            <a:r>
              <a:rPr sz="2000" spc="-4" dirty="0">
                <a:latin typeface="Arial"/>
                <a:cs typeface="Arial"/>
              </a:rPr>
              <a:t>n</a:t>
            </a:r>
            <a:r>
              <a:rPr sz="2000" dirty="0">
                <a:latin typeface="Arial"/>
                <a:cs typeface="Arial"/>
              </a:rPr>
              <a:t>,</a:t>
            </a:r>
            <a:r>
              <a:rPr sz="2000" spc="-4" dirty="0">
                <a:latin typeface="Arial"/>
                <a:cs typeface="Arial"/>
              </a:rPr>
              <a:t> </a:t>
            </a:r>
            <a:r>
              <a:rPr sz="2000" dirty="0">
                <a:latin typeface="Arial"/>
                <a:cs typeface="Arial"/>
              </a:rPr>
              <a:t>I</a:t>
            </a:r>
            <a:r>
              <a:rPr sz="2000" spc="8" dirty="0">
                <a:latin typeface="Arial"/>
                <a:cs typeface="Arial"/>
              </a:rPr>
              <a:t> </a:t>
            </a:r>
            <a:r>
              <a:rPr sz="2000" spc="-15" dirty="0">
                <a:latin typeface="Arial"/>
                <a:cs typeface="Arial"/>
              </a:rPr>
              <a:t>w</a:t>
            </a:r>
            <a:r>
              <a:rPr sz="2000" dirty="0">
                <a:latin typeface="Arial"/>
                <a:cs typeface="Arial"/>
              </a:rPr>
              <a:t>o</a:t>
            </a:r>
            <a:r>
              <a:rPr sz="2000" spc="-4" dirty="0">
                <a:latin typeface="Arial"/>
                <a:cs typeface="Arial"/>
              </a:rPr>
              <a:t>u</a:t>
            </a:r>
            <a:r>
              <a:rPr sz="2000" spc="-8" dirty="0">
                <a:latin typeface="Arial"/>
                <a:cs typeface="Arial"/>
              </a:rPr>
              <a:t>l</a:t>
            </a:r>
            <a:r>
              <a:rPr sz="2000" dirty="0">
                <a:latin typeface="Arial"/>
                <a:cs typeface="Arial"/>
              </a:rPr>
              <a:t>d choose</a:t>
            </a:r>
            <a:r>
              <a:rPr sz="2000" spc="-8" dirty="0">
                <a:latin typeface="Arial"/>
                <a:cs typeface="Arial"/>
              </a:rPr>
              <a:t> </a:t>
            </a:r>
            <a:r>
              <a:rPr sz="2000" dirty="0">
                <a:latin typeface="Arial"/>
                <a:cs typeface="Arial"/>
              </a:rPr>
              <a:t>to</a:t>
            </a:r>
            <a:r>
              <a:rPr sz="2000" spc="-8" dirty="0">
                <a:latin typeface="Arial"/>
                <a:cs typeface="Arial"/>
              </a:rPr>
              <a:t> </a:t>
            </a:r>
            <a:r>
              <a:rPr sz="2000" dirty="0">
                <a:latin typeface="Arial"/>
                <a:cs typeface="Arial"/>
              </a:rPr>
              <a:t>h</a:t>
            </a:r>
            <a:r>
              <a:rPr sz="2000" spc="-4" dirty="0">
                <a:latin typeface="Arial"/>
                <a:cs typeface="Arial"/>
              </a:rPr>
              <a:t>a</a:t>
            </a:r>
            <a:r>
              <a:rPr sz="2000" spc="-11" dirty="0">
                <a:latin typeface="Arial"/>
                <a:cs typeface="Arial"/>
              </a:rPr>
              <a:t>v</a:t>
            </a:r>
            <a:r>
              <a:rPr sz="2000" dirty="0">
                <a:latin typeface="Arial"/>
                <a:cs typeface="Arial"/>
              </a:rPr>
              <a:t>e a </a:t>
            </a:r>
            <a:r>
              <a:rPr sz="2000" spc="-4" dirty="0">
                <a:latin typeface="Arial"/>
                <a:cs typeface="Arial"/>
              </a:rPr>
              <a:t>V</a:t>
            </a:r>
            <a:r>
              <a:rPr sz="2000" spc="-8" dirty="0">
                <a:latin typeface="Arial"/>
                <a:cs typeface="Arial"/>
              </a:rPr>
              <a:t>i</a:t>
            </a:r>
            <a:r>
              <a:rPr sz="2000" dirty="0">
                <a:latin typeface="Arial"/>
                <a:cs typeface="Arial"/>
              </a:rPr>
              <a:t>d</a:t>
            </a:r>
            <a:r>
              <a:rPr sz="2000" spc="-4" dirty="0">
                <a:latin typeface="Arial"/>
                <a:cs typeface="Arial"/>
              </a:rPr>
              <a:t>e</a:t>
            </a:r>
            <a:r>
              <a:rPr sz="2000" dirty="0">
                <a:latin typeface="Arial"/>
                <a:cs typeface="Arial"/>
              </a:rPr>
              <a:t>o V</a:t>
            </a:r>
            <a:r>
              <a:rPr sz="2000" spc="-8" dirty="0">
                <a:latin typeface="Arial"/>
                <a:cs typeface="Arial"/>
              </a:rPr>
              <a:t>i</a:t>
            </a:r>
            <a:r>
              <a:rPr sz="2000" dirty="0">
                <a:latin typeface="Arial"/>
                <a:cs typeface="Arial"/>
              </a:rPr>
              <a:t>s</a:t>
            </a:r>
            <a:r>
              <a:rPr sz="2000" spc="-8" dirty="0">
                <a:latin typeface="Arial"/>
                <a:cs typeface="Arial"/>
              </a:rPr>
              <a:t>i</a:t>
            </a:r>
            <a:r>
              <a:rPr sz="2000" dirty="0">
                <a:latin typeface="Arial"/>
                <a:cs typeface="Arial"/>
              </a:rPr>
              <a:t>t</a:t>
            </a:r>
            <a:r>
              <a:rPr sz="2000" spc="8" dirty="0">
                <a:latin typeface="Arial"/>
                <a:cs typeface="Arial"/>
              </a:rPr>
              <a:t> </a:t>
            </a:r>
            <a:r>
              <a:rPr sz="2000" dirty="0">
                <a:latin typeface="Arial"/>
                <a:cs typeface="Arial"/>
              </a:rPr>
              <a:t>a</a:t>
            </a:r>
            <a:r>
              <a:rPr sz="2000" spc="4" dirty="0">
                <a:latin typeface="Arial"/>
                <a:cs typeface="Arial"/>
              </a:rPr>
              <a:t>g</a:t>
            </a:r>
            <a:r>
              <a:rPr sz="2000" dirty="0">
                <a:latin typeface="Arial"/>
                <a:cs typeface="Arial"/>
              </a:rPr>
              <a:t>a</a:t>
            </a:r>
            <a:r>
              <a:rPr sz="2000" spc="-8" dirty="0">
                <a:latin typeface="Arial"/>
                <a:cs typeface="Arial"/>
              </a:rPr>
              <a:t>i</a:t>
            </a:r>
            <a:r>
              <a:rPr sz="2000" dirty="0">
                <a:latin typeface="Arial"/>
                <a:cs typeface="Arial"/>
              </a:rPr>
              <a:t>n</a:t>
            </a:r>
            <a:r>
              <a:rPr sz="2000" spc="-8" dirty="0">
                <a:latin typeface="Arial"/>
                <a:cs typeface="Arial"/>
              </a:rPr>
              <a:t> i</a:t>
            </a:r>
            <a:r>
              <a:rPr sz="2000" dirty="0">
                <a:latin typeface="Arial"/>
                <a:cs typeface="Arial"/>
              </a:rPr>
              <a:t>n </a:t>
            </a:r>
            <a:r>
              <a:rPr sz="2000" spc="4" dirty="0">
                <a:latin typeface="Arial"/>
                <a:cs typeface="Arial"/>
              </a:rPr>
              <a:t>t</a:t>
            </a:r>
            <a:r>
              <a:rPr sz="2000" dirty="0">
                <a:latin typeface="Arial"/>
                <a:cs typeface="Arial"/>
              </a:rPr>
              <a:t>he</a:t>
            </a:r>
            <a:r>
              <a:rPr sz="2000" spc="-19" dirty="0">
                <a:latin typeface="Arial"/>
                <a:cs typeface="Arial"/>
              </a:rPr>
              <a:t> </a:t>
            </a:r>
            <a:r>
              <a:rPr sz="2000" dirty="0">
                <a:latin typeface="Arial"/>
                <a:cs typeface="Arial"/>
              </a:rPr>
              <a:t>futur</a:t>
            </a:r>
            <a:r>
              <a:rPr sz="2000" spc="-11" dirty="0">
                <a:latin typeface="Arial"/>
                <a:cs typeface="Arial"/>
              </a:rPr>
              <a:t>e</a:t>
            </a:r>
            <a:r>
              <a:rPr sz="2000" dirty="0">
                <a:latin typeface="Arial"/>
                <a:cs typeface="Arial"/>
              </a:rPr>
              <a:t>:</a:t>
            </a:r>
          </a:p>
        </p:txBody>
      </p:sp>
      <p:sp>
        <p:nvSpPr>
          <p:cNvPr id="10" name="object 8"/>
          <p:cNvSpPr/>
          <p:nvPr/>
        </p:nvSpPr>
        <p:spPr>
          <a:xfrm>
            <a:off x="487680" y="2895601"/>
            <a:ext cx="3733797" cy="2970027"/>
          </a:xfrm>
          <a:prstGeom prst="rect">
            <a:avLst/>
          </a:prstGeom>
          <a:blipFill>
            <a:blip r:embed="rId2" cstate="print"/>
            <a:stretch>
              <a:fillRect/>
            </a:stretch>
          </a:blipFill>
        </p:spPr>
        <p:txBody>
          <a:bodyPr wrap="square" lIns="0" tIns="0" rIns="0" bIns="0" rtlCol="0"/>
          <a:lstStyle/>
          <a:p>
            <a:endParaRPr sz="1800"/>
          </a:p>
        </p:txBody>
      </p:sp>
      <p:sp>
        <p:nvSpPr>
          <p:cNvPr id="11" name="object 9"/>
          <p:cNvSpPr/>
          <p:nvPr/>
        </p:nvSpPr>
        <p:spPr>
          <a:xfrm>
            <a:off x="4754879" y="2895601"/>
            <a:ext cx="3870959" cy="2970028"/>
          </a:xfrm>
          <a:prstGeom prst="rect">
            <a:avLst/>
          </a:prstGeom>
          <a:blipFill>
            <a:blip r:embed="rId3" cstate="print"/>
            <a:stretch>
              <a:fillRect/>
            </a:stretch>
          </a:blipFill>
        </p:spPr>
        <p:txBody>
          <a:bodyPr wrap="square" lIns="0" tIns="0" rIns="0" bIns="0" rtlCol="0"/>
          <a:lstStyle/>
          <a:p>
            <a:endParaRPr sz="1800"/>
          </a:p>
        </p:txBody>
      </p:sp>
      <p:sp>
        <p:nvSpPr>
          <p:cNvPr id="2" name="TextBox 1">
            <a:extLst>
              <a:ext uri="{FF2B5EF4-FFF2-40B4-BE49-F238E27FC236}">
                <a16:creationId xmlns:a16="http://schemas.microsoft.com/office/drawing/2014/main" id="{60EA78FD-BCE5-2A40-8497-1D13E95DA69A}"/>
              </a:ext>
            </a:extLst>
          </p:cNvPr>
          <p:cNvSpPr txBox="1"/>
          <p:nvPr/>
        </p:nvSpPr>
        <p:spPr>
          <a:xfrm>
            <a:off x="764120" y="43031"/>
            <a:ext cx="6520375" cy="461665"/>
          </a:xfrm>
          <a:prstGeom prst="rect">
            <a:avLst/>
          </a:prstGeom>
          <a:noFill/>
        </p:spPr>
        <p:txBody>
          <a:bodyPr wrap="none" rtlCol="0">
            <a:spAutoFit/>
          </a:bodyPr>
          <a:lstStyle/>
          <a:p>
            <a:r>
              <a:rPr lang="en-US" dirty="0"/>
              <a:t>UCLA Health – Unpublished Data Do Not Cite </a:t>
            </a:r>
          </a:p>
        </p:txBody>
      </p:sp>
    </p:spTree>
    <p:extLst>
      <p:ext uri="{BB962C8B-B14F-4D97-AF65-F5344CB8AC3E}">
        <p14:creationId xmlns:p14="http://schemas.microsoft.com/office/powerpoint/2010/main" val="2153320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E8324-F5DB-E149-891C-892344090026}"/>
              </a:ext>
            </a:extLst>
          </p:cNvPr>
          <p:cNvSpPr>
            <a:spLocks noGrp="1"/>
          </p:cNvSpPr>
          <p:nvPr>
            <p:ph type="title"/>
          </p:nvPr>
        </p:nvSpPr>
        <p:spPr>
          <a:xfrm>
            <a:off x="184785" y="999312"/>
            <a:ext cx="8564879" cy="787400"/>
          </a:xfrm>
        </p:spPr>
        <p:txBody>
          <a:bodyPr/>
          <a:lstStyle/>
          <a:p>
            <a:r>
              <a:rPr lang="en-US" sz="2400" dirty="0">
                <a:latin typeface="+mj-lt"/>
              </a:rPr>
              <a:t>What does the abrupt disruption in outpatient care and rise of virtual care mean for prevention of diabetes &amp; deliver of diabetes processes of care?</a:t>
            </a:r>
          </a:p>
        </p:txBody>
      </p:sp>
      <p:sp>
        <p:nvSpPr>
          <p:cNvPr id="3" name="Content Placeholder 2">
            <a:extLst>
              <a:ext uri="{FF2B5EF4-FFF2-40B4-BE49-F238E27FC236}">
                <a16:creationId xmlns:a16="http://schemas.microsoft.com/office/drawing/2014/main" id="{163D9EC4-F8A0-2349-9BB9-A7FEBC59F416}"/>
              </a:ext>
            </a:extLst>
          </p:cNvPr>
          <p:cNvSpPr>
            <a:spLocks noGrp="1"/>
          </p:cNvSpPr>
          <p:nvPr>
            <p:ph sz="half" idx="1"/>
          </p:nvPr>
        </p:nvSpPr>
        <p:spPr>
          <a:xfrm>
            <a:off x="677332" y="1939112"/>
            <a:ext cx="3789892" cy="3322320"/>
          </a:xfrm>
        </p:spPr>
        <p:txBody>
          <a:bodyPr>
            <a:normAutofit/>
          </a:bodyPr>
          <a:lstStyle/>
          <a:p>
            <a:r>
              <a:rPr lang="en-US" dirty="0">
                <a:solidFill>
                  <a:srgbClr val="7030A0"/>
                </a:solidFill>
              </a:rPr>
              <a:t>A1c checks</a:t>
            </a:r>
          </a:p>
          <a:p>
            <a:r>
              <a:rPr lang="en-US" dirty="0">
                <a:solidFill>
                  <a:srgbClr val="7030A0"/>
                </a:solidFill>
              </a:rPr>
              <a:t>Fasting lipids</a:t>
            </a:r>
          </a:p>
          <a:p>
            <a:r>
              <a:rPr lang="en-US" dirty="0">
                <a:solidFill>
                  <a:srgbClr val="7030A0"/>
                </a:solidFill>
              </a:rPr>
              <a:t>Microalbuminuria checks</a:t>
            </a:r>
          </a:p>
          <a:p>
            <a:r>
              <a:rPr lang="en-US" dirty="0">
                <a:solidFill>
                  <a:srgbClr val="00B050"/>
                </a:solidFill>
              </a:rPr>
              <a:t>Foot exams</a:t>
            </a:r>
          </a:p>
          <a:p>
            <a:r>
              <a:rPr lang="en-US" dirty="0">
                <a:solidFill>
                  <a:srgbClr val="00B050"/>
                </a:solidFill>
              </a:rPr>
              <a:t>Flu shots/Pneumococcal Vaccination</a:t>
            </a:r>
          </a:p>
          <a:p>
            <a:r>
              <a:rPr lang="en-US" dirty="0">
                <a:solidFill>
                  <a:srgbClr val="00B050"/>
                </a:solidFill>
              </a:rPr>
              <a:t>Dilated Eye Exams</a:t>
            </a:r>
          </a:p>
          <a:p>
            <a:pPr marL="0" indent="0">
              <a:buNone/>
            </a:pPr>
            <a:endParaRPr lang="en-US" dirty="0"/>
          </a:p>
        </p:txBody>
      </p:sp>
      <p:sp>
        <p:nvSpPr>
          <p:cNvPr id="4" name="Content Placeholder 3">
            <a:extLst>
              <a:ext uri="{FF2B5EF4-FFF2-40B4-BE49-F238E27FC236}">
                <a16:creationId xmlns:a16="http://schemas.microsoft.com/office/drawing/2014/main" id="{F7A99767-D7D9-3240-904A-8FF0F512B156}"/>
              </a:ext>
            </a:extLst>
          </p:cNvPr>
          <p:cNvSpPr>
            <a:spLocks noGrp="1"/>
          </p:cNvSpPr>
          <p:nvPr>
            <p:ph sz="half" idx="11"/>
          </p:nvPr>
        </p:nvSpPr>
        <p:spPr>
          <a:xfrm>
            <a:off x="4663546" y="1935480"/>
            <a:ext cx="3789892" cy="3048000"/>
          </a:xfrm>
        </p:spPr>
        <p:txBody>
          <a:bodyPr/>
          <a:lstStyle/>
          <a:p>
            <a:r>
              <a:rPr lang="en-US" dirty="0"/>
              <a:t>Blood pressure monitoring </a:t>
            </a:r>
          </a:p>
          <a:p>
            <a:r>
              <a:rPr lang="en-US" dirty="0"/>
              <a:t>Consideration of ASA</a:t>
            </a:r>
          </a:p>
          <a:p>
            <a:r>
              <a:rPr lang="en-US" dirty="0"/>
              <a:t>BMI/Lifestyle counseling</a:t>
            </a:r>
          </a:p>
          <a:p>
            <a:r>
              <a:rPr lang="en-US" dirty="0"/>
              <a:t>Medication management &amp; adherence</a:t>
            </a:r>
          </a:p>
          <a:p>
            <a:endParaRPr lang="en-US" dirty="0"/>
          </a:p>
        </p:txBody>
      </p:sp>
      <p:sp>
        <p:nvSpPr>
          <p:cNvPr id="7" name="TextBox 6">
            <a:extLst>
              <a:ext uri="{FF2B5EF4-FFF2-40B4-BE49-F238E27FC236}">
                <a16:creationId xmlns:a16="http://schemas.microsoft.com/office/drawing/2014/main" id="{93F58B02-2A41-C54D-AFEA-84DC68EE8B3E}"/>
              </a:ext>
            </a:extLst>
          </p:cNvPr>
          <p:cNvSpPr txBox="1"/>
          <p:nvPr/>
        </p:nvSpPr>
        <p:spPr>
          <a:xfrm>
            <a:off x="7103744" y="4648200"/>
            <a:ext cx="1645920" cy="1200329"/>
          </a:xfrm>
          <a:prstGeom prst="rect">
            <a:avLst/>
          </a:prstGeom>
          <a:noFill/>
        </p:spPr>
        <p:txBody>
          <a:bodyPr wrap="square" rtlCol="0">
            <a:spAutoFit/>
          </a:bodyPr>
          <a:lstStyle/>
          <a:p>
            <a:r>
              <a:rPr lang="en-US" dirty="0">
                <a:solidFill>
                  <a:srgbClr val="7030A0"/>
                </a:solidFill>
              </a:rPr>
              <a:t>Lab Visit</a:t>
            </a:r>
          </a:p>
          <a:p>
            <a:r>
              <a:rPr lang="en-US" dirty="0">
                <a:solidFill>
                  <a:srgbClr val="00B050"/>
                </a:solidFill>
              </a:rPr>
              <a:t>In Person</a:t>
            </a:r>
          </a:p>
          <a:p>
            <a:r>
              <a:rPr lang="en-US" dirty="0">
                <a:solidFill>
                  <a:schemeClr val="accent1"/>
                </a:solidFill>
              </a:rPr>
              <a:t>Telehealth</a:t>
            </a:r>
          </a:p>
        </p:txBody>
      </p:sp>
      <p:sp>
        <p:nvSpPr>
          <p:cNvPr id="8" name="TextBox 7">
            <a:extLst>
              <a:ext uri="{FF2B5EF4-FFF2-40B4-BE49-F238E27FC236}">
                <a16:creationId xmlns:a16="http://schemas.microsoft.com/office/drawing/2014/main" id="{D6EE9B41-C740-A948-A2EF-A8C700C8EFBA}"/>
              </a:ext>
            </a:extLst>
          </p:cNvPr>
          <p:cNvSpPr txBox="1"/>
          <p:nvPr/>
        </p:nvSpPr>
        <p:spPr>
          <a:xfrm>
            <a:off x="2682240" y="0"/>
            <a:ext cx="3582456" cy="523220"/>
          </a:xfrm>
          <a:prstGeom prst="rect">
            <a:avLst/>
          </a:prstGeom>
          <a:noFill/>
        </p:spPr>
        <p:txBody>
          <a:bodyPr wrap="none" rtlCol="0">
            <a:spAutoFit/>
          </a:bodyPr>
          <a:lstStyle/>
          <a:p>
            <a:r>
              <a:rPr lang="en-US" sz="2800" dirty="0">
                <a:solidFill>
                  <a:schemeClr val="accent1"/>
                </a:solidFill>
              </a:rPr>
              <a:t>A Natural Experiment</a:t>
            </a:r>
          </a:p>
        </p:txBody>
      </p:sp>
    </p:spTree>
    <p:extLst>
      <p:ext uri="{BB962C8B-B14F-4D97-AF65-F5344CB8AC3E}">
        <p14:creationId xmlns:p14="http://schemas.microsoft.com/office/powerpoint/2010/main" val="2590009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Custom 18">
      <a:dk1>
        <a:srgbClr val="000000"/>
      </a:dk1>
      <a:lt1>
        <a:srgbClr val="FFFFFF"/>
      </a:lt1>
      <a:dk2>
        <a:srgbClr val="000000"/>
      </a:dk2>
      <a:lt2>
        <a:srgbClr val="8B8D8E"/>
      </a:lt2>
      <a:accent1>
        <a:srgbClr val="3284BE"/>
      </a:accent1>
      <a:accent2>
        <a:srgbClr val="616365"/>
      </a:accent2>
      <a:accent3>
        <a:srgbClr val="FFFFFF"/>
      </a:accent3>
      <a:accent4>
        <a:srgbClr val="000000"/>
      </a:accent4>
      <a:accent5>
        <a:srgbClr val="B3B9C8"/>
      </a:accent5>
      <a:accent6>
        <a:srgbClr val="57595B"/>
      </a:accent6>
      <a:hlink>
        <a:srgbClr val="F1E3BB"/>
      </a:hlink>
      <a:folHlink>
        <a:srgbClr val="FFB612"/>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1">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F1E3BB"/>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4585</TotalTime>
  <Words>3366</Words>
  <Application>Microsoft Office PowerPoint</Application>
  <PresentationFormat>On-screen Show (4:3)</PresentationFormat>
  <Paragraphs>378</Paragraphs>
  <Slides>23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PGothic</vt:lpstr>
      <vt:lpstr>MS PGothic</vt:lpstr>
      <vt:lpstr>Arial</vt:lpstr>
      <vt:lpstr>Arial Narrow</vt:lpstr>
      <vt:lpstr>Book Antiqua</vt:lpstr>
      <vt:lpstr>Calibri</vt:lpstr>
      <vt:lpstr>Gill Sans MT</vt:lpstr>
      <vt:lpstr>Times</vt:lpstr>
      <vt:lpstr>Times New Roman</vt:lpstr>
      <vt:lpstr>Default</vt:lpstr>
      <vt:lpstr>Natural Experiments for Policy Decisions for Persons with Diabetes in the Covid-19 Era</vt:lpstr>
      <vt:lpstr>Outline</vt:lpstr>
      <vt:lpstr>Disruption of Outpatient Care</vt:lpstr>
      <vt:lpstr>PowerPoint Presentation</vt:lpstr>
      <vt:lpstr>PowerPoint Presentation</vt:lpstr>
      <vt:lpstr>PowerPoint Presentation</vt:lpstr>
      <vt:lpstr>PowerPoint Presentation</vt:lpstr>
      <vt:lpstr>PowerPoint Presentation</vt:lpstr>
      <vt:lpstr>What does the abrupt disruption in outpatient care and rise of virtual care mean for prevention of diabetes &amp; deliver of diabetes processes of care?</vt:lpstr>
      <vt:lpstr>Disproportionate Burden of Covid-19 for Persons with Cardiometabolic Diseases  and for Blacks and LatinX</vt:lpstr>
      <vt:lpstr>PowerPoint Presentation</vt:lpstr>
      <vt:lpstr>PowerPoint Presentation</vt:lpstr>
      <vt:lpstr>PowerPoint Presentation</vt:lpstr>
      <vt:lpstr>PowerPoint Presentation</vt:lpstr>
      <vt:lpstr>PowerPoint Presentation</vt:lpstr>
      <vt:lpstr>PowerPoint Presentation</vt:lpstr>
      <vt:lpstr>Natural Experiment:  Given the increased probability of  Covid-19 infection, hospitalization, and disease severity, does infection with Covid-19 change the long term clinical trajectory for persons with Diabetes?</vt:lpstr>
      <vt:lpstr>PowerPoint Presentation</vt:lpstr>
      <vt:lpstr>PowerPoint Presentation</vt:lpstr>
      <vt:lpstr>Natural Experiment:  How does the loss of employment and change or loss of health insurance affect the immediate and long term health of persons at risk for diabetes and those who have diabetes? </vt:lpstr>
      <vt:lpstr>PowerPoint Presentation</vt:lpstr>
      <vt:lpstr>Summary</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Harris, Christina E.</dc:creator>
  <cp:lastModifiedBy>Lee, William</cp:lastModifiedBy>
  <cp:revision>349</cp:revision>
  <cp:lastPrinted>2020-09-11T16:05:43Z</cp:lastPrinted>
  <dcterms:created xsi:type="dcterms:W3CDTF">2009-05-04T15:50:16Z</dcterms:created>
  <dcterms:modified xsi:type="dcterms:W3CDTF">2020-09-23T18:26:25Z</dcterms:modified>
</cp:coreProperties>
</file>