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 id="2147483724" r:id="rId2"/>
    <p:sldMasterId id="2147483746" r:id="rId3"/>
  </p:sldMasterIdLst>
  <p:notesMasterIdLst>
    <p:notesMasterId r:id="rId30"/>
  </p:notesMasterIdLst>
  <p:handoutMasterIdLst>
    <p:handoutMasterId r:id="rId31"/>
  </p:handoutMasterIdLst>
  <p:sldIdLst>
    <p:sldId id="325" r:id="rId4"/>
    <p:sldId id="330" r:id="rId5"/>
    <p:sldId id="258" r:id="rId6"/>
    <p:sldId id="295" r:id="rId7"/>
    <p:sldId id="332" r:id="rId8"/>
    <p:sldId id="324" r:id="rId9"/>
    <p:sldId id="333" r:id="rId10"/>
    <p:sldId id="334" r:id="rId11"/>
    <p:sldId id="336" r:id="rId12"/>
    <p:sldId id="341" r:id="rId13"/>
    <p:sldId id="343" r:id="rId14"/>
    <p:sldId id="342" r:id="rId15"/>
    <p:sldId id="344" r:id="rId16"/>
    <p:sldId id="345" r:id="rId17"/>
    <p:sldId id="347" r:id="rId18"/>
    <p:sldId id="346" r:id="rId19"/>
    <p:sldId id="348" r:id="rId20"/>
    <p:sldId id="337" r:id="rId21"/>
    <p:sldId id="338" r:id="rId22"/>
    <p:sldId id="339" r:id="rId23"/>
    <p:sldId id="321" r:id="rId24"/>
    <p:sldId id="320" r:id="rId25"/>
    <p:sldId id="323" r:id="rId26"/>
    <p:sldId id="322" r:id="rId27"/>
    <p:sldId id="335" r:id="rId28"/>
    <p:sldId id="326"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578B"/>
    <a:srgbClr val="2774AE"/>
    <a:srgbClr val="DBE7F5"/>
    <a:srgbClr val="FFD100"/>
    <a:srgbClr val="898989"/>
    <a:srgbClr val="58595B"/>
    <a:srgbClr val="D2DDE8"/>
    <a:srgbClr val="2C75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56"/>
    <p:restoredTop sz="94663"/>
  </p:normalViewPr>
  <p:slideViewPr>
    <p:cSldViewPr snapToGrid="0" snapToObjects="1">
      <p:cViewPr varScale="1">
        <p:scale>
          <a:sx n="57" d="100"/>
          <a:sy n="57" d="100"/>
        </p:scale>
        <p:origin x="90" y="1164"/>
      </p:cViewPr>
      <p:guideLst/>
    </p:cSldViewPr>
  </p:slideViewPr>
  <p:notesTextViewPr>
    <p:cViewPr>
      <p:scale>
        <a:sx n="1" d="1"/>
        <a:sy n="1" d="1"/>
      </p:scale>
      <p:origin x="0" y="0"/>
    </p:cViewPr>
  </p:notesTextViewPr>
  <p:notesViewPr>
    <p:cSldViewPr snapToGrid="0" snapToObjects="1" showGuides="1">
      <p:cViewPr varScale="1">
        <p:scale>
          <a:sx n="141" d="100"/>
          <a:sy n="141" d="100"/>
        </p:scale>
        <p:origin x="451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B19DFF-3DA7-494A-B9CA-E379C5E95C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B7B050-3277-594A-8B54-BFCDACD4B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C1B0C7-8C7C-9B4B-A0AE-18A84AC299C3}" type="datetimeFigureOut">
              <a:rPr lang="en-US" smtClean="0"/>
              <a:t>7/6/2022</a:t>
            </a:fld>
            <a:endParaRPr lang="en-US"/>
          </a:p>
        </p:txBody>
      </p:sp>
      <p:sp>
        <p:nvSpPr>
          <p:cNvPr id="4" name="Footer Placeholder 3">
            <a:extLst>
              <a:ext uri="{FF2B5EF4-FFF2-40B4-BE49-F238E27FC236}">
                <a16:creationId xmlns:a16="http://schemas.microsoft.com/office/drawing/2014/main" id="{AB379A36-522B-064D-A598-55FC21A01E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467B93-28EF-074C-894E-BCFD2841EB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7298D-305E-5C45-8175-7CA456955D79}" type="slidenum">
              <a:rPr lang="en-US" smtClean="0"/>
              <a:t>‹#›</a:t>
            </a:fld>
            <a:endParaRPr lang="en-US"/>
          </a:p>
        </p:txBody>
      </p:sp>
    </p:spTree>
    <p:extLst>
      <p:ext uri="{BB962C8B-B14F-4D97-AF65-F5344CB8AC3E}">
        <p14:creationId xmlns:p14="http://schemas.microsoft.com/office/powerpoint/2010/main" val="3497901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300ED-965C-BB42-AB66-E65F4D773755}"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8B67B-6986-4C4D-9BFF-F0FAE7240B0F}" type="slidenum">
              <a:rPr lang="en-US" smtClean="0"/>
              <a:t>‹#›</a:t>
            </a:fld>
            <a:endParaRPr lang="en-US"/>
          </a:p>
        </p:txBody>
      </p:sp>
    </p:spTree>
    <p:extLst>
      <p:ext uri="{BB962C8B-B14F-4D97-AF65-F5344CB8AC3E}">
        <p14:creationId xmlns:p14="http://schemas.microsoft.com/office/powerpoint/2010/main" val="177308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ener">
    <p:spTree>
      <p:nvGrpSpPr>
        <p:cNvPr id="1" name=""/>
        <p:cNvGrpSpPr/>
        <p:nvPr/>
      </p:nvGrpSpPr>
      <p:grpSpPr>
        <a:xfrm>
          <a:off x="0" y="0"/>
          <a:ext cx="0" cy="0"/>
          <a:chOff x="0" y="0"/>
          <a:chExt cx="0" cy="0"/>
        </a:xfrm>
      </p:grpSpPr>
      <p:sp>
        <p:nvSpPr>
          <p:cNvPr id="5" name="Header rule">
            <a:extLst>
              <a:ext uri="{FF2B5EF4-FFF2-40B4-BE49-F238E27FC236}">
                <a16:creationId xmlns:a16="http://schemas.microsoft.com/office/drawing/2014/main" id="{198C97F7-A4B7-A44F-8837-702C9EA03268}"/>
              </a:ext>
            </a:extLst>
          </p:cNvPr>
          <p:cNvSpPr/>
          <p:nvPr userDrawn="1"/>
        </p:nvSpPr>
        <p:spPr>
          <a:xfrm>
            <a:off x="640080" y="301752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6" name="Header rule">
            <a:extLst>
              <a:ext uri="{FF2B5EF4-FFF2-40B4-BE49-F238E27FC236}">
                <a16:creationId xmlns:a16="http://schemas.microsoft.com/office/drawing/2014/main" id="{597315B1-292E-3D41-AFF6-A072259E441C}"/>
              </a:ext>
            </a:extLst>
          </p:cNvPr>
          <p:cNvSpPr/>
          <p:nvPr userDrawn="1"/>
        </p:nvSpPr>
        <p:spPr>
          <a:xfrm>
            <a:off x="640080" y="182880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Title, Department Name</a:t>
            </a:r>
          </a:p>
        </p:txBody>
      </p:sp>
      <p:sp>
        <p:nvSpPr>
          <p:cNvPr id="11" name="Text Placeholder 5">
            <a:extLst>
              <a:ext uri="{FF2B5EF4-FFF2-40B4-BE49-F238E27FC236}">
                <a16:creationId xmlns:a16="http://schemas.microsoft.com/office/drawing/2014/main" id="{F1570365-4D0D-EC45-BEDD-AB605BCD2DE9}"/>
              </a:ext>
            </a:extLst>
          </p:cNvPr>
          <p:cNvSpPr>
            <a:spLocks noGrp="1"/>
          </p:cNvSpPr>
          <p:nvPr>
            <p:ph type="body" sz="quarter" idx="25" hasCustomPrompt="1"/>
          </p:nvPr>
        </p:nvSpPr>
        <p:spPr>
          <a:xfrm>
            <a:off x="640080" y="1645920"/>
            <a:ext cx="3383280" cy="91440"/>
          </a:xfrm>
          <a:prstGeom prst="rect">
            <a:avLst/>
          </a:prstGeom>
        </p:spPr>
        <p:txBody>
          <a:bodyPr wrap="none" lIns="18288" tIns="0" rIns="0" bIns="0">
            <a:spAutoFit/>
          </a:bodyPr>
          <a:lstStyle>
            <a:lvl1pPr marL="0" indent="0">
              <a:buNone/>
              <a:defRPr sz="800" cap="all" baseline="0">
                <a:latin typeface="+mn-lt"/>
              </a:defRPr>
            </a:lvl1pPr>
            <a:lvl2pPr marL="0" indent="0">
              <a:buFont typeface="Arial" panose="020B0604020202020204" pitchFamily="34" charset="0"/>
              <a:buNone/>
              <a:defRPr sz="800">
                <a:latin typeface="+mn-lt"/>
              </a:defRPr>
            </a:lvl2pPr>
            <a:lvl3pPr marL="363474" indent="0">
              <a:buNone/>
              <a:defRPr sz="800">
                <a:latin typeface="+mn-lt"/>
              </a:defRPr>
            </a:lvl3pPr>
            <a:lvl4pPr marL="0" indent="0">
              <a:buNone/>
              <a:defRPr sz="800">
                <a:latin typeface="+mn-lt"/>
              </a:defRPr>
            </a:lvl4pPr>
            <a:lvl5pPr marL="0" indent="0">
              <a:buNone/>
              <a:defRPr sz="800">
                <a:latin typeface="+mn-lt"/>
              </a:defRPr>
            </a:lvl5pPr>
          </a:lstStyle>
          <a:p>
            <a:pPr lvl="0"/>
            <a:r>
              <a:rPr lang="en-US" dirty="0"/>
              <a:t>JOB # GOES HERE [REMOVE FOR LIVE AUDIENCE PRESENTATION]</a:t>
            </a:r>
          </a:p>
        </p:txBody>
      </p:sp>
      <p:sp>
        <p:nvSpPr>
          <p:cNvPr id="3" name="Picture Placeholder 2">
            <a:extLst>
              <a:ext uri="{FF2B5EF4-FFF2-40B4-BE49-F238E27FC236}">
                <a16:creationId xmlns:a16="http://schemas.microsoft.com/office/drawing/2014/main" id="{7AAAB01A-F2BD-C546-A22D-F1FB2E43F306}"/>
              </a:ext>
            </a:extLst>
          </p:cNvPr>
          <p:cNvSpPr>
            <a:spLocks noGrp="1"/>
          </p:cNvSpPr>
          <p:nvPr>
            <p:ph type="pic" sz="quarter" idx="27" hasCustomPrompt="1"/>
          </p:nvPr>
        </p:nvSpPr>
        <p:spPr>
          <a:xfrm>
            <a:off x="640079" y="442002"/>
            <a:ext cx="5759450" cy="370101"/>
          </a:xfrm>
          <a:prstGeom prst="rect">
            <a:avLst/>
          </a:prstGeom>
        </p:spPr>
        <p:txBody>
          <a:bodyPr/>
          <a:lstStyle>
            <a:lvl1pPr marL="0" indent="0">
              <a:buNone/>
              <a:defRPr sz="1000"/>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yellow instructions.</a:t>
            </a:r>
          </a:p>
        </p:txBody>
      </p:sp>
      <p:sp>
        <p:nvSpPr>
          <p:cNvPr id="12" name="Text Placeholder 11">
            <a:extLst>
              <a:ext uri="{FF2B5EF4-FFF2-40B4-BE49-F238E27FC236}">
                <a16:creationId xmlns:a16="http://schemas.microsoft.com/office/drawing/2014/main" id="{3A81CB59-8C90-4649-A0B9-F64FBDA65623}"/>
              </a:ext>
            </a:extLst>
          </p:cNvPr>
          <p:cNvSpPr>
            <a:spLocks noGrp="1"/>
          </p:cNvSpPr>
          <p:nvPr>
            <p:ph type="body" sz="quarter" idx="28" hasCustomPrompt="1"/>
          </p:nvPr>
        </p:nvSpPr>
        <p:spPr>
          <a:xfrm>
            <a:off x="3110248" y="3239110"/>
            <a:ext cx="5867974" cy="343412"/>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1. GUIDES – To make sure guides are visible, inside the View ribbon, click the Guides checkbox. </a:t>
            </a:r>
            <a:r>
              <a:rPr lang="en-US"/>
              <a:t>Then click the icon inside the picture frame to add your logo.</a:t>
            </a:r>
            <a:endParaRPr lang="en-US" dirty="0"/>
          </a:p>
        </p:txBody>
      </p:sp>
      <p:sp>
        <p:nvSpPr>
          <p:cNvPr id="16" name="Text Placeholder 11">
            <a:extLst>
              <a:ext uri="{FF2B5EF4-FFF2-40B4-BE49-F238E27FC236}">
                <a16:creationId xmlns:a16="http://schemas.microsoft.com/office/drawing/2014/main" id="{27040403-9017-284E-A963-BB40D99A6B1B}"/>
              </a:ext>
            </a:extLst>
          </p:cNvPr>
          <p:cNvSpPr>
            <a:spLocks noGrp="1"/>
          </p:cNvSpPr>
          <p:nvPr>
            <p:ph type="body" sz="quarter" idx="29" hasCustomPrompt="1"/>
          </p:nvPr>
        </p:nvSpPr>
        <p:spPr>
          <a:xfrm>
            <a:off x="3509494" y="3642860"/>
            <a:ext cx="5468728" cy="364668"/>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Uxd-Wht</a:t>
            </a:r>
            <a:r>
              <a:rPr lang="en-US" dirty="0"/>
              <a:t> or Unboxed-</a:t>
            </a:r>
            <a:r>
              <a:rPr lang="en-US" dirty="0" err="1"/>
              <a:t>WhiteType</a:t>
            </a:r>
            <a:r>
              <a:rPr lang="en-US" dirty="0"/>
              <a:t> version. Your logo will appear in the picture frame. </a:t>
            </a:r>
          </a:p>
        </p:txBody>
      </p:sp>
      <p:sp>
        <p:nvSpPr>
          <p:cNvPr id="18" name="Text Placeholder 11">
            <a:extLst>
              <a:ext uri="{FF2B5EF4-FFF2-40B4-BE49-F238E27FC236}">
                <a16:creationId xmlns:a16="http://schemas.microsoft.com/office/drawing/2014/main" id="{4B946D04-E796-4B4C-BA49-32A74CF316D8}"/>
              </a:ext>
            </a:extLst>
          </p:cNvPr>
          <p:cNvSpPr>
            <a:spLocks noGrp="1"/>
          </p:cNvSpPr>
          <p:nvPr>
            <p:ph type="body" sz="quarter" idx="30" hasCustomPrompt="1"/>
          </p:nvPr>
        </p:nvSpPr>
        <p:spPr>
          <a:xfrm>
            <a:off x="3509494" y="4050407"/>
            <a:ext cx="5468728" cy="735906"/>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19" name="Text Placeholder 11">
            <a:extLst>
              <a:ext uri="{FF2B5EF4-FFF2-40B4-BE49-F238E27FC236}">
                <a16:creationId xmlns:a16="http://schemas.microsoft.com/office/drawing/2014/main" id="{68E45B7A-8408-374F-A2DC-0F4F9C754E45}"/>
              </a:ext>
            </a:extLst>
          </p:cNvPr>
          <p:cNvSpPr>
            <a:spLocks noGrp="1"/>
          </p:cNvSpPr>
          <p:nvPr>
            <p:ph type="body" sz="quarter" idx="31" hasCustomPrompt="1"/>
          </p:nvPr>
        </p:nvSpPr>
        <p:spPr>
          <a:xfrm>
            <a:off x="3509494" y="4842153"/>
            <a:ext cx="5468728" cy="228205"/>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lvl="0"/>
            <a:r>
              <a:rPr lang="en-US" dirty="0"/>
              <a:t>4. POSITION – Align the UCLA logo letters to meet the left guide. </a:t>
            </a:r>
          </a:p>
        </p:txBody>
      </p:sp>
      <p:sp>
        <p:nvSpPr>
          <p:cNvPr id="13" name="Text Placeholder 12">
            <a:extLst>
              <a:ext uri="{FF2B5EF4-FFF2-40B4-BE49-F238E27FC236}">
                <a16:creationId xmlns:a16="http://schemas.microsoft.com/office/drawing/2014/main" id="{4845E9B1-083C-B34E-AC7C-964685DBFAAB}"/>
              </a:ext>
            </a:extLst>
          </p:cNvPr>
          <p:cNvSpPr>
            <a:spLocks noGrp="1"/>
          </p:cNvSpPr>
          <p:nvPr>
            <p:ph type="body" sz="quarter" idx="32" hasCustomPrompt="1"/>
          </p:nvPr>
        </p:nvSpPr>
        <p:spPr>
          <a:xfrm>
            <a:off x="640080" y="1892807"/>
            <a:ext cx="7772400" cy="1106424"/>
          </a:xfrm>
          <a:prstGeom prst="rect">
            <a:avLst/>
          </a:prstGeom>
        </p:spPr>
        <p:txBody>
          <a:bodyPr lIns="0" tIns="0" rIns="0" bIns="0" anchor="ctr" anchorCtr="0"/>
          <a:lstStyle>
            <a:lvl1pPr marL="0" indent="0">
              <a:buNone/>
              <a:defRPr sz="3600" b="1"/>
            </a:lvl1pPr>
            <a:lvl2pPr marL="342900" indent="0">
              <a:buNone/>
              <a:defRPr sz="3600" b="1"/>
            </a:lvl2pPr>
            <a:lvl3pPr marL="685800" indent="0">
              <a:buNone/>
              <a:defRPr sz="3600" b="1"/>
            </a:lvl3pPr>
            <a:lvl4pPr marL="1028700" indent="0">
              <a:buNone/>
              <a:defRPr sz="3600" b="1"/>
            </a:lvl4pPr>
            <a:lvl5pPr marL="1371600" indent="0">
              <a:buNone/>
              <a:defRPr sz="3600" b="1"/>
            </a:lvl5pPr>
          </a:lstStyle>
          <a:p>
            <a:pPr lvl="0"/>
            <a:r>
              <a:rPr lang="en-US" dirty="0"/>
              <a:t>Presentation Opener</a:t>
            </a:r>
          </a:p>
          <a:p>
            <a:pPr lvl="0"/>
            <a:r>
              <a:rPr lang="en-US" dirty="0"/>
              <a:t>Title Goes Here</a:t>
            </a:r>
          </a:p>
        </p:txBody>
      </p:sp>
    </p:spTree>
    <p:extLst>
      <p:ext uri="{BB962C8B-B14F-4D97-AF65-F5344CB8AC3E}">
        <p14:creationId xmlns:p14="http://schemas.microsoft.com/office/powerpoint/2010/main" val="3577556916"/>
      </p:ext>
    </p:extLst>
  </p:cSld>
  <p:clrMapOvr>
    <a:masterClrMapping/>
  </p:clrMapOvr>
  <p:extLst>
    <p:ext uri="{DCECCB84-F9BA-43D5-87BE-67443E8EF086}">
      <p15:sldGuideLst xmlns:p15="http://schemas.microsoft.com/office/powerpoint/2012/main">
        <p15:guide id="1" orient="horz" pos="444" userDrawn="1">
          <p15:clr>
            <a:srgbClr val="FBAE40"/>
          </p15:clr>
        </p15:guide>
        <p15:guide id="2" orient="horz" pos="276" userDrawn="1">
          <p15:clr>
            <a:srgbClr val="FBAE40"/>
          </p15:clr>
        </p15:guide>
        <p15:guide id="3" pos="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F4F0894-4C05-9C4E-B600-D9ECD898A4E1}"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33340117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C5558416-D4A5-2C4B-BFD9-97D61B9D22FA}"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84288128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44ACDD2-15F2-0B4C-A54B-A39030A6F076}"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109528701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74E759E-4D0E-9441-BADB-21737C39DC67}"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403368944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E17783BE-84C8-5042-BA6A-13AB4BD0036C}"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2423160"/>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147908679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B7928292-3211-8341-A661-272FA150A3B9}"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26211458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E3DB65E-7C5A-1446-BA7B-47129C2A3344}"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w/copy and video</a:t>
            </a:r>
          </a:p>
        </p:txBody>
      </p:sp>
    </p:spTree>
    <p:extLst>
      <p:ext uri="{BB962C8B-B14F-4D97-AF65-F5344CB8AC3E}">
        <p14:creationId xmlns:p14="http://schemas.microsoft.com/office/powerpoint/2010/main" val="421468552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6D62F6-3250-0B4E-8B80-EB8A1F2E2910}"/>
              </a:ext>
            </a:extLst>
          </p:cNvPr>
          <p:cNvSpPr>
            <a:spLocks noGrp="1"/>
          </p:cNvSpPr>
          <p:nvPr>
            <p:ph type="dt" sz="half" idx="10"/>
          </p:nvPr>
        </p:nvSpPr>
        <p:spPr>
          <a:xfrm>
            <a:off x="4297680" y="4764024"/>
            <a:ext cx="2057400" cy="381643"/>
          </a:xfrm>
          <a:prstGeom prst="rect">
            <a:avLst/>
          </a:prstGeom>
        </p:spPr>
        <p:txBody>
          <a:bodyPr/>
          <a:lstStyle>
            <a:lvl1pPr>
              <a:defRPr/>
            </a:lvl1pPr>
          </a:lstStyle>
          <a:p>
            <a:r>
              <a:rPr lang="en-US" dirty="0"/>
              <a:t>June 2, 2022</a:t>
            </a:r>
          </a:p>
        </p:txBody>
      </p:sp>
      <p:sp>
        <p:nvSpPr>
          <p:cNvPr id="4" name="Slide Number Placeholder 3">
            <a:extLst>
              <a:ext uri="{FF2B5EF4-FFF2-40B4-BE49-F238E27FC236}">
                <a16:creationId xmlns:a16="http://schemas.microsoft.com/office/drawing/2014/main" id="{88CDCE06-F426-2040-BA89-1305FE808600}"/>
              </a:ext>
            </a:extLst>
          </p:cNvPr>
          <p:cNvSpPr>
            <a:spLocks noGrp="1"/>
          </p:cNvSpPr>
          <p:nvPr>
            <p:ph type="sldNum" sz="quarter" idx="11"/>
          </p:nvPr>
        </p:nvSpPr>
        <p:spPr>
          <a:xfrm>
            <a:off x="8421624" y="4764024"/>
            <a:ext cx="457200" cy="365760"/>
          </a:xfrm>
          <a:prstGeom prst="rect">
            <a:avLst/>
          </a:prstGeom>
        </p:spPr>
        <p:txBody>
          <a:bodyPr wrap="square" anchor="t" anchorCtr="0"/>
          <a:lstStyle/>
          <a:p>
            <a:fld id="{B6238B5B-F19C-E947-A0BC-87BD7983F871}" type="slidenum">
              <a:rPr lang="en-US" smtClean="0"/>
              <a:pPr/>
              <a:t>‹#›</a:t>
            </a:fld>
            <a:endParaRPr lang="en-US" dirty="0"/>
          </a:p>
        </p:txBody>
      </p:sp>
      <p:sp>
        <p:nvSpPr>
          <p:cNvPr id="7" name="Text Placeholder 6">
            <a:extLst>
              <a:ext uri="{FF2B5EF4-FFF2-40B4-BE49-F238E27FC236}">
                <a16:creationId xmlns:a16="http://schemas.microsoft.com/office/drawing/2014/main" id="{DF103CBC-1586-8745-A34F-D741C41F2374}"/>
              </a:ext>
            </a:extLst>
          </p:cNvPr>
          <p:cNvSpPr>
            <a:spLocks noGrp="1"/>
          </p:cNvSpPr>
          <p:nvPr>
            <p:ph type="body" sz="quarter" idx="12" hasCustomPrompt="1"/>
          </p:nvPr>
        </p:nvSpPr>
        <p:spPr>
          <a:xfrm>
            <a:off x="1371600" y="1371600"/>
            <a:ext cx="6400800" cy="1665071"/>
          </a:xfrm>
          <a:prstGeom prst="rect">
            <a:avLst/>
          </a:prstGeom>
        </p:spPr>
        <p:txBody>
          <a:bodyPr lIns="0" tIns="0" rIns="0" bIns="0" anchor="ctr" anchorCtr="0">
            <a:spAutoFit/>
          </a:bodyPr>
          <a:lstStyle>
            <a:lvl1pPr marL="0" indent="0" algn="ctr">
              <a:buNone/>
              <a:defRPr sz="4000">
                <a:solidFill>
                  <a:schemeClr val="bg1"/>
                </a:solidFill>
              </a:defRPr>
            </a:lvl1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149154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Section Divider</a:t>
            </a:r>
          </a:p>
        </p:txBody>
      </p:sp>
      <p:sp>
        <p:nvSpPr>
          <p:cNvPr id="5" name="Text Placeholder 3">
            <a:extLst>
              <a:ext uri="{FF2B5EF4-FFF2-40B4-BE49-F238E27FC236}">
                <a16:creationId xmlns:a16="http://schemas.microsoft.com/office/drawing/2014/main" id="{461EF51F-6AE7-6944-9BE5-D164F3B6239A}"/>
              </a:ext>
            </a:extLst>
          </p:cNvPr>
          <p:cNvSpPr>
            <a:spLocks noGrp="1"/>
          </p:cNvSpPr>
          <p:nvPr>
            <p:ph type="body" sz="quarter" idx="20" hasCustomPrompt="1"/>
          </p:nvPr>
        </p:nvSpPr>
        <p:spPr>
          <a:xfrm>
            <a:off x="640079" y="2651760"/>
            <a:ext cx="7772400" cy="222818"/>
          </a:xfrm>
          <a:prstGeom prst="rect">
            <a:avLst/>
          </a:prstGeom>
        </p:spPr>
        <p:txBody>
          <a:bodyPr lIns="0" tIns="0" rIns="0" bIns="0">
            <a:spAutoFit/>
          </a:bodyPr>
          <a:lstStyle>
            <a:lvl1pPr marL="0" indent="0">
              <a:buFontTx/>
              <a:buNone/>
              <a:defRPr sz="1600" b="1" i="0" cap="all" baseline="0">
                <a:solidFill>
                  <a:schemeClr val="bg1"/>
                </a:solidFill>
                <a:latin typeface="Helvetica" pitchFamily="2" charset="0"/>
              </a:defRPr>
            </a:lvl1pPr>
            <a:lvl2pPr>
              <a:buFontTx/>
              <a:buNone/>
              <a:defRPr b="1"/>
            </a:lvl2pPr>
            <a:lvl3pPr marL="685800" indent="0">
              <a:buFontTx/>
              <a:buNone/>
              <a:defRPr b="1"/>
            </a:lvl3pPr>
            <a:lvl4pPr marL="1028700" indent="0">
              <a:buFontTx/>
              <a:buNone/>
              <a:defRPr b="1"/>
            </a:lvl4pPr>
            <a:lvl5pPr marL="1371600" indent="0">
              <a:buFontTx/>
              <a:buNone/>
              <a:defRPr b="1"/>
            </a:lvl5pPr>
          </a:lstStyle>
          <a:p>
            <a:pPr lvl="0"/>
            <a:r>
              <a:rPr lang="en-US" dirty="0"/>
              <a:t>ADDITIONAL TEXT GOES HERE </a:t>
            </a:r>
          </a:p>
        </p:txBody>
      </p:sp>
      <p:sp>
        <p:nvSpPr>
          <p:cNvPr id="6" name="Date Placeholder 5">
            <a:extLst>
              <a:ext uri="{FF2B5EF4-FFF2-40B4-BE49-F238E27FC236}">
                <a16:creationId xmlns:a16="http://schemas.microsoft.com/office/drawing/2014/main" id="{72BD122B-0374-B849-861D-9F5D851E2E07}"/>
              </a:ext>
            </a:extLst>
          </p:cNvPr>
          <p:cNvSpPr>
            <a:spLocks noGrp="1"/>
          </p:cNvSpPr>
          <p:nvPr>
            <p:ph type="dt" sz="half" idx="21"/>
          </p:nvPr>
        </p:nvSpPr>
        <p:spPr>
          <a:xfrm>
            <a:off x="4297680" y="4754880"/>
            <a:ext cx="2117634" cy="381643"/>
          </a:xfrm>
          <a:prstGeom prst="rect">
            <a:avLst/>
          </a:prstGeom>
        </p:spPr>
        <p:txBody>
          <a:bodyPr/>
          <a:lstStyle/>
          <a:p>
            <a:fld id="{922CE373-5D4D-0A48-8A4C-7D6A6D8707A3}" type="datetime4">
              <a:rPr lang="en-US" smtClean="0"/>
              <a:t>July 6, 2022</a:t>
            </a:fld>
            <a:endParaRPr lang="en-US" dirty="0"/>
          </a:p>
        </p:txBody>
      </p:sp>
      <p:sp>
        <p:nvSpPr>
          <p:cNvPr id="7" name="Slide Number Placeholder 6">
            <a:extLst>
              <a:ext uri="{FF2B5EF4-FFF2-40B4-BE49-F238E27FC236}">
                <a16:creationId xmlns:a16="http://schemas.microsoft.com/office/drawing/2014/main" id="{DDC6E991-AFE5-8A47-BE30-B779E069309C}"/>
              </a:ext>
            </a:extLst>
          </p:cNvPr>
          <p:cNvSpPr>
            <a:spLocks noGrp="1"/>
          </p:cNvSpPr>
          <p:nvPr>
            <p:ph type="sldNum" sz="quarter" idx="22"/>
          </p:nvPr>
        </p:nvSpPr>
        <p:spPr>
          <a:xfrm>
            <a:off x="8421624" y="4754880"/>
            <a:ext cx="457200" cy="381643"/>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6098214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w/dark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10969-6186-0542-9A5B-DF719901B397}"/>
              </a:ext>
            </a:extLst>
          </p:cNvPr>
          <p:cNvSpPr>
            <a:spLocks noGrp="1"/>
          </p:cNvSpPr>
          <p:nvPr>
            <p:ph type="dt" sz="half" idx="21"/>
          </p:nvPr>
        </p:nvSpPr>
        <p:spPr>
          <a:xfrm>
            <a:off x="4297680" y="4754880"/>
            <a:ext cx="2117634" cy="381643"/>
          </a:xfrm>
          <a:prstGeom prst="rect">
            <a:avLst/>
          </a:prstGeom>
        </p:spPr>
        <p:txBody>
          <a:bodyPr/>
          <a:lstStyle/>
          <a:p>
            <a:fld id="{4005FD34-7D5E-6A4C-B563-FA008C4FF639}" type="datetime4">
              <a:rPr lang="en-US" smtClean="0"/>
              <a:t>July 6, 2022</a:t>
            </a:fld>
            <a:endParaRPr lang="en-US" dirty="0"/>
          </a:p>
        </p:txBody>
      </p:sp>
      <p:sp>
        <p:nvSpPr>
          <p:cNvPr id="3" name="Slide Number Placeholder 2">
            <a:extLst>
              <a:ext uri="{FF2B5EF4-FFF2-40B4-BE49-F238E27FC236}">
                <a16:creationId xmlns:a16="http://schemas.microsoft.com/office/drawing/2014/main" id="{955D5063-146A-044A-80F5-2156075E54D7}"/>
              </a:ext>
            </a:extLst>
          </p:cNvPr>
          <p:cNvSpPr>
            <a:spLocks noGrp="1"/>
          </p:cNvSpPr>
          <p:nvPr>
            <p:ph type="sldNum" sz="quarter" idx="22"/>
          </p:nvPr>
        </p:nvSpPr>
        <p:spPr>
          <a:xfrm>
            <a:off x="8421624" y="4754880"/>
            <a:ext cx="457200" cy="381643"/>
          </a:xfrm>
          <a:prstGeom prst="rect">
            <a:avLst/>
          </a:prstGeom>
        </p:spPr>
        <p:txBody>
          <a:bodyPr/>
          <a:lstStyle/>
          <a:p>
            <a:fld id="{BD59DAAA-0634-FC41-A826-8BC222AF9A3E}" type="slidenum">
              <a:rPr lang="en-US" smtClean="0"/>
              <a:pPr/>
              <a:t>‹#›</a:t>
            </a:fld>
            <a:endParaRPr lang="en-US" dirty="0"/>
          </a:p>
        </p:txBody>
      </p:sp>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8176"/>
            <a:ext cx="6400800" cy="1665071"/>
          </a:xfrm>
          <a:prstGeom prst="rect">
            <a:avLst/>
          </a:prstGeom>
        </p:spPr>
        <p:txBody>
          <a:bodyPr lIns="0" tIns="0" rIns="0" bIns="0" anchor="ctr" anchorCtr="0">
            <a:spAutoFit/>
          </a:bodyPr>
          <a:lstStyle>
            <a:lvl1pPr marL="0" indent="0" algn="ctr">
              <a:buNone/>
              <a:defRPr sz="4000"/>
            </a:lvl1pPr>
            <a:lvl2pPr marL="342900" indent="0" algn="ctr">
              <a:buNone/>
              <a:defRPr sz="4000"/>
            </a:lvl2pPr>
            <a:lvl3pPr marL="685800" indent="0" algn="ctr">
              <a:buNone/>
              <a:defRPr sz="4000"/>
            </a:lvl3pPr>
            <a:lvl4pPr marL="1028700" indent="0" algn="ctr">
              <a:buNone/>
              <a:defRPr sz="4000"/>
            </a:lvl4pPr>
            <a:lvl5pPr marL="1371600" indent="0" algn="ctr">
              <a:buNone/>
              <a:defRPr sz="4000"/>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337839710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Thank You</a:t>
            </a:r>
          </a:p>
        </p:txBody>
      </p:sp>
      <p:sp>
        <p:nvSpPr>
          <p:cNvPr id="2" name="Date Placeholder 1">
            <a:extLst>
              <a:ext uri="{FF2B5EF4-FFF2-40B4-BE49-F238E27FC236}">
                <a16:creationId xmlns:a16="http://schemas.microsoft.com/office/drawing/2014/main" id="{5B1B4906-5460-2F42-ABCF-26E33993A7F0}"/>
              </a:ext>
            </a:extLst>
          </p:cNvPr>
          <p:cNvSpPr>
            <a:spLocks noGrp="1"/>
          </p:cNvSpPr>
          <p:nvPr>
            <p:ph type="dt" sz="half" idx="10"/>
          </p:nvPr>
        </p:nvSpPr>
        <p:spPr>
          <a:xfrm>
            <a:off x="4297680" y="4754880"/>
            <a:ext cx="2117634" cy="381643"/>
          </a:xfrm>
          <a:prstGeom prst="rect">
            <a:avLst/>
          </a:prstGeom>
        </p:spPr>
        <p:txBody>
          <a:bodyPr/>
          <a:lstStyle/>
          <a:p>
            <a:fld id="{7C26199B-0742-C74E-AD37-ED8934177CB8}" type="datetime4">
              <a:rPr lang="en-US" smtClean="0"/>
              <a:t>July 6, 2022</a:t>
            </a:fld>
            <a:endParaRPr lang="en-US" dirty="0"/>
          </a:p>
        </p:txBody>
      </p:sp>
      <p:sp>
        <p:nvSpPr>
          <p:cNvPr id="5" name="Slide Number Placeholder 4">
            <a:extLst>
              <a:ext uri="{FF2B5EF4-FFF2-40B4-BE49-F238E27FC236}">
                <a16:creationId xmlns:a16="http://schemas.microsoft.com/office/drawing/2014/main" id="{E23D9880-B92E-0743-A2B3-53C6C562B25F}"/>
              </a:ext>
            </a:extLst>
          </p:cNvPr>
          <p:cNvSpPr>
            <a:spLocks noGrp="1"/>
          </p:cNvSpPr>
          <p:nvPr>
            <p:ph type="sldNum" sz="quarter" idx="11"/>
          </p:nvPr>
        </p:nvSpPr>
        <p:spPr>
          <a:xfrm>
            <a:off x="8421624" y="4754880"/>
            <a:ext cx="457200" cy="365760"/>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215225969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5BB146B1-0B88-5443-B37C-799D96157DB2}"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214360063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397C7E5-D4D6-0C4C-99AF-822F7BE7D8B6}"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p>
            <a:r>
              <a:rPr lang="en-US" dirty="0"/>
              <a:t>Header w/copy</a:t>
            </a:r>
          </a:p>
        </p:txBody>
      </p:sp>
    </p:spTree>
    <p:extLst>
      <p:ext uri="{BB962C8B-B14F-4D97-AF65-F5344CB8AC3E}">
        <p14:creationId xmlns:p14="http://schemas.microsoft.com/office/powerpoint/2010/main" val="298216496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5BB146B1-0B88-5443-B37C-799D96157DB2}"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233925834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0208F493-AC88-434C-85C6-8D8B21A8305D}" type="datetime4">
              <a:rPr lang="en-US" smtClean="0"/>
              <a:t>July 6,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316582681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vl1pPr>
          </a:lstStyle>
          <a:p>
            <a:r>
              <a:rPr lang="en-US" dirty="0"/>
              <a:t>June 2, 2022</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235864062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7.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78B"/>
            </a:gs>
            <a:gs pos="100000">
              <a:srgbClr val="2774AE"/>
            </a:gs>
          </a:gsLst>
          <a:lin ang="0" scaled="0"/>
        </a:gradFill>
        <a:effectLst/>
      </p:bgPr>
    </p:bg>
    <p:spTree>
      <p:nvGrpSpPr>
        <p:cNvPr id="1" name=""/>
        <p:cNvGrpSpPr/>
        <p:nvPr/>
      </p:nvGrpSpPr>
      <p:grpSpPr>
        <a:xfrm>
          <a:off x="0" y="0"/>
          <a:ext cx="0" cy="0"/>
          <a:chOff x="0" y="0"/>
          <a:chExt cx="0" cy="0"/>
        </a:xfrm>
      </p:grpSpPr>
      <p:sp>
        <p:nvSpPr>
          <p:cNvPr id="13" name="Text Placeholder-left">
            <a:extLst>
              <a:ext uri="{FF2B5EF4-FFF2-40B4-BE49-F238E27FC236}">
                <a16:creationId xmlns:a16="http://schemas.microsoft.com/office/drawing/2014/main" id="{71380050-84F1-D143-BCF2-F067E310EFE8}"/>
              </a:ext>
            </a:extLst>
          </p:cNvPr>
          <p:cNvSpPr txBox="1">
            <a:spLocks/>
          </p:cNvSpPr>
          <p:nvPr userDrawn="1"/>
        </p:nvSpPr>
        <p:spPr>
          <a:xfrm>
            <a:off x="365760" y="4764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chemeClr val="bg1"/>
                </a:solidFill>
                <a:latin typeface="Helvetica Regular" pitchFamily="2" charset="0"/>
              </a:rPr>
              <a:t>Monthly Research Unit Meeting</a:t>
            </a:r>
          </a:p>
        </p:txBody>
      </p:sp>
      <p:sp>
        <p:nvSpPr>
          <p:cNvPr id="14" name="Department name placeholder">
            <a:extLst>
              <a:ext uri="{FF2B5EF4-FFF2-40B4-BE49-F238E27FC236}">
                <a16:creationId xmlns:a16="http://schemas.microsoft.com/office/drawing/2014/main" id="{00604508-04C9-9E48-9D56-4DDA3BD4D375}"/>
              </a:ext>
            </a:extLst>
          </p:cNvPr>
          <p:cNvSpPr txBox="1"/>
          <p:nvPr userDrawn="1"/>
        </p:nvSpPr>
        <p:spPr>
          <a:xfrm>
            <a:off x="6581307" y="207926"/>
            <a:ext cx="2295993" cy="132344"/>
          </a:xfrm>
          <a:prstGeom prst="rect">
            <a:avLst/>
          </a:prstGeom>
          <a:noFill/>
        </p:spPr>
        <p:txBody>
          <a:bodyPr wrap="square" lIns="91440" tIns="4572" rIns="0" bIns="4572" rtlCol="0">
            <a:noAutofit/>
          </a:bodyPr>
          <a:lstStyle/>
          <a:p>
            <a:pPr algn="r"/>
            <a:r>
              <a:rPr lang="en-US" sz="800" dirty="0">
                <a:solidFill>
                  <a:srgbClr val="FFFFFF"/>
                </a:solidFill>
              </a:rPr>
              <a:t>Department of Family</a:t>
            </a:r>
            <a:r>
              <a:rPr lang="en-US" sz="800" baseline="0" dirty="0">
                <a:solidFill>
                  <a:srgbClr val="FFFFFF"/>
                </a:solidFill>
              </a:rPr>
              <a:t> Medicine</a:t>
            </a:r>
            <a:endParaRPr lang="en-US" sz="800" dirty="0">
              <a:solidFill>
                <a:srgbClr val="FFFFFF"/>
              </a:solidFill>
            </a:endParaRPr>
          </a:p>
        </p:txBody>
      </p:sp>
      <p:pic>
        <p:nvPicPr>
          <p:cNvPr id="16" name="Logo">
            <a:extLst>
              <a:ext uri="{FF2B5EF4-FFF2-40B4-BE49-F238E27FC236}">
                <a16:creationId xmlns:a16="http://schemas.microsoft.com/office/drawing/2014/main" id="{0FCED579-A029-5C4C-9E1F-AE7C4BC1CA7A}"/>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365760" y="175759"/>
            <a:ext cx="423229" cy="136525"/>
          </a:xfrm>
          <a:prstGeom prst="rect">
            <a:avLst/>
          </a:prstGeom>
        </p:spPr>
      </p:pic>
      <p:sp>
        <p:nvSpPr>
          <p:cNvPr id="2" name="Slide Number Placeholder 1">
            <a:extLst>
              <a:ext uri="{FF2B5EF4-FFF2-40B4-BE49-F238E27FC236}">
                <a16:creationId xmlns:a16="http://schemas.microsoft.com/office/drawing/2014/main" id="{5103E32E-3134-564E-BE62-8CC0C9926817}"/>
              </a:ext>
            </a:extLst>
          </p:cNvPr>
          <p:cNvSpPr>
            <a:spLocks noGrp="1"/>
          </p:cNvSpPr>
          <p:nvPr>
            <p:ph type="sldNum" sz="quarter" idx="4"/>
          </p:nvPr>
        </p:nvSpPr>
        <p:spPr>
          <a:xfrm>
            <a:off x="8420100" y="4754880"/>
            <a:ext cx="457200"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8A4D65D6-0FE8-A44D-976B-79BD54D4007E}" type="slidenum">
              <a:rPr lang="en-US" smtClean="0"/>
              <a:pPr/>
              <a:t>‹#›</a:t>
            </a:fld>
            <a:endParaRPr lang="en-US"/>
          </a:p>
        </p:txBody>
      </p:sp>
      <p:sp>
        <p:nvSpPr>
          <p:cNvPr id="3" name="Date Placeholder 2">
            <a:extLst>
              <a:ext uri="{FF2B5EF4-FFF2-40B4-BE49-F238E27FC236}">
                <a16:creationId xmlns:a16="http://schemas.microsoft.com/office/drawing/2014/main" id="{C422141D-5EC8-CC45-B139-F8002F7FA5AC}"/>
              </a:ext>
            </a:extLst>
          </p:cNvPr>
          <p:cNvSpPr>
            <a:spLocks noGrp="1"/>
          </p:cNvSpPr>
          <p:nvPr>
            <p:ph type="dt" sz="half" idx="2"/>
          </p:nvPr>
        </p:nvSpPr>
        <p:spPr>
          <a:xfrm>
            <a:off x="4297680" y="4754880"/>
            <a:ext cx="2057400" cy="381643"/>
          </a:xfrm>
          <a:prstGeom prst="rect">
            <a:avLst/>
          </a:prstGeom>
        </p:spPr>
        <p:txBody>
          <a:bodyPr vert="horz" lIns="0" tIns="0" rIns="0" bIns="256032" rtlCol="0" anchor="t" anchorCtr="0">
            <a:spAutoFit/>
          </a:bodyPr>
          <a:lstStyle>
            <a:lvl1pPr algn="l">
              <a:defRPr sz="800">
                <a:solidFill>
                  <a:schemeClr val="bg1"/>
                </a:solidFill>
              </a:defRPr>
            </a:lvl1pPr>
          </a:lstStyle>
          <a:p>
            <a:r>
              <a:rPr lang="en-US" dirty="0"/>
              <a:t>June 2, 2022</a:t>
            </a:r>
          </a:p>
        </p:txBody>
      </p:sp>
      <p:sp>
        <p:nvSpPr>
          <p:cNvPr id="4" name="Title Placeholder 3">
            <a:extLst>
              <a:ext uri="{FF2B5EF4-FFF2-40B4-BE49-F238E27FC236}">
                <a16:creationId xmlns:a16="http://schemas.microsoft.com/office/drawing/2014/main" id="{B2B7E107-1541-7E40-A6FC-46A0AEFD495E}"/>
              </a:ext>
            </a:extLst>
          </p:cNvPr>
          <p:cNvSpPr>
            <a:spLocks noGrp="1"/>
          </p:cNvSpPr>
          <p:nvPr>
            <p:ph type="title"/>
          </p:nvPr>
        </p:nvSpPr>
        <p:spPr>
          <a:xfrm>
            <a:off x="640080" y="1874520"/>
            <a:ext cx="7780020" cy="557784"/>
          </a:xfrm>
          <a:prstGeom prst="rect">
            <a:avLst/>
          </a:prstGeom>
        </p:spPr>
        <p:txBody>
          <a:bodyPr vert="horz" wrap="square" lIns="0" tIns="0" rIns="0" bIns="0" rtlCol="0" anchor="b" anchorCtr="0">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CA93CE4-2BD0-C849-B5FE-F6137696E780}"/>
              </a:ext>
            </a:extLst>
          </p:cNvPr>
          <p:cNvSpPr>
            <a:spLocks noGrp="1"/>
          </p:cNvSpPr>
          <p:nvPr>
            <p:ph type="body" idx="1"/>
          </p:nvPr>
        </p:nvSpPr>
        <p:spPr>
          <a:xfrm>
            <a:off x="640080" y="2651760"/>
            <a:ext cx="7772400" cy="1268104"/>
          </a:xfrm>
          <a:prstGeom prst="rect">
            <a:avLst/>
          </a:prstGeom>
        </p:spPr>
        <p:txBody>
          <a:bodyPr vert="horz"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590430"/>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723" r:id="rId3"/>
    <p:sldLayoutId id="2147483743" r:id="rId4"/>
    <p:sldLayoutId id="2147483749" r:id="rId5"/>
  </p:sldLayoutIdLst>
  <p:hf hdr="0" ftr="0"/>
  <p:txStyles>
    <p:titleStyle>
      <a:lvl1pPr algn="l" defTabSz="685800" rtl="0" eaLnBrk="1" latinLnBrk="0" hangingPunct="1">
        <a:lnSpc>
          <a:spcPct val="90000"/>
        </a:lnSpc>
        <a:spcBef>
          <a:spcPct val="0"/>
        </a:spcBef>
        <a:buNone/>
        <a:defRPr sz="3600" b="1" i="0" kern="120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Helvetica Regular" pitchFamily="2" charset="0"/>
              </a:defRPr>
            </a:lvl1pPr>
          </a:lstStyle>
          <a:p>
            <a:r>
              <a:rPr lang="en-US" dirty="0"/>
              <a:t>June 2, 2022</a:t>
            </a:r>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Helvetica Regular" pitchFamily="2"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Helvetica Regular" pitchFamily="2" charset="0"/>
              </a:rPr>
              <a:t>Monthly Research</a:t>
            </a:r>
            <a:r>
              <a:rPr lang="en-US" b="0" i="0" baseline="0" dirty="0">
                <a:solidFill>
                  <a:srgbClr val="898989"/>
                </a:solidFill>
                <a:latin typeface="Helvetica Regular" pitchFamily="2" charset="0"/>
              </a:rPr>
              <a:t> Unit Meeting</a:t>
            </a:r>
            <a:endParaRPr lang="en-US" b="0" i="0" dirty="0">
              <a:solidFill>
                <a:srgbClr val="898989"/>
              </a:solidFill>
              <a:latin typeface="Helvetica Regular" pitchFamily="2"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599185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41" r:id="rId10"/>
    <p:sldLayoutId id="2147483738" r:id="rId11"/>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image">
            <a:extLst>
              <a:ext uri="{FF2B5EF4-FFF2-40B4-BE49-F238E27FC236}">
                <a16:creationId xmlns:a16="http://schemas.microsoft.com/office/drawing/2014/main" id="{3F4D58D5-A817-8C46-AB00-9E4F26EA159C}"/>
              </a:ext>
            </a:extLst>
          </p:cNvPr>
          <p:cNvSpPr/>
          <p:nvPr userDrawn="1"/>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gradient">
            <a:extLst>
              <a:ext uri="{FF2B5EF4-FFF2-40B4-BE49-F238E27FC236}">
                <a16:creationId xmlns:a16="http://schemas.microsoft.com/office/drawing/2014/main" id="{7C5494A1-EAF6-FE40-8442-13FDACD4A804}"/>
              </a:ext>
            </a:extLst>
          </p:cNvPr>
          <p:cNvSpPr/>
          <p:nvPr userDrawn="1"/>
        </p:nvSpPr>
        <p:spPr>
          <a:xfrm>
            <a:off x="0" y="0"/>
            <a:ext cx="9144000" cy="5148072"/>
          </a:xfrm>
          <a:prstGeom prst="rect">
            <a:avLst/>
          </a:prstGeom>
          <a:solidFill>
            <a:srgbClr val="00578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4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chemeClr val="bg1"/>
                </a:solidFill>
                <a:latin typeface="Helvetica Regular" pitchFamily="2" charset="0"/>
              </a:rPr>
              <a:t>Monthly Research Unit Meeting</a:t>
            </a:r>
          </a:p>
        </p:txBody>
      </p:sp>
      <p:sp>
        <p:nvSpPr>
          <p:cNvPr id="15" name="Department name placeholder">
            <a:extLst>
              <a:ext uri="{FF2B5EF4-FFF2-40B4-BE49-F238E27FC236}">
                <a16:creationId xmlns:a16="http://schemas.microsoft.com/office/drawing/2014/main" id="{1F7F76C6-7E2A-5149-B69D-8B0273641DA8}"/>
              </a:ext>
            </a:extLst>
          </p:cNvPr>
          <p:cNvSpPr txBox="1"/>
          <p:nvPr userDrawn="1"/>
        </p:nvSpPr>
        <p:spPr>
          <a:xfrm>
            <a:off x="6583680" y="207926"/>
            <a:ext cx="2295144" cy="132344"/>
          </a:xfrm>
          <a:prstGeom prst="rect">
            <a:avLst/>
          </a:prstGeom>
          <a:noFill/>
        </p:spPr>
        <p:txBody>
          <a:bodyPr wrap="square" lIns="91440" tIns="4572" rIns="0" bIns="4572" rtlCol="0">
            <a:spAutoFit/>
          </a:bodyPr>
          <a:lstStyle/>
          <a:p>
            <a:pPr algn="r"/>
            <a:r>
              <a:rPr lang="en-US" sz="800" dirty="0">
                <a:solidFill>
                  <a:srgbClr val="FFFFFF"/>
                </a:solidFill>
              </a:rPr>
              <a:t>Department of Family Medicine</a:t>
            </a:r>
          </a:p>
        </p:txBody>
      </p:sp>
      <p:pic>
        <p:nvPicPr>
          <p:cNvPr id="18" name="Logo">
            <a:extLst>
              <a:ext uri="{FF2B5EF4-FFF2-40B4-BE49-F238E27FC236}">
                <a16:creationId xmlns:a16="http://schemas.microsoft.com/office/drawing/2014/main" id="{A818A722-854C-4B41-BBFB-C5D9429A16F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65760" y="175759"/>
            <a:ext cx="423229" cy="136525"/>
          </a:xfrm>
          <a:prstGeom prst="rect">
            <a:avLst/>
          </a:prstGeom>
        </p:spPr>
      </p:pic>
      <p:sp>
        <p:nvSpPr>
          <p:cNvPr id="3" name="Slide Number Placeholder 2">
            <a:extLst>
              <a:ext uri="{FF2B5EF4-FFF2-40B4-BE49-F238E27FC236}">
                <a16:creationId xmlns:a16="http://schemas.microsoft.com/office/drawing/2014/main" id="{980CCF0D-E503-6141-BE87-62E762B23910}"/>
              </a:ext>
            </a:extLst>
          </p:cNvPr>
          <p:cNvSpPr>
            <a:spLocks noGrp="1"/>
          </p:cNvSpPr>
          <p:nvPr>
            <p:ph type="sldNum" sz="quarter" idx="4"/>
          </p:nvPr>
        </p:nvSpPr>
        <p:spPr>
          <a:xfrm>
            <a:off x="8421624" y="4754880"/>
            <a:ext cx="457200"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06775D5B-78AF-3A4A-8588-791173DFA68C}" type="slidenum">
              <a:rPr lang="en-US" smtClean="0"/>
              <a:pPr/>
              <a:t>‹#›</a:t>
            </a:fld>
            <a:endParaRPr lang="en-US"/>
          </a:p>
        </p:txBody>
      </p:sp>
      <p:sp>
        <p:nvSpPr>
          <p:cNvPr id="6" name="Date Placeholder 5">
            <a:extLst>
              <a:ext uri="{FF2B5EF4-FFF2-40B4-BE49-F238E27FC236}">
                <a16:creationId xmlns:a16="http://schemas.microsoft.com/office/drawing/2014/main" id="{EFF1F436-5B4B-5447-84BC-4469ACBA6CC9}"/>
              </a:ext>
            </a:extLst>
          </p:cNvPr>
          <p:cNvSpPr>
            <a:spLocks noGrp="1"/>
          </p:cNvSpPr>
          <p:nvPr>
            <p:ph type="dt" sz="half" idx="2"/>
          </p:nvPr>
        </p:nvSpPr>
        <p:spPr>
          <a:xfrm>
            <a:off x="4297680" y="4759093"/>
            <a:ext cx="2057400" cy="381643"/>
          </a:xfrm>
          <a:prstGeom prst="rect">
            <a:avLst/>
          </a:prstGeom>
        </p:spPr>
        <p:txBody>
          <a:bodyPr vert="horz" lIns="0" tIns="0" rIns="0" bIns="256032" rtlCol="0" anchor="t" anchorCtr="0">
            <a:spAutoFit/>
          </a:bodyPr>
          <a:lstStyle>
            <a:lvl1pPr algn="l">
              <a:defRPr sz="800">
                <a:solidFill>
                  <a:schemeClr val="bg1"/>
                </a:solidFill>
              </a:defRPr>
            </a:lvl1pPr>
          </a:lstStyle>
          <a:p>
            <a:r>
              <a:rPr lang="en-US" dirty="0"/>
              <a:t>June 2, 2022</a:t>
            </a:r>
          </a:p>
        </p:txBody>
      </p:sp>
    </p:spTree>
    <p:extLst>
      <p:ext uri="{BB962C8B-B14F-4D97-AF65-F5344CB8AC3E}">
        <p14:creationId xmlns:p14="http://schemas.microsoft.com/office/powerpoint/2010/main" val="3275588001"/>
      </p:ext>
    </p:extLst>
  </p:cSld>
  <p:clrMap bg1="lt1" tx1="dk1" bg2="lt2" tx2="dk2" accent1="accent1" accent2="accent2" accent3="accent3" accent4="accent4" accent5="accent5" accent6="accent6" hlink="hlink" folHlink="folHlink"/>
  <p:sldLayoutIdLst>
    <p:sldLayoutId id="2147483748" r:id="rId1"/>
  </p:sldLayoutIdLst>
  <p:hf hdr="0" ftr="0"/>
  <p:txStyles>
    <p:titleStyle>
      <a:lvl1pPr algn="ctr" defTabSz="685800" rtl="0" eaLnBrk="1" latinLnBrk="0" hangingPunct="1">
        <a:lnSpc>
          <a:spcPct val="90000"/>
        </a:lnSpc>
        <a:spcBef>
          <a:spcPct val="0"/>
        </a:spcBef>
        <a:buNone/>
        <a:defRPr sz="3600" b="0" i="0" kern="1200" baseline="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mn-lt"/>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chemeClr val="bg1"/>
          </a:solidFill>
          <a:latin typeface="+mn-lt"/>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n-lt"/>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ga.accounting.ucla.edu/"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link.pblc.it/c/511697750?alt_obj=hre&amp;method=email&amp;url=https%3A%2F%2Fwww.uclahealth.org%2Finnovation%2Finnovation-challenge&amp;hash=390918&amp;chk=296333-1a41b6" TargetMode="External"/><Relationship Id="rId2" Type="http://schemas.openxmlformats.org/officeDocument/2006/relationships/slideLayout" Target="../slideLayouts/slideLayout11.xml"/><Relationship Id="rId1" Type="http://schemas.openxmlformats.org/officeDocument/2006/relationships/video" Target="https://www.youtube.com/embed/3ebCU5djFes?feature=oembed" TargetMode="External"/><Relationship Id="rId5" Type="http://schemas.openxmlformats.org/officeDocument/2006/relationships/image" Target="../media/image14.jpeg"/><Relationship Id="rId4" Type="http://schemas.openxmlformats.org/officeDocument/2006/relationships/hyperlink" Target="https://link.pblc.it/c/511697750?alt_obj=hre&amp;method=email&amp;url=https%3A%2F%2Fyoutu.be%2F3ebCU5djFes&amp;hash=de8e9f&amp;chk=296333-1a41b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5" Type="http://schemas.openxmlformats.org/officeDocument/2006/relationships/hyperlink" Target="https://medschool.ucla.edu/seed-grant-program" TargetMode="Externa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uclahealth.org/family-medicine/for-research-employees"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1.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97A07E6-066A-414A-8916-AC2240ADCEE3}"/>
              </a:ext>
            </a:extLst>
          </p:cNvPr>
          <p:cNvSpPr>
            <a:spLocks noGrp="1"/>
          </p:cNvSpPr>
          <p:nvPr>
            <p:ph sz="quarter" idx="23"/>
          </p:nvPr>
        </p:nvSpPr>
        <p:spPr>
          <a:xfrm>
            <a:off x="640078" y="4481458"/>
            <a:ext cx="1055995" cy="166199"/>
          </a:xfrm>
        </p:spPr>
        <p:txBody>
          <a:bodyPr/>
          <a:lstStyle/>
          <a:p>
            <a:r>
              <a:rPr lang="en-US" dirty="0"/>
              <a:t>Laura Sheehan</a:t>
            </a:r>
          </a:p>
        </p:txBody>
      </p:sp>
      <p:sp>
        <p:nvSpPr>
          <p:cNvPr id="19" name="Content Placeholder 18">
            <a:extLst>
              <a:ext uri="{FF2B5EF4-FFF2-40B4-BE49-F238E27FC236}">
                <a16:creationId xmlns:a16="http://schemas.microsoft.com/office/drawing/2014/main" id="{DC4062D4-5986-9F41-AD24-134D18D87DC8}"/>
              </a:ext>
            </a:extLst>
          </p:cNvPr>
          <p:cNvSpPr>
            <a:spLocks noGrp="1"/>
          </p:cNvSpPr>
          <p:nvPr>
            <p:ph sz="quarter" idx="24"/>
          </p:nvPr>
        </p:nvSpPr>
        <p:spPr>
          <a:xfrm>
            <a:off x="640078" y="4664338"/>
            <a:ext cx="4266361" cy="166199"/>
          </a:xfrm>
        </p:spPr>
        <p:txBody>
          <a:bodyPr/>
          <a:lstStyle/>
          <a:p>
            <a:r>
              <a:rPr lang="en-US" dirty="0"/>
              <a:t>Manager of Research Administration, Dept. of Family Medicine</a:t>
            </a:r>
          </a:p>
        </p:txBody>
      </p:sp>
      <p:sp>
        <p:nvSpPr>
          <p:cNvPr id="46" name="Text Placeholder 45">
            <a:extLst>
              <a:ext uri="{FF2B5EF4-FFF2-40B4-BE49-F238E27FC236}">
                <a16:creationId xmlns:a16="http://schemas.microsoft.com/office/drawing/2014/main" id="{298DBC73-D254-7743-90B1-2EFD263248B8}"/>
              </a:ext>
            </a:extLst>
          </p:cNvPr>
          <p:cNvSpPr>
            <a:spLocks noGrp="1"/>
          </p:cNvSpPr>
          <p:nvPr>
            <p:ph type="body" sz="quarter" idx="32"/>
          </p:nvPr>
        </p:nvSpPr>
        <p:spPr>
          <a:xfrm>
            <a:off x="640080" y="1951524"/>
            <a:ext cx="7772400" cy="988989"/>
          </a:xfrm>
        </p:spPr>
        <p:txBody>
          <a:bodyPr/>
          <a:lstStyle/>
          <a:p>
            <a:pPr algn="ctr"/>
            <a:r>
              <a:rPr lang="en-US" sz="3200" dirty="0"/>
              <a:t>Family Medicine Research Unit </a:t>
            </a:r>
          </a:p>
          <a:p>
            <a:pPr algn="ctr"/>
            <a:r>
              <a:rPr lang="en-US" sz="3200" dirty="0"/>
              <a:t>Monthly Meeting </a:t>
            </a:r>
            <a:r>
              <a:rPr lang="en-US" sz="3200" dirty="0" smtClean="0"/>
              <a:t>- </a:t>
            </a:r>
            <a:r>
              <a:rPr lang="en-US" sz="3200" dirty="0" smtClean="0">
                <a:solidFill>
                  <a:schemeClr val="accent5"/>
                </a:solidFill>
              </a:rPr>
              <a:t>July </a:t>
            </a:r>
            <a:r>
              <a:rPr lang="en-US" sz="3200" dirty="0">
                <a:solidFill>
                  <a:schemeClr val="accent5"/>
                </a:solidFill>
              </a:rPr>
              <a:t>2022</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6" y="0"/>
            <a:ext cx="5486411" cy="981458"/>
          </a:xfrm>
          <a:prstGeom prst="rect">
            <a:avLst/>
          </a:prstGeom>
        </p:spPr>
      </p:pic>
    </p:spTree>
    <p:extLst>
      <p:ext uri="{BB962C8B-B14F-4D97-AF65-F5344CB8AC3E}">
        <p14:creationId xmlns:p14="http://schemas.microsoft.com/office/powerpoint/2010/main" val="400079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10</a:t>
            </a:fld>
            <a:endParaRPr lang="en-US" dirty="0"/>
          </a:p>
        </p:txBody>
      </p:sp>
      <p:sp>
        <p:nvSpPr>
          <p:cNvPr id="6" name="Title 5"/>
          <p:cNvSpPr>
            <a:spLocks noGrp="1"/>
          </p:cNvSpPr>
          <p:nvPr>
            <p:ph type="title"/>
          </p:nvPr>
        </p:nvSpPr>
        <p:spPr/>
        <p:txBody>
          <a:bodyPr/>
          <a:lstStyle/>
          <a:p>
            <a:r>
              <a:rPr lang="en-US" dirty="0" smtClean="0"/>
              <a:t>Financial Process </a:t>
            </a:r>
            <a:endParaRPr lang="en-US" dirty="0"/>
          </a:p>
        </p:txBody>
      </p:sp>
      <p:pic>
        <p:nvPicPr>
          <p:cNvPr id="3076" name="Picture 4" descr="8,816 Business Woman Thinking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28" y="1353312"/>
            <a:ext cx="1396123" cy="29361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60320" y="1450848"/>
            <a:ext cx="5669280" cy="1161857"/>
          </a:xfrm>
          <a:prstGeom prst="rect">
            <a:avLst/>
          </a:prstGeom>
          <a:noFill/>
        </p:spPr>
        <p:txBody>
          <a:bodyPr wrap="square" rtlCol="0">
            <a:spAutoFit/>
          </a:bodyPr>
          <a:lstStyle/>
          <a:p>
            <a:r>
              <a:rPr lang="en-US" sz="1400" b="1" dirty="0" smtClean="0"/>
              <a:t>Requester</a:t>
            </a:r>
            <a:r>
              <a:rPr lang="en-US" sz="1400" dirty="0" smtClean="0"/>
              <a:t>: The </a:t>
            </a:r>
            <a:r>
              <a:rPr lang="en-US" sz="1400" dirty="0"/>
              <a:t>person who needs the item or is requesting the item for someone on their team. The Requester determines what needs to be purchased and from which vendor. This person will </a:t>
            </a:r>
            <a:r>
              <a:rPr lang="en-US" sz="1400" dirty="0" smtClean="0"/>
              <a:t>complete </a:t>
            </a:r>
            <a:r>
              <a:rPr lang="en-US" sz="1400" dirty="0"/>
              <a:t>most of the forms for submission to the Authorizer. </a:t>
            </a:r>
          </a:p>
          <a:p>
            <a:endParaRPr lang="en-US" dirty="0"/>
          </a:p>
        </p:txBody>
      </p:sp>
      <p:sp>
        <p:nvSpPr>
          <p:cNvPr id="11" name="TextBox 10"/>
          <p:cNvSpPr txBox="1"/>
          <p:nvPr/>
        </p:nvSpPr>
        <p:spPr>
          <a:xfrm>
            <a:off x="2560320" y="2521935"/>
            <a:ext cx="5669280" cy="1600438"/>
          </a:xfrm>
          <a:prstGeom prst="rect">
            <a:avLst/>
          </a:prstGeom>
          <a:noFill/>
        </p:spPr>
        <p:txBody>
          <a:bodyPr wrap="square" rtlCol="0">
            <a:spAutoFit/>
          </a:bodyPr>
          <a:lstStyle/>
          <a:p>
            <a:r>
              <a:rPr lang="en-US" sz="1400" b="1" dirty="0" smtClean="0"/>
              <a:t>Types of request forms:</a:t>
            </a:r>
          </a:p>
          <a:p>
            <a:pPr marL="285750" indent="-285750">
              <a:buFont typeface="Arial" panose="020B0604020202020204" pitchFamily="34" charset="0"/>
              <a:buChar char="•"/>
            </a:pPr>
            <a:r>
              <a:rPr lang="en-US" sz="1400" dirty="0" smtClean="0"/>
              <a:t>PO Request Form</a:t>
            </a:r>
          </a:p>
          <a:p>
            <a:pPr marL="285750" indent="-285750">
              <a:buFont typeface="Arial" panose="020B0604020202020204" pitchFamily="34" charset="0"/>
              <a:buChar char="•"/>
            </a:pPr>
            <a:r>
              <a:rPr lang="en-US" sz="1400" dirty="0" smtClean="0"/>
              <a:t>Independent Contractor/Consultant Checklist and attachments</a:t>
            </a:r>
          </a:p>
          <a:p>
            <a:pPr marL="285750" indent="-285750">
              <a:buFont typeface="Arial" panose="020B0604020202020204" pitchFamily="34" charset="0"/>
              <a:buChar char="•"/>
            </a:pPr>
            <a:r>
              <a:rPr lang="en-US" sz="1400" dirty="0" smtClean="0"/>
              <a:t>Travel/Entertainment Reimbursement Form</a:t>
            </a:r>
          </a:p>
          <a:p>
            <a:pPr marL="285750" indent="-285750">
              <a:buFont typeface="Arial" panose="020B0604020202020204" pitchFamily="34" charset="0"/>
              <a:buChar char="•"/>
            </a:pPr>
            <a:r>
              <a:rPr lang="en-US" sz="1400" dirty="0" smtClean="0"/>
              <a:t>Mileage Reimbursement Form</a:t>
            </a:r>
          </a:p>
          <a:p>
            <a:pPr marL="285750" indent="-285750">
              <a:buFont typeface="Arial" panose="020B0604020202020204" pitchFamily="34" charset="0"/>
              <a:buChar char="•"/>
            </a:pPr>
            <a:r>
              <a:rPr lang="en-US" sz="1400" dirty="0" smtClean="0"/>
              <a:t>Foreign Wire Transfer Request Form</a:t>
            </a:r>
          </a:p>
          <a:p>
            <a:pPr marL="285750" indent="-285750">
              <a:buFont typeface="Arial" panose="020B0604020202020204" pitchFamily="34" charset="0"/>
              <a:buChar char="•"/>
            </a:pPr>
            <a:r>
              <a:rPr lang="en-US" sz="1400" dirty="0" smtClean="0"/>
              <a:t>Check Request Form</a:t>
            </a:r>
            <a:endParaRPr lang="en-US" sz="1400" dirty="0"/>
          </a:p>
        </p:txBody>
      </p:sp>
      <p:sp>
        <p:nvSpPr>
          <p:cNvPr id="12" name="TextBox 11"/>
          <p:cNvSpPr txBox="1"/>
          <p:nvPr/>
        </p:nvSpPr>
        <p:spPr>
          <a:xfrm>
            <a:off x="2560320" y="4162729"/>
            <a:ext cx="5669280" cy="523220"/>
          </a:xfrm>
          <a:prstGeom prst="rect">
            <a:avLst/>
          </a:prstGeom>
          <a:noFill/>
        </p:spPr>
        <p:txBody>
          <a:bodyPr wrap="square" rtlCol="0">
            <a:spAutoFit/>
          </a:bodyPr>
          <a:lstStyle/>
          <a:p>
            <a:r>
              <a:rPr lang="en-US" sz="1400" dirty="0" smtClean="0"/>
              <a:t>Submits the request form(s) to Authorizer (e.g. PI) for approval and signature. </a:t>
            </a:r>
          </a:p>
        </p:txBody>
      </p:sp>
    </p:spTree>
    <p:extLst>
      <p:ext uri="{BB962C8B-B14F-4D97-AF65-F5344CB8AC3E}">
        <p14:creationId xmlns:p14="http://schemas.microsoft.com/office/powerpoint/2010/main" val="260914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0079" y="3425332"/>
            <a:ext cx="7772400" cy="984885"/>
          </a:xfrm>
        </p:spPr>
        <p:txBody>
          <a:bodyPr/>
          <a:lstStyle/>
          <a:p>
            <a:pPr algn="ctr"/>
            <a:r>
              <a:rPr lang="en-US" sz="1600" dirty="0" smtClean="0"/>
              <a:t>The vendor should not be providing any goods or services at this time in the process. Submitting a PO Request Form is NOT the same thing has creating or having a PO (purchase order), and a PO must be in place in order for work to begin or for services/deliverables to be provided.</a:t>
            </a:r>
            <a:endParaRPr lang="en-US" sz="1600" dirty="0"/>
          </a:p>
        </p:txBody>
      </p:sp>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11</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pic>
        <p:nvPicPr>
          <p:cNvPr id="10" name="Picture 9"/>
          <p:cNvPicPr>
            <a:picLocks noChangeAspect="1"/>
          </p:cNvPicPr>
          <p:nvPr/>
        </p:nvPicPr>
        <p:blipFill rotWithShape="1">
          <a:blip r:embed="rId2"/>
          <a:srcRect t="1112" r="943"/>
          <a:stretch/>
        </p:blipFill>
        <p:spPr>
          <a:xfrm>
            <a:off x="3490912" y="1257251"/>
            <a:ext cx="2141791" cy="2119312"/>
          </a:xfrm>
          <a:prstGeom prst="rect">
            <a:avLst/>
          </a:prstGeom>
        </p:spPr>
      </p:pic>
    </p:spTree>
    <p:extLst>
      <p:ext uri="{BB962C8B-B14F-4D97-AF65-F5344CB8AC3E}">
        <p14:creationId xmlns:p14="http://schemas.microsoft.com/office/powerpoint/2010/main" val="431826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12</a:t>
            </a:fld>
            <a:endParaRPr lang="en-US" dirty="0"/>
          </a:p>
        </p:txBody>
      </p:sp>
      <p:sp>
        <p:nvSpPr>
          <p:cNvPr id="6" name="Title 5"/>
          <p:cNvSpPr>
            <a:spLocks noGrp="1"/>
          </p:cNvSpPr>
          <p:nvPr>
            <p:ph type="title"/>
          </p:nvPr>
        </p:nvSpPr>
        <p:spPr/>
        <p:txBody>
          <a:bodyPr/>
          <a:lstStyle/>
          <a:p>
            <a:r>
              <a:rPr lang="en-US" dirty="0" smtClean="0"/>
              <a:t>Financial Process </a:t>
            </a:r>
            <a:endParaRPr lang="en-US" dirty="0"/>
          </a:p>
        </p:txBody>
      </p:sp>
      <p:sp>
        <p:nvSpPr>
          <p:cNvPr id="10" name="Text Box 2"/>
          <p:cNvSpPr txBox="1">
            <a:spLocks noChangeArrowheads="1"/>
          </p:cNvSpPr>
          <p:nvPr/>
        </p:nvSpPr>
        <p:spPr bwMode="auto">
          <a:xfrm>
            <a:off x="640079" y="1286065"/>
            <a:ext cx="2695575" cy="895350"/>
          </a:xfrm>
          <a:prstGeom prst="rect">
            <a:avLst/>
          </a:prstGeom>
          <a:solidFill>
            <a:schemeClr val="accent4">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REQUESTER</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determines need, gathers information regarding pricing/ordering, and completes required paperwork to request payment/purchase order/reimbursement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oup 12"/>
          <p:cNvGrpSpPr/>
          <p:nvPr/>
        </p:nvGrpSpPr>
        <p:grpSpPr>
          <a:xfrm>
            <a:off x="3731894" y="1228915"/>
            <a:ext cx="1514475" cy="1009650"/>
            <a:chOff x="0" y="0"/>
            <a:chExt cx="1571625" cy="1009650"/>
          </a:xfrm>
        </p:grpSpPr>
        <p:sp>
          <p:nvSpPr>
            <p:cNvPr id="23" name="Right Arrow 22"/>
            <p:cNvSpPr/>
            <p:nvPr/>
          </p:nvSpPr>
          <p:spPr>
            <a:xfrm>
              <a:off x="0" y="0"/>
              <a:ext cx="1571625" cy="1009650"/>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Text Box 2"/>
            <p:cNvSpPr txBox="1">
              <a:spLocks noChangeArrowheads="1"/>
            </p:cNvSpPr>
            <p:nvPr/>
          </p:nvSpPr>
          <p:spPr bwMode="auto">
            <a:xfrm>
              <a:off x="0" y="361950"/>
              <a:ext cx="1495425" cy="2952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Submits to Authorizer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xt Box 2"/>
          <p:cNvSpPr txBox="1">
            <a:spLocks noChangeArrowheads="1"/>
          </p:cNvSpPr>
          <p:nvPr/>
        </p:nvSpPr>
        <p:spPr bwMode="auto">
          <a:xfrm>
            <a:off x="5474208" y="1286065"/>
            <a:ext cx="2893124" cy="600075"/>
          </a:xfrm>
          <a:prstGeom prst="rect">
            <a:avLst/>
          </a:prstGeom>
          <a:solidFill>
            <a:schemeClr val="accent6">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AUTHORIZER</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(e.g. PI) reviews request and signs off if appropriate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rot="5400000">
            <a:off x="6654548" y="2315147"/>
            <a:ext cx="1524000" cy="1009650"/>
            <a:chOff x="0" y="0"/>
            <a:chExt cx="1571625" cy="1009650"/>
          </a:xfrm>
        </p:grpSpPr>
        <p:sp>
          <p:nvSpPr>
            <p:cNvPr id="21" name="Right Arrow 20"/>
            <p:cNvSpPr/>
            <p:nvPr/>
          </p:nvSpPr>
          <p:spPr>
            <a:xfrm>
              <a:off x="0" y="0"/>
              <a:ext cx="1571625" cy="100965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Text Box 2"/>
            <p:cNvSpPr txBox="1">
              <a:spLocks noChangeArrowheads="1"/>
            </p:cNvSpPr>
            <p:nvPr/>
          </p:nvSpPr>
          <p:spPr bwMode="auto">
            <a:xfrm>
              <a:off x="0" y="361950"/>
              <a:ext cx="1495425" cy="2952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Submits to Approver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6" name="Text Box 14"/>
          <p:cNvSpPr txBox="1">
            <a:spLocks noChangeArrowheads="1"/>
          </p:cNvSpPr>
          <p:nvPr/>
        </p:nvSpPr>
        <p:spPr bwMode="auto">
          <a:xfrm>
            <a:off x="6071616" y="3672840"/>
            <a:ext cx="2295716" cy="809625"/>
          </a:xfrm>
          <a:prstGeom prst="rect">
            <a:avLst/>
          </a:prstGeom>
          <a:solidFill>
            <a:schemeClr val="accent5">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APPROVER </a:t>
            </a:r>
            <a:r>
              <a:rPr lang="en-US" sz="11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(Fund Manager) reviews for allowability, accuracy, fund availability, and sponsor compliance</a:t>
            </a:r>
          </a:p>
        </p:txBody>
      </p:sp>
      <p:grpSp>
        <p:nvGrpSpPr>
          <p:cNvPr id="17" name="Group 16"/>
          <p:cNvGrpSpPr/>
          <p:nvPr/>
        </p:nvGrpSpPr>
        <p:grpSpPr>
          <a:xfrm rot="10800000">
            <a:off x="4094035" y="3513963"/>
            <a:ext cx="1524000" cy="1009650"/>
            <a:chOff x="-1" y="1"/>
            <a:chExt cx="1571625" cy="1009650"/>
          </a:xfrm>
        </p:grpSpPr>
        <p:sp>
          <p:nvSpPr>
            <p:cNvPr id="19" name="Right Arrow 18"/>
            <p:cNvSpPr/>
            <p:nvPr/>
          </p:nvSpPr>
          <p:spPr>
            <a:xfrm>
              <a:off x="-1" y="1"/>
              <a:ext cx="1571625" cy="1009650"/>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Text Box 2"/>
            <p:cNvSpPr txBox="1">
              <a:spLocks noChangeArrowheads="1"/>
            </p:cNvSpPr>
            <p:nvPr/>
          </p:nvSpPr>
          <p:spPr bwMode="auto">
            <a:xfrm rot="10853557">
              <a:off x="0" y="361951"/>
              <a:ext cx="1495425" cy="2952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Submits to Purchaser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Text Box 2"/>
          <p:cNvSpPr txBox="1">
            <a:spLocks noChangeArrowheads="1"/>
          </p:cNvSpPr>
          <p:nvPr/>
        </p:nvSpPr>
        <p:spPr bwMode="auto">
          <a:xfrm>
            <a:off x="640079" y="3647313"/>
            <a:ext cx="3000375" cy="876300"/>
          </a:xfrm>
          <a:prstGeom prst="rect">
            <a:avLst/>
          </a:prstGeom>
          <a:solidFill>
            <a:srgbClr val="FFCC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PURCHASER</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reviews for completeness and compliance with UCLA policies. Processes the request using appropriate system (e.g. </a:t>
            </a:r>
            <a:r>
              <a:rPr lang="en-US" sz="1100" dirty="0" err="1">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BruinBuy</a:t>
            </a:r>
            <a:r>
              <a:rPr lang="en-US" sz="11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Concur, etc.). Contacts vendor (if applicable).</a:t>
            </a:r>
          </a:p>
        </p:txBody>
      </p:sp>
    </p:spTree>
    <p:extLst>
      <p:ext uri="{BB962C8B-B14F-4D97-AF65-F5344CB8AC3E}">
        <p14:creationId xmlns:p14="http://schemas.microsoft.com/office/powerpoint/2010/main" val="3727679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13</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3" name="Text Placeholder 2"/>
          <p:cNvSpPr>
            <a:spLocks noGrp="1"/>
          </p:cNvSpPr>
          <p:nvPr>
            <p:ph type="body" sz="quarter" idx="13"/>
          </p:nvPr>
        </p:nvSpPr>
        <p:spPr>
          <a:xfrm>
            <a:off x="640079" y="1304545"/>
            <a:ext cx="7772400" cy="3416320"/>
          </a:xfrm>
        </p:spPr>
        <p:txBody>
          <a:bodyPr/>
          <a:lstStyle/>
          <a:p>
            <a:r>
              <a:rPr lang="en-US" sz="2000" b="1" dirty="0" smtClean="0"/>
              <a:t>What Used to Happen:</a:t>
            </a:r>
          </a:p>
          <a:p>
            <a:pPr marL="342900" indent="-342900">
              <a:buFont typeface="+mj-lt"/>
              <a:buAutoNum type="arabicPeriod"/>
            </a:pPr>
            <a:r>
              <a:rPr lang="en-US" sz="1800" dirty="0" smtClean="0"/>
              <a:t>Valencia created a PO in </a:t>
            </a:r>
            <a:r>
              <a:rPr lang="en-US" sz="1800" dirty="0" err="1" smtClean="0"/>
              <a:t>BruinBuy</a:t>
            </a:r>
            <a:endParaRPr lang="en-US" sz="1800" dirty="0" smtClean="0"/>
          </a:p>
          <a:p>
            <a:pPr marL="342900" indent="-342900">
              <a:buFont typeface="+mj-lt"/>
              <a:buAutoNum type="arabicPeriod"/>
            </a:pPr>
            <a:r>
              <a:rPr lang="en-US" sz="1800" dirty="0" smtClean="0"/>
              <a:t>The vendor was contacted with the PO # and the order was placed/work began</a:t>
            </a:r>
          </a:p>
          <a:p>
            <a:pPr marL="342900" indent="-342900">
              <a:buFont typeface="+mj-lt"/>
              <a:buAutoNum type="arabicPeriod"/>
            </a:pPr>
            <a:r>
              <a:rPr lang="en-US" sz="1800" dirty="0" smtClean="0"/>
              <a:t>The item would be delivered or work completed</a:t>
            </a:r>
          </a:p>
          <a:p>
            <a:pPr marL="342900" indent="-342900">
              <a:buFont typeface="+mj-lt"/>
              <a:buAutoNum type="arabicPeriod"/>
            </a:pPr>
            <a:r>
              <a:rPr lang="en-US" sz="1800" dirty="0" smtClean="0"/>
              <a:t>The vendor would send an invoice to the Requester or to Valencia</a:t>
            </a:r>
          </a:p>
          <a:p>
            <a:pPr marL="342900" indent="-342900">
              <a:buFont typeface="+mj-lt"/>
              <a:buAutoNum type="arabicPeriod"/>
            </a:pPr>
            <a:r>
              <a:rPr lang="en-US" sz="1800" dirty="0" smtClean="0"/>
              <a:t>The Requester or Valencia would make sure the PO # was on the invoice and would then submit it to Accounts Payable (AP) to be paid</a:t>
            </a:r>
          </a:p>
          <a:p>
            <a:pPr marL="342900" indent="-342900">
              <a:buFont typeface="+mj-lt"/>
              <a:buAutoNum type="arabicPeriod"/>
            </a:pPr>
            <a:r>
              <a:rPr lang="en-US" sz="1800" dirty="0" smtClean="0"/>
              <a:t>Accounts Payable would receive the invoice, match it up with the PO #, and if approved, they would cut a check and send it to the vendor</a:t>
            </a:r>
            <a:endParaRPr lang="en-US" sz="1800" dirty="0"/>
          </a:p>
        </p:txBody>
      </p:sp>
    </p:spTree>
    <p:extLst>
      <p:ext uri="{BB962C8B-B14F-4D97-AF65-F5344CB8AC3E}">
        <p14:creationId xmlns:p14="http://schemas.microsoft.com/office/powerpoint/2010/main" val="134647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14</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3" name="Text Placeholder 2"/>
          <p:cNvSpPr>
            <a:spLocks noGrp="1"/>
          </p:cNvSpPr>
          <p:nvPr>
            <p:ph type="body" sz="quarter" idx="13"/>
          </p:nvPr>
        </p:nvSpPr>
        <p:spPr>
          <a:xfrm>
            <a:off x="640078" y="1304545"/>
            <a:ext cx="7781545" cy="2862322"/>
          </a:xfrm>
        </p:spPr>
        <p:txBody>
          <a:bodyPr/>
          <a:lstStyle/>
          <a:p>
            <a:r>
              <a:rPr lang="en-US" sz="2000" b="1" dirty="0" smtClean="0"/>
              <a:t>What happens now:</a:t>
            </a:r>
          </a:p>
          <a:p>
            <a:pPr marL="342900" indent="-342900">
              <a:buFont typeface="+mj-lt"/>
              <a:buAutoNum type="arabicPeriod"/>
            </a:pPr>
            <a:r>
              <a:rPr lang="en-US" sz="1800" dirty="0" smtClean="0"/>
              <a:t>Vendor must register with </a:t>
            </a:r>
            <a:r>
              <a:rPr lang="en-US" sz="1800" dirty="0" err="1" smtClean="0"/>
              <a:t>PaymentWorks</a:t>
            </a:r>
            <a:endParaRPr lang="en-US" sz="1800" dirty="0" smtClean="0"/>
          </a:p>
          <a:p>
            <a:pPr marL="342900" indent="-342900">
              <a:buFont typeface="+mj-lt"/>
              <a:buAutoNum type="arabicPeriod"/>
            </a:pPr>
            <a:r>
              <a:rPr lang="en-US" sz="1800" dirty="0" smtClean="0"/>
              <a:t>Vendor must enroll in </a:t>
            </a:r>
            <a:r>
              <a:rPr lang="en-US" sz="1800" dirty="0" err="1" smtClean="0"/>
              <a:t>Transcepta</a:t>
            </a:r>
            <a:r>
              <a:rPr lang="en-US" sz="1800" dirty="0" smtClean="0"/>
              <a:t> (some exceptions)</a:t>
            </a:r>
          </a:p>
          <a:p>
            <a:pPr marL="342900" indent="-342900">
              <a:buFont typeface="+mj-lt"/>
              <a:buAutoNum type="arabicPeriod"/>
            </a:pPr>
            <a:r>
              <a:rPr lang="en-US" sz="1800" dirty="0" smtClean="0"/>
              <a:t>Then Valencia can create a PO</a:t>
            </a:r>
          </a:p>
          <a:p>
            <a:pPr marL="342900" indent="-342900">
              <a:buFont typeface="+mj-lt"/>
              <a:buAutoNum type="arabicPeriod"/>
            </a:pPr>
            <a:r>
              <a:rPr lang="en-US" sz="1800" dirty="0" smtClean="0"/>
              <a:t>The item can then be ordered/delivered or work completed</a:t>
            </a:r>
          </a:p>
          <a:p>
            <a:pPr marL="342900" indent="-342900">
              <a:buFont typeface="+mj-lt"/>
              <a:buAutoNum type="arabicPeriod"/>
            </a:pPr>
            <a:r>
              <a:rPr lang="en-US" sz="1800" dirty="0" smtClean="0"/>
              <a:t>The vendor submits their invoices directly to </a:t>
            </a:r>
            <a:r>
              <a:rPr lang="en-US" sz="1800" dirty="0" err="1" smtClean="0"/>
              <a:t>Transcepta</a:t>
            </a:r>
            <a:r>
              <a:rPr lang="en-US" sz="1800" dirty="0" smtClean="0"/>
              <a:t>, listing the PO </a:t>
            </a:r>
          </a:p>
          <a:p>
            <a:pPr marL="342900" indent="-342900">
              <a:buFont typeface="+mj-lt"/>
              <a:buAutoNum type="arabicPeriod"/>
            </a:pPr>
            <a:r>
              <a:rPr lang="en-US" sz="1800" dirty="0" smtClean="0"/>
              <a:t>AP reviews the invoices and, if approved, pays the vendor using their preferred method of payment</a:t>
            </a:r>
            <a:endParaRPr lang="en-US" sz="1800" dirty="0"/>
          </a:p>
        </p:txBody>
      </p:sp>
    </p:spTree>
    <p:extLst>
      <p:ext uri="{BB962C8B-B14F-4D97-AF65-F5344CB8AC3E}">
        <p14:creationId xmlns:p14="http://schemas.microsoft.com/office/powerpoint/2010/main" val="541865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15</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7" name="Text Placeholder 6"/>
          <p:cNvSpPr>
            <a:spLocks noGrp="1"/>
          </p:cNvSpPr>
          <p:nvPr>
            <p:ph type="body" sz="quarter" idx="13"/>
          </p:nvPr>
        </p:nvSpPr>
        <p:spPr>
          <a:xfrm>
            <a:off x="369146" y="1304684"/>
            <a:ext cx="8509678" cy="3262432"/>
          </a:xfrm>
        </p:spPr>
        <p:txBody>
          <a:bodyPr/>
          <a:lstStyle/>
          <a:p>
            <a:pPr lvl="0" defTabSz="914400" eaLnBrk="0" fontAlgn="base" hangingPunct="0">
              <a:spcBef>
                <a:spcPct val="0"/>
              </a:spcBef>
              <a:spcAft>
                <a:spcPct val="0"/>
              </a:spcAft>
            </a:pPr>
            <a:r>
              <a:rPr lang="en-US" altLang="en-US" sz="2000" dirty="0">
                <a:solidFill>
                  <a:srgbClr val="333333"/>
                </a:solidFill>
                <a:latin typeface="+mj-lt"/>
              </a:rPr>
              <a:t>The following vendor types are exempt from </a:t>
            </a:r>
            <a:r>
              <a:rPr lang="en-US" altLang="en-US" sz="2000" dirty="0" smtClean="0">
                <a:solidFill>
                  <a:srgbClr val="333333"/>
                </a:solidFill>
                <a:latin typeface="+mj-lt"/>
              </a:rPr>
              <a:t>the new process/</a:t>
            </a:r>
            <a:r>
              <a:rPr lang="en-US" altLang="en-US" sz="2000" dirty="0" err="1" smtClean="0">
                <a:solidFill>
                  <a:srgbClr val="333333"/>
                </a:solidFill>
                <a:latin typeface="+mj-lt"/>
              </a:rPr>
              <a:t>Transcepta</a:t>
            </a:r>
            <a:r>
              <a:rPr lang="en-US" altLang="en-US" sz="2000" dirty="0">
                <a:solidFill>
                  <a:srgbClr val="333333"/>
                </a:solidFill>
                <a:latin typeface="+mj-lt"/>
              </a:rPr>
              <a:t>: </a:t>
            </a:r>
            <a:endParaRPr lang="en-US" altLang="en-US" sz="2000" dirty="0" smtClean="0">
              <a:solidFill>
                <a:srgbClr val="333333"/>
              </a:solidFill>
              <a:latin typeface="+mj-lt"/>
            </a:endParaRPr>
          </a:p>
          <a:p>
            <a:pPr lvl="0" defTabSz="914400" eaLnBrk="0" fontAlgn="base" hangingPunct="0">
              <a:spcBef>
                <a:spcPct val="0"/>
              </a:spcBef>
              <a:spcAft>
                <a:spcPct val="0"/>
              </a:spcAft>
            </a:pPr>
            <a:endParaRPr lang="en-US" altLang="en-US" sz="800" dirty="0">
              <a:solidFill>
                <a:schemeClr val="tx1"/>
              </a:solidFill>
              <a:latin typeface="+mj-lt"/>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sz="1800" dirty="0" smtClean="0">
                <a:solidFill>
                  <a:schemeClr val="tx1"/>
                </a:solidFill>
                <a:latin typeface="+mj-lt"/>
              </a:rPr>
              <a:t>Vendors </a:t>
            </a:r>
            <a:r>
              <a:rPr lang="en-US" altLang="en-US" sz="1800" dirty="0">
                <a:solidFill>
                  <a:schemeClr val="tx1"/>
                </a:solidFill>
                <a:latin typeface="+mj-lt"/>
              </a:rPr>
              <a:t>for goods and services reviewed by UCLA Travel &amp; Entertainment Accounting (e.g., catering, lodging, or air transportation </a:t>
            </a:r>
            <a:r>
              <a:rPr lang="en-US" altLang="en-US" sz="1800" dirty="0" smtClean="0">
                <a:solidFill>
                  <a:schemeClr val="tx1"/>
                </a:solidFill>
                <a:latin typeface="+mj-lt"/>
              </a:rPr>
              <a:t>vendors)</a:t>
            </a:r>
          </a:p>
          <a:p>
            <a:pPr marL="285750" lvl="0" indent="-285750" defTabSz="914400" eaLnBrk="0" fontAlgn="base" hangingPunct="0">
              <a:spcBef>
                <a:spcPct val="0"/>
              </a:spcBef>
              <a:spcAft>
                <a:spcPct val="0"/>
              </a:spcAft>
              <a:buFont typeface="Arial" panose="020B0604020202020204" pitchFamily="34" charset="0"/>
              <a:buChar char="•"/>
            </a:pPr>
            <a:endParaRPr lang="en-US" altLang="en-US" sz="800" dirty="0" smtClean="0">
              <a:solidFill>
                <a:schemeClr val="tx1"/>
              </a:solidFill>
              <a:latin typeface="+mj-lt"/>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sz="1800" dirty="0" smtClean="0">
                <a:solidFill>
                  <a:schemeClr val="tx1"/>
                </a:solidFill>
                <a:latin typeface="+mj-lt"/>
              </a:rPr>
              <a:t>Foreign </a:t>
            </a:r>
            <a:r>
              <a:rPr lang="en-US" altLang="en-US" sz="1800" dirty="0">
                <a:solidFill>
                  <a:schemeClr val="tx1"/>
                </a:solidFill>
                <a:latin typeface="+mj-lt"/>
              </a:rPr>
              <a:t>and nonresident </a:t>
            </a:r>
            <a:r>
              <a:rPr lang="en-US" altLang="en-US" sz="1800" dirty="0" smtClean="0">
                <a:solidFill>
                  <a:schemeClr val="tx1"/>
                </a:solidFill>
                <a:latin typeface="+mj-lt"/>
              </a:rPr>
              <a:t>vendors</a:t>
            </a:r>
          </a:p>
          <a:p>
            <a:pPr marL="285750" lvl="0" indent="-285750" defTabSz="914400" eaLnBrk="0" fontAlgn="base" hangingPunct="0">
              <a:spcBef>
                <a:spcPct val="0"/>
              </a:spcBef>
              <a:spcAft>
                <a:spcPct val="0"/>
              </a:spcAft>
              <a:buFont typeface="Arial" panose="020B0604020202020204" pitchFamily="34" charset="0"/>
              <a:buChar char="•"/>
            </a:pPr>
            <a:endParaRPr lang="en-US" altLang="en-US" sz="800" dirty="0" smtClean="0">
              <a:solidFill>
                <a:schemeClr val="tx1"/>
              </a:solidFill>
              <a:latin typeface="+mj-lt"/>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sz="1800" dirty="0" smtClean="0">
                <a:solidFill>
                  <a:schemeClr val="tx1"/>
                </a:solidFill>
                <a:latin typeface="+mj-lt"/>
              </a:rPr>
              <a:t>Utility</a:t>
            </a:r>
            <a:r>
              <a:rPr lang="en-US" altLang="en-US" sz="1800" dirty="0">
                <a:solidFill>
                  <a:schemeClr val="tx1"/>
                </a:solidFill>
                <a:latin typeface="+mj-lt"/>
              </a:rPr>
              <a:t> vendors</a:t>
            </a:r>
            <a:r>
              <a:rPr lang="en-US" altLang="en-US" sz="1800" dirty="0" smtClean="0">
                <a:solidFill>
                  <a:schemeClr val="tx1"/>
                </a:solidFill>
                <a:latin typeface="+mj-lt"/>
              </a:rPr>
              <a:t>​​​​​</a:t>
            </a:r>
          </a:p>
          <a:p>
            <a:pPr marL="285750" lvl="0" indent="-285750" defTabSz="914400" eaLnBrk="0" fontAlgn="base" hangingPunct="0">
              <a:spcBef>
                <a:spcPct val="0"/>
              </a:spcBef>
              <a:spcAft>
                <a:spcPct val="0"/>
              </a:spcAft>
              <a:buFont typeface="Arial" panose="020B0604020202020204" pitchFamily="34" charset="0"/>
              <a:buChar char="•"/>
            </a:pPr>
            <a:endParaRPr lang="en-US" altLang="en-US" sz="800" dirty="0">
              <a:solidFill>
                <a:schemeClr val="tx1"/>
              </a:solidFill>
              <a:latin typeface="+mj-lt"/>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sz="1800" dirty="0" smtClean="0">
                <a:solidFill>
                  <a:schemeClr val="tx1"/>
                </a:solidFill>
                <a:latin typeface="+mj-lt"/>
              </a:rPr>
              <a:t>Federal/State agencies</a:t>
            </a:r>
            <a:r>
              <a:rPr lang="en-US" altLang="en-US" sz="1800" dirty="0">
                <a:solidFill>
                  <a:schemeClr val="tx1"/>
                </a:solidFill>
                <a:latin typeface="+mj-lt"/>
              </a:rPr>
              <a:t/>
            </a:r>
            <a:br>
              <a:rPr lang="en-US" altLang="en-US" sz="1800" dirty="0">
                <a:solidFill>
                  <a:schemeClr val="tx1"/>
                </a:solidFill>
                <a:latin typeface="+mj-lt"/>
              </a:rPr>
            </a:br>
            <a:endParaRPr lang="en-US" altLang="en-US" sz="800" dirty="0" smtClean="0">
              <a:solidFill>
                <a:schemeClr val="tx1"/>
              </a:solidFill>
              <a:latin typeface="+mj-lt"/>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sz="1800" dirty="0" smtClean="0">
                <a:solidFill>
                  <a:schemeClr val="tx1"/>
                </a:solidFill>
                <a:latin typeface="+mj-lt"/>
              </a:rPr>
              <a:t>Subcontract </a:t>
            </a:r>
            <a:r>
              <a:rPr lang="en-US" altLang="en-US" sz="1800" dirty="0">
                <a:solidFill>
                  <a:schemeClr val="tx1"/>
                </a:solidFill>
                <a:latin typeface="+mj-lt"/>
              </a:rPr>
              <a:t>and subaward vendors (e.g., G &amp; S class orders)</a:t>
            </a:r>
            <a:br>
              <a:rPr lang="en-US" altLang="en-US" sz="1800" dirty="0">
                <a:solidFill>
                  <a:schemeClr val="tx1"/>
                </a:solidFill>
                <a:latin typeface="+mj-lt"/>
              </a:rPr>
            </a:br>
            <a:endParaRPr lang="en-US" altLang="en-US" sz="800" dirty="0" smtClean="0">
              <a:solidFill>
                <a:schemeClr val="tx1"/>
              </a:solidFill>
              <a:latin typeface="+mj-lt"/>
            </a:endParaRPr>
          </a:p>
          <a:p>
            <a:pPr marL="285750" lvl="0" indent="-285750" defTabSz="914400" eaLnBrk="0" fontAlgn="base" hangingPunct="0">
              <a:spcBef>
                <a:spcPct val="0"/>
              </a:spcBef>
              <a:spcAft>
                <a:spcPct val="0"/>
              </a:spcAft>
              <a:buFont typeface="Arial" panose="020B0604020202020204" pitchFamily="34" charset="0"/>
              <a:buChar char="•"/>
            </a:pPr>
            <a:r>
              <a:rPr lang="en-US" altLang="en-US" sz="1800" dirty="0" smtClean="0">
                <a:solidFill>
                  <a:schemeClr val="tx1"/>
                </a:solidFill>
                <a:latin typeface="+mj-lt"/>
              </a:rPr>
              <a:t>One-time </a:t>
            </a:r>
            <a:r>
              <a:rPr lang="en-US" altLang="en-US" sz="1800" dirty="0">
                <a:solidFill>
                  <a:schemeClr val="tx1"/>
                </a:solidFill>
                <a:latin typeface="+mj-lt"/>
              </a:rPr>
              <a:t>payees (e.g., honorarium recipients, guest speakers, and human subjects</a:t>
            </a:r>
            <a:r>
              <a:rPr lang="en-US" altLang="en-US" sz="1800" dirty="0" smtClean="0">
                <a:solidFill>
                  <a:schemeClr val="tx1"/>
                </a:solidFill>
                <a:latin typeface="+mj-lt"/>
              </a:rPr>
              <a:t>)</a:t>
            </a:r>
            <a:endParaRPr lang="en-US" sz="1800" dirty="0"/>
          </a:p>
        </p:txBody>
      </p:sp>
    </p:spTree>
    <p:extLst>
      <p:ext uri="{BB962C8B-B14F-4D97-AF65-F5344CB8AC3E}">
        <p14:creationId xmlns:p14="http://schemas.microsoft.com/office/powerpoint/2010/main" val="3012826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16</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3" name="Text Placeholder 2"/>
          <p:cNvSpPr>
            <a:spLocks noGrp="1"/>
          </p:cNvSpPr>
          <p:nvPr>
            <p:ph type="body" sz="quarter" idx="13"/>
          </p:nvPr>
        </p:nvSpPr>
        <p:spPr>
          <a:xfrm>
            <a:off x="372534" y="1304545"/>
            <a:ext cx="8506290" cy="3508653"/>
          </a:xfrm>
        </p:spPr>
        <p:txBody>
          <a:bodyPr/>
          <a:lstStyle/>
          <a:p>
            <a:r>
              <a:rPr lang="en-US" sz="2000" b="1" dirty="0" err="1" smtClean="0"/>
              <a:t>PaymentWorks</a:t>
            </a:r>
            <a:endParaRPr lang="en-US" sz="2000" b="1" dirty="0" smtClean="0"/>
          </a:p>
          <a:p>
            <a:r>
              <a:rPr lang="en-US" dirty="0" smtClean="0"/>
              <a:t>(Required if vendor is not already registered)</a:t>
            </a:r>
          </a:p>
          <a:p>
            <a:pPr marL="342900" indent="-342900">
              <a:buFont typeface="+mj-lt"/>
              <a:buAutoNum type="arabicPeriod"/>
            </a:pPr>
            <a:r>
              <a:rPr lang="en-US" dirty="0"/>
              <a:t>Requester is responsible for </a:t>
            </a:r>
            <a:r>
              <a:rPr lang="en-US" dirty="0" smtClean="0"/>
              <a:t>providing the vendor’s email when completing PO Request Form.</a:t>
            </a:r>
          </a:p>
          <a:p>
            <a:pPr marL="342900" indent="-342900">
              <a:buFont typeface="+mj-lt"/>
              <a:buAutoNum type="arabicPeriod"/>
            </a:pPr>
            <a:r>
              <a:rPr lang="en-US" dirty="0" smtClean="0"/>
              <a:t>Valencia emails vendor to initiate the process and send an invitation to register.</a:t>
            </a:r>
          </a:p>
          <a:p>
            <a:pPr marL="342900" indent="-342900">
              <a:buFont typeface="+mj-lt"/>
              <a:buAutoNum type="arabicPeriod"/>
            </a:pPr>
            <a:r>
              <a:rPr lang="en-US" dirty="0" smtClean="0"/>
              <a:t>Vendor submits their information directly into </a:t>
            </a:r>
            <a:r>
              <a:rPr lang="en-US" dirty="0" err="1" smtClean="0"/>
              <a:t>PaymentWorks</a:t>
            </a:r>
            <a:r>
              <a:rPr lang="en-US" dirty="0" smtClean="0"/>
              <a:t>.</a:t>
            </a:r>
          </a:p>
          <a:p>
            <a:pPr marL="342900" indent="-342900">
              <a:buFont typeface="+mj-lt"/>
              <a:buAutoNum type="arabicPeriod"/>
            </a:pPr>
            <a:r>
              <a:rPr lang="en-US" dirty="0" err="1" smtClean="0"/>
              <a:t>PaymentWorks</a:t>
            </a:r>
            <a:r>
              <a:rPr lang="en-US" dirty="0" smtClean="0"/>
              <a:t> verifies and validates the vendor’s submitted details.</a:t>
            </a:r>
          </a:p>
          <a:p>
            <a:pPr marL="342900" indent="-342900">
              <a:buFont typeface="+mj-lt"/>
              <a:buAutoNum type="arabicPeriod"/>
            </a:pPr>
            <a:r>
              <a:rPr lang="en-US" dirty="0" smtClean="0"/>
              <a:t>Vendor information is routed to UCLA Vendor Management Team for review and approval.</a:t>
            </a:r>
          </a:p>
          <a:p>
            <a:pPr marL="342900" indent="-342900">
              <a:buFont typeface="+mj-lt"/>
              <a:buAutoNum type="arabicPeriod"/>
            </a:pPr>
            <a:r>
              <a:rPr lang="en-US" dirty="0" smtClean="0"/>
              <a:t>Vendor Management will then assign the vendor’s ID/number (e.g. VCK).</a:t>
            </a:r>
          </a:p>
          <a:p>
            <a:endParaRPr lang="en-US" sz="400" dirty="0" smtClean="0"/>
          </a:p>
          <a:p>
            <a:r>
              <a:rPr lang="en-US" dirty="0" smtClean="0"/>
              <a:t>This process can take 2-4 weeks. Valencia can utilize the Onboarding Tracker to see where a vendor is in the process, but she is not responsible for any of the steps except #2 above. She cannot create a PO # until the VCK is created. Vendors also need to make a payment method selection.</a:t>
            </a:r>
          </a:p>
        </p:txBody>
      </p:sp>
    </p:spTree>
    <p:extLst>
      <p:ext uri="{BB962C8B-B14F-4D97-AF65-F5344CB8AC3E}">
        <p14:creationId xmlns:p14="http://schemas.microsoft.com/office/powerpoint/2010/main" val="3773470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17</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3" name="Text Placeholder 2"/>
          <p:cNvSpPr>
            <a:spLocks noGrp="1"/>
          </p:cNvSpPr>
          <p:nvPr>
            <p:ph type="body" sz="quarter" idx="13"/>
          </p:nvPr>
        </p:nvSpPr>
        <p:spPr>
          <a:xfrm>
            <a:off x="372534" y="1304545"/>
            <a:ext cx="8506290" cy="3395801"/>
          </a:xfrm>
        </p:spPr>
        <p:txBody>
          <a:bodyPr/>
          <a:lstStyle/>
          <a:p>
            <a:r>
              <a:rPr lang="en-US" sz="2000" b="1" dirty="0" err="1" smtClean="0"/>
              <a:t>Transcepta</a:t>
            </a:r>
            <a:endParaRPr lang="en-US" sz="2000" b="1" dirty="0" smtClean="0"/>
          </a:p>
          <a:p>
            <a:r>
              <a:rPr lang="en-US" dirty="0" smtClean="0"/>
              <a:t>(UCLA’s electronic invoicing submission platform)</a:t>
            </a:r>
          </a:p>
          <a:p>
            <a:pPr marL="342900" indent="-342900">
              <a:buFont typeface="+mj-lt"/>
              <a:buAutoNum type="arabicPeriod"/>
            </a:pPr>
            <a:r>
              <a:rPr lang="en-US" dirty="0" smtClean="0"/>
              <a:t>Vendor must enroll. This is a separate process from </a:t>
            </a:r>
            <a:r>
              <a:rPr lang="en-US" dirty="0" err="1" smtClean="0"/>
              <a:t>PaymentWorks</a:t>
            </a:r>
            <a:r>
              <a:rPr lang="en-US" dirty="0" smtClean="0"/>
              <a:t>, which must already be completed.</a:t>
            </a:r>
          </a:p>
          <a:p>
            <a:pPr marL="342900" indent="-342900">
              <a:buFont typeface="+mj-lt"/>
              <a:buAutoNum type="arabicPeriod"/>
            </a:pPr>
            <a:r>
              <a:rPr lang="en-US" dirty="0" smtClean="0"/>
              <a:t>After enrollment, vendors will submit their invoices directly to </a:t>
            </a:r>
            <a:r>
              <a:rPr lang="en-US" dirty="0" err="1" smtClean="0"/>
              <a:t>Transcepta</a:t>
            </a:r>
            <a:r>
              <a:rPr lang="en-US" dirty="0" smtClean="0"/>
              <a:t> to get paid</a:t>
            </a:r>
          </a:p>
          <a:p>
            <a:pPr marL="342900" indent="-342900">
              <a:buFont typeface="+mj-lt"/>
              <a:buAutoNum type="arabicPeriod"/>
            </a:pPr>
            <a:r>
              <a:rPr lang="en-US" dirty="0" smtClean="0"/>
              <a:t>Vendors must include the appropriate PO# on their invoices otherwise they will not get paid</a:t>
            </a:r>
          </a:p>
          <a:p>
            <a:pPr marL="342900" indent="-342900">
              <a:buFont typeface="+mj-lt"/>
              <a:buAutoNum type="arabicPeriod"/>
            </a:pPr>
            <a:r>
              <a:rPr lang="en-US" dirty="0" smtClean="0"/>
              <a:t>You must still submit PO request forms to create PO numbers! Vendors should not be providing goods or services without a (new) PO #. </a:t>
            </a:r>
          </a:p>
          <a:p>
            <a:pPr marL="342900" indent="-342900">
              <a:buFont typeface="+mj-lt"/>
              <a:buAutoNum type="arabicPeriod"/>
            </a:pPr>
            <a:r>
              <a:rPr lang="en-US" dirty="0" smtClean="0"/>
              <a:t>If you have a recurring charge/vendor who will be providing the same thing on a regular basis, you may wish to create a “blanket PO” that will allow more than one invoice to charge to the same PO. But you are responsible for reviewing ledgers/invoices to make sure the PO has enough funds to cover all invoices and to close it out when done. </a:t>
            </a:r>
          </a:p>
          <a:p>
            <a:pPr marL="342900" indent="-342900">
              <a:buFont typeface="+mj-lt"/>
              <a:buAutoNum type="arabicPeriod"/>
            </a:pPr>
            <a:r>
              <a:rPr lang="en-US" dirty="0" smtClean="0"/>
              <a:t>Remember, don’t use this system for utility invoices or subaward invoices. </a:t>
            </a:r>
          </a:p>
        </p:txBody>
      </p:sp>
    </p:spTree>
    <p:extLst>
      <p:ext uri="{BB962C8B-B14F-4D97-AF65-F5344CB8AC3E}">
        <p14:creationId xmlns:p14="http://schemas.microsoft.com/office/powerpoint/2010/main" val="3775684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18</a:t>
            </a:fld>
            <a:endParaRPr lang="en-US" dirty="0"/>
          </a:p>
        </p:txBody>
      </p:sp>
      <p:sp>
        <p:nvSpPr>
          <p:cNvPr id="6" name="Title 5"/>
          <p:cNvSpPr>
            <a:spLocks noGrp="1"/>
          </p:cNvSpPr>
          <p:nvPr>
            <p:ph type="title"/>
          </p:nvPr>
        </p:nvSpPr>
        <p:spPr/>
        <p:txBody>
          <a:bodyPr/>
          <a:lstStyle/>
          <a:p>
            <a:r>
              <a:rPr lang="en-US" dirty="0" smtClean="0"/>
              <a:t>Financial</a:t>
            </a:r>
            <a:endParaRPr lang="en-US" dirty="0"/>
          </a:p>
        </p:txBody>
      </p:sp>
      <p:sp>
        <p:nvSpPr>
          <p:cNvPr id="7" name="Text Placeholder 6"/>
          <p:cNvSpPr>
            <a:spLocks noGrp="1"/>
          </p:cNvSpPr>
          <p:nvPr>
            <p:ph type="body" sz="quarter" idx="20"/>
          </p:nvPr>
        </p:nvSpPr>
        <p:spPr>
          <a:xfrm>
            <a:off x="238730" y="1260792"/>
            <a:ext cx="8182893" cy="1221873"/>
          </a:xfrm>
        </p:spPr>
        <p:txBody>
          <a:bodyPr/>
          <a:lstStyle/>
          <a:p>
            <a:pPr>
              <a:spcBef>
                <a:spcPts val="1200"/>
              </a:spcBef>
            </a:pPr>
            <a:r>
              <a:rPr lang="en-US" sz="1800" b="1" dirty="0" smtClean="0">
                <a:latin typeface="+mj-lt"/>
              </a:rPr>
              <a:t>Justifications (for purchases or travel/entertainment)</a:t>
            </a:r>
          </a:p>
          <a:p>
            <a:pPr lvl="1">
              <a:spcBef>
                <a:spcPts val="1200"/>
              </a:spcBef>
            </a:pPr>
            <a:r>
              <a:rPr lang="en-US" sz="1600" dirty="0" smtClean="0">
                <a:latin typeface="+mj-lt"/>
              </a:rPr>
              <a:t>Need to be detailed and understandable to a lay person</a:t>
            </a:r>
          </a:p>
          <a:p>
            <a:pPr lvl="1">
              <a:spcBef>
                <a:spcPts val="1200"/>
              </a:spcBef>
            </a:pPr>
            <a:r>
              <a:rPr lang="en-US" sz="1600" dirty="0" smtClean="0">
                <a:latin typeface="+mj-lt"/>
              </a:rPr>
              <a:t>Explain what you are paying for and why the listed FAU is the appropriate funding source</a:t>
            </a:r>
            <a:endParaRPr lang="en-US" sz="1600" dirty="0" smtClean="0"/>
          </a:p>
        </p:txBody>
      </p:sp>
      <p:sp>
        <p:nvSpPr>
          <p:cNvPr id="2" name="Rectangle 1"/>
          <p:cNvSpPr/>
          <p:nvPr/>
        </p:nvSpPr>
        <p:spPr>
          <a:xfrm>
            <a:off x="406908" y="2484596"/>
            <a:ext cx="7781544" cy="300082"/>
          </a:xfrm>
          <a:prstGeom prst="rect">
            <a:avLst/>
          </a:prstGeom>
        </p:spPr>
        <p:txBody>
          <a:bodyPr wrap="square">
            <a:spAutoFit/>
          </a:bodyPr>
          <a:lstStyle/>
          <a:p>
            <a:r>
              <a:rPr lang="en-US" dirty="0" smtClean="0"/>
              <a:t>Examples:</a:t>
            </a:r>
            <a:endParaRPr lang="en-US" dirty="0"/>
          </a:p>
        </p:txBody>
      </p:sp>
      <p:sp>
        <p:nvSpPr>
          <p:cNvPr id="9" name="Rectangle 8"/>
          <p:cNvSpPr/>
          <p:nvPr/>
        </p:nvSpPr>
        <p:spPr>
          <a:xfrm>
            <a:off x="406908" y="2820354"/>
            <a:ext cx="4965192" cy="1962076"/>
          </a:xfrm>
          <a:prstGeom prst="rect">
            <a:avLst/>
          </a:prstGeom>
        </p:spPr>
        <p:txBody>
          <a:bodyPr wrap="square">
            <a:spAutoFit/>
          </a:bodyPr>
          <a:lstStyle/>
          <a:p>
            <a:pPr marL="342900" indent="-342900">
              <a:buFont typeface="+mj-lt"/>
              <a:buAutoNum type="arabicPeriod"/>
            </a:pPr>
            <a:r>
              <a:rPr lang="en-US" dirty="0" smtClean="0"/>
              <a:t>“For Invoice #348-91 on the HLC project”</a:t>
            </a:r>
          </a:p>
          <a:p>
            <a:pPr marL="342900" indent="-342900">
              <a:buFont typeface="+mj-lt"/>
              <a:buAutoNum type="arabicPeriod"/>
            </a:pPr>
            <a:endParaRPr lang="en-US" dirty="0" smtClean="0"/>
          </a:p>
          <a:p>
            <a:pPr marL="342900" indent="-342900">
              <a:buFont typeface="+mj-lt"/>
              <a:buAutoNum type="arabicPeriod"/>
            </a:pPr>
            <a:r>
              <a:rPr lang="en-US" dirty="0"/>
              <a:t>“For consulting services during Year 3 of the Bruin Research Project study, as listed in our budget justification (attached).” </a:t>
            </a:r>
            <a:endParaRPr lang="en-US" dirty="0" smtClean="0"/>
          </a:p>
          <a:p>
            <a:pPr marL="342900" indent="-342900">
              <a:buFont typeface="+mj-lt"/>
              <a:buAutoNum type="arabicPeriod"/>
            </a:pPr>
            <a:endParaRPr lang="en-US" dirty="0"/>
          </a:p>
          <a:p>
            <a:pPr marL="342900" indent="-342900">
              <a:buFont typeface="+mj-lt"/>
              <a:buAutoNum type="arabicPeriod"/>
            </a:pPr>
            <a:r>
              <a:rPr lang="en-US" dirty="0" smtClean="0"/>
              <a:t>“General office supplies for the Oppenheimer research office”</a:t>
            </a:r>
          </a:p>
          <a:p>
            <a:pPr marL="342900" indent="-342900">
              <a:buFont typeface="+mj-lt"/>
              <a:buAutoNum type="arabicPeriod"/>
            </a:pPr>
            <a:endParaRPr lang="en-US" dirty="0" smtClean="0"/>
          </a:p>
        </p:txBody>
      </p:sp>
      <p:sp>
        <p:nvSpPr>
          <p:cNvPr id="10" name="Rectangle 9"/>
          <p:cNvSpPr/>
          <p:nvPr/>
        </p:nvSpPr>
        <p:spPr>
          <a:xfrm>
            <a:off x="6038849" y="2738625"/>
            <a:ext cx="2954273" cy="1131079"/>
          </a:xfrm>
          <a:prstGeom prst="rect">
            <a:avLst/>
          </a:prstGeom>
        </p:spPr>
        <p:txBody>
          <a:bodyPr wrap="square">
            <a:spAutoFit/>
          </a:bodyPr>
          <a:lstStyle/>
          <a:p>
            <a:pPr marL="342900" indent="-342900">
              <a:buFont typeface="+mj-lt"/>
              <a:buAutoNum type="alphaUcPeriod"/>
            </a:pPr>
            <a:r>
              <a:rPr lang="en-US" dirty="0" smtClean="0"/>
              <a:t>Might be OK, depends.</a:t>
            </a:r>
          </a:p>
          <a:p>
            <a:pPr marL="342900" indent="-342900">
              <a:buFont typeface="+mj-lt"/>
              <a:buAutoNum type="alphaUcPeriod"/>
            </a:pPr>
            <a:endParaRPr lang="en-US" dirty="0" smtClean="0"/>
          </a:p>
          <a:p>
            <a:pPr marL="342900" indent="-342900">
              <a:buFont typeface="+mj-lt"/>
              <a:buAutoNum type="alphaUcPeriod"/>
            </a:pPr>
            <a:r>
              <a:rPr lang="en-US" dirty="0" smtClean="0"/>
              <a:t>Dude, no. </a:t>
            </a:r>
          </a:p>
          <a:p>
            <a:pPr marL="342900" indent="-342900">
              <a:buFont typeface="+mj-lt"/>
              <a:buAutoNum type="alphaUcPeriod"/>
            </a:pPr>
            <a:endParaRPr lang="en-US" dirty="0" smtClean="0"/>
          </a:p>
          <a:p>
            <a:pPr marL="342900" indent="-342900">
              <a:buFont typeface="+mj-lt"/>
              <a:buAutoNum type="alphaUcPeriod"/>
            </a:pPr>
            <a:r>
              <a:rPr lang="en-US" dirty="0" smtClean="0"/>
              <a:t>Good to go. </a:t>
            </a:r>
            <a:endParaRPr lang="en-US" dirty="0"/>
          </a:p>
        </p:txBody>
      </p:sp>
      <p:cxnSp>
        <p:nvCxnSpPr>
          <p:cNvPr id="11" name="Straight Connector 10"/>
          <p:cNvCxnSpPr>
            <a:endCxn id="10" idx="1"/>
          </p:cNvCxnSpPr>
          <p:nvPr/>
        </p:nvCxnSpPr>
        <p:spPr>
          <a:xfrm>
            <a:off x="4059936" y="2974848"/>
            <a:ext cx="1978913" cy="3293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72100" y="3572256"/>
            <a:ext cx="666749" cy="731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096257" y="2974848"/>
            <a:ext cx="942592" cy="1219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326380" y="2939172"/>
            <a:ext cx="712469" cy="5420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48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19</a:t>
            </a:fld>
            <a:endParaRPr lang="en-US" dirty="0"/>
          </a:p>
        </p:txBody>
      </p:sp>
      <p:sp>
        <p:nvSpPr>
          <p:cNvPr id="6" name="Title 5"/>
          <p:cNvSpPr>
            <a:spLocks noGrp="1"/>
          </p:cNvSpPr>
          <p:nvPr>
            <p:ph type="title"/>
          </p:nvPr>
        </p:nvSpPr>
        <p:spPr/>
        <p:txBody>
          <a:bodyPr/>
          <a:lstStyle/>
          <a:p>
            <a:r>
              <a:rPr lang="en-US" dirty="0" smtClean="0"/>
              <a:t>Financial</a:t>
            </a:r>
            <a:endParaRPr lang="en-US" dirty="0"/>
          </a:p>
        </p:txBody>
      </p:sp>
      <p:sp>
        <p:nvSpPr>
          <p:cNvPr id="7" name="Text Placeholder 6"/>
          <p:cNvSpPr>
            <a:spLocks noGrp="1"/>
          </p:cNvSpPr>
          <p:nvPr>
            <p:ph type="body" sz="quarter" idx="20"/>
          </p:nvPr>
        </p:nvSpPr>
        <p:spPr>
          <a:xfrm>
            <a:off x="238730" y="1260792"/>
            <a:ext cx="8182893" cy="1751249"/>
          </a:xfrm>
        </p:spPr>
        <p:txBody>
          <a:bodyPr/>
          <a:lstStyle/>
          <a:p>
            <a:pPr>
              <a:spcBef>
                <a:spcPts val="1200"/>
              </a:spcBef>
            </a:pPr>
            <a:r>
              <a:rPr lang="en-US" sz="1800" b="1" dirty="0" smtClean="0">
                <a:latin typeface="+mj-lt"/>
              </a:rPr>
              <a:t>Object Codes</a:t>
            </a:r>
          </a:p>
          <a:p>
            <a:pPr lvl="1">
              <a:spcBef>
                <a:spcPts val="1200"/>
              </a:spcBef>
            </a:pPr>
            <a:r>
              <a:rPr lang="en-US" sz="1600" dirty="0" smtClean="0">
                <a:latin typeface="+mj-lt"/>
              </a:rPr>
              <a:t>4-digit code</a:t>
            </a:r>
          </a:p>
          <a:p>
            <a:pPr lvl="1">
              <a:spcBef>
                <a:spcPts val="1200"/>
              </a:spcBef>
            </a:pPr>
            <a:r>
              <a:rPr lang="en-US" sz="1600" dirty="0" smtClean="0">
                <a:latin typeface="+mj-lt"/>
              </a:rPr>
              <a:t>Used for classification and tracking</a:t>
            </a:r>
          </a:p>
          <a:p>
            <a:pPr lvl="1">
              <a:spcBef>
                <a:spcPts val="1200"/>
              </a:spcBef>
            </a:pPr>
            <a:r>
              <a:rPr lang="en-US" sz="1600" dirty="0" smtClean="0">
                <a:latin typeface="+mj-lt"/>
              </a:rPr>
              <a:t>You are responsible for selecting the correct object code, but we can help</a:t>
            </a:r>
          </a:p>
          <a:p>
            <a:pPr lvl="1">
              <a:spcBef>
                <a:spcPts val="1200"/>
              </a:spcBef>
            </a:pPr>
            <a:r>
              <a:rPr lang="en-US" sz="1600" dirty="0">
                <a:latin typeface="+mj-lt"/>
              </a:rPr>
              <a:t>Use </a:t>
            </a:r>
            <a:r>
              <a:rPr lang="en-US" sz="1600" dirty="0">
                <a:latin typeface="+mj-lt"/>
                <a:hlinkClick r:id="rId2"/>
              </a:rPr>
              <a:t>https://ga.accounting.ucla.edu</a:t>
            </a:r>
            <a:r>
              <a:rPr lang="en-US" sz="1600" dirty="0" smtClean="0">
                <a:latin typeface="+mj-lt"/>
                <a:hlinkClick r:id="rId2"/>
              </a:rPr>
              <a:t>/</a:t>
            </a:r>
            <a:r>
              <a:rPr lang="en-US" sz="1600" dirty="0" smtClean="0">
                <a:latin typeface="+mj-lt"/>
              </a:rPr>
              <a:t> to help you find the right one</a:t>
            </a:r>
            <a:endParaRPr lang="en-US" sz="1600" dirty="0" smtClean="0"/>
          </a:p>
        </p:txBody>
      </p:sp>
    </p:spTree>
    <p:extLst>
      <p:ext uri="{BB962C8B-B14F-4D97-AF65-F5344CB8AC3E}">
        <p14:creationId xmlns:p14="http://schemas.microsoft.com/office/powerpoint/2010/main" val="381378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6,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2</a:t>
            </a:fld>
            <a:endParaRPr lang="en-US" dirty="0"/>
          </a:p>
        </p:txBody>
      </p:sp>
      <p:sp>
        <p:nvSpPr>
          <p:cNvPr id="6" name="Title 5"/>
          <p:cNvSpPr>
            <a:spLocks noGrp="1"/>
          </p:cNvSpPr>
          <p:nvPr>
            <p:ph type="title"/>
          </p:nvPr>
        </p:nvSpPr>
        <p:spPr>
          <a:xfrm>
            <a:off x="407670" y="743400"/>
            <a:ext cx="8469630" cy="498598"/>
          </a:xfrm>
        </p:spPr>
        <p:txBody>
          <a:bodyPr/>
          <a:lstStyle/>
          <a:p>
            <a:pPr algn="ctr"/>
            <a:r>
              <a:rPr lang="en-US" dirty="0" smtClean="0"/>
              <a:t>Michael Li, PhD, MPH</a:t>
            </a:r>
            <a:endParaRPr lang="en-US" dirty="0"/>
          </a:p>
        </p:txBody>
      </p:sp>
      <p:sp>
        <p:nvSpPr>
          <p:cNvPr id="7" name="Text Placeholder 6"/>
          <p:cNvSpPr>
            <a:spLocks noGrp="1"/>
          </p:cNvSpPr>
          <p:nvPr>
            <p:ph type="body" sz="quarter" idx="20"/>
          </p:nvPr>
        </p:nvSpPr>
        <p:spPr>
          <a:xfrm>
            <a:off x="407670" y="1315720"/>
            <a:ext cx="8469630" cy="757130"/>
          </a:xfrm>
        </p:spPr>
        <p:txBody>
          <a:bodyPr/>
          <a:lstStyle/>
          <a:p>
            <a:pPr marL="0" indent="0" algn="ctr">
              <a:buNone/>
            </a:pPr>
            <a:r>
              <a:rPr lang="en-US" sz="2400" dirty="0" smtClean="0"/>
              <a:t>A </a:t>
            </a:r>
            <a:r>
              <a:rPr lang="en-US" sz="2400" dirty="0"/>
              <a:t>Social Genomics Perspective on Social Adversity and Substance Use Disorders in Communities Impacted by </a:t>
            </a:r>
            <a:r>
              <a:rPr lang="en-US" sz="2400" dirty="0" smtClean="0"/>
              <a:t>HIV</a:t>
            </a:r>
            <a:endParaRPr lang="en-US" sz="2400"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401" y="2072850"/>
            <a:ext cx="2561724" cy="2562650"/>
          </a:xfrm>
          <a:prstGeom prst="rect">
            <a:avLst/>
          </a:prstGeom>
        </p:spPr>
      </p:pic>
    </p:spTree>
    <p:extLst>
      <p:ext uri="{BB962C8B-B14F-4D97-AF65-F5344CB8AC3E}">
        <p14:creationId xmlns:p14="http://schemas.microsoft.com/office/powerpoint/2010/main" val="3247803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20</a:t>
            </a:fld>
            <a:endParaRPr lang="en-US" dirty="0"/>
          </a:p>
        </p:txBody>
      </p:sp>
      <p:sp>
        <p:nvSpPr>
          <p:cNvPr id="6" name="Title 5"/>
          <p:cNvSpPr>
            <a:spLocks noGrp="1"/>
          </p:cNvSpPr>
          <p:nvPr>
            <p:ph type="title"/>
          </p:nvPr>
        </p:nvSpPr>
        <p:spPr/>
        <p:txBody>
          <a:bodyPr/>
          <a:lstStyle/>
          <a:p>
            <a:r>
              <a:rPr lang="en-US" dirty="0" smtClean="0"/>
              <a:t>Financial</a:t>
            </a:r>
            <a:endParaRPr lang="en-US" dirty="0"/>
          </a:p>
        </p:txBody>
      </p:sp>
      <p:sp>
        <p:nvSpPr>
          <p:cNvPr id="7" name="Text Placeholder 6"/>
          <p:cNvSpPr>
            <a:spLocks noGrp="1"/>
          </p:cNvSpPr>
          <p:nvPr>
            <p:ph type="body" sz="quarter" idx="20"/>
          </p:nvPr>
        </p:nvSpPr>
        <p:spPr>
          <a:xfrm>
            <a:off x="238731" y="1260792"/>
            <a:ext cx="5357397" cy="3269613"/>
          </a:xfrm>
        </p:spPr>
        <p:txBody>
          <a:bodyPr/>
          <a:lstStyle/>
          <a:p>
            <a:pPr>
              <a:spcBef>
                <a:spcPts val="1200"/>
              </a:spcBef>
            </a:pPr>
            <a:r>
              <a:rPr lang="en-US" sz="1800" b="1" dirty="0" smtClean="0">
                <a:latin typeface="+mj-lt"/>
              </a:rPr>
              <a:t>UPS vs. FedEx</a:t>
            </a:r>
          </a:p>
          <a:p>
            <a:pPr marL="0" indent="0">
              <a:buNone/>
            </a:pPr>
            <a:endParaRPr lang="en-US" sz="1200" dirty="0" smtClean="0"/>
          </a:p>
          <a:p>
            <a:pPr marL="0" indent="0">
              <a:buNone/>
            </a:pPr>
            <a:r>
              <a:rPr lang="en-US" sz="1200" dirty="0" smtClean="0"/>
              <a:t>UPS </a:t>
            </a:r>
            <a:r>
              <a:rPr lang="en-US" sz="1200" dirty="0"/>
              <a:t>rates for most services have increase from the old agreement to the  new agreement. UPS average projected increases are as follows:</a:t>
            </a:r>
          </a:p>
          <a:p>
            <a:pPr marL="401638" defTabSz="804863">
              <a:buFont typeface="Courier New" panose="02070309020205020404" pitchFamily="49" charset="0"/>
              <a:buChar char="o"/>
            </a:pPr>
            <a:r>
              <a:rPr lang="en-US" sz="1200" dirty="0" smtClean="0"/>
              <a:t>Next </a:t>
            </a:r>
            <a:r>
              <a:rPr lang="en-US" sz="1200" dirty="0"/>
              <a:t>Day Air: 32% increase from old agreement to new agreement</a:t>
            </a:r>
          </a:p>
          <a:p>
            <a:pPr marL="401638" defTabSz="804863">
              <a:buFont typeface="Courier New" panose="02070309020205020404" pitchFamily="49" charset="0"/>
              <a:buChar char="o"/>
            </a:pPr>
            <a:r>
              <a:rPr lang="en-US" sz="1200" dirty="0" smtClean="0"/>
              <a:t>2-Day </a:t>
            </a:r>
            <a:r>
              <a:rPr lang="en-US" sz="1200" dirty="0"/>
              <a:t>Air: 41% increase from old agreement to new agreement</a:t>
            </a:r>
          </a:p>
          <a:p>
            <a:pPr marL="401638" defTabSz="804863">
              <a:buFont typeface="Courier New" panose="02070309020205020404" pitchFamily="49" charset="0"/>
              <a:buChar char="o"/>
            </a:pPr>
            <a:r>
              <a:rPr lang="en-US" sz="1200" dirty="0" smtClean="0"/>
              <a:t>Ground</a:t>
            </a:r>
            <a:r>
              <a:rPr lang="en-US" sz="1200" dirty="0"/>
              <a:t>: 66% increase from old agreement to new </a:t>
            </a:r>
            <a:r>
              <a:rPr lang="en-US" sz="1200" dirty="0" smtClean="0"/>
              <a:t>agreement</a:t>
            </a:r>
          </a:p>
          <a:p>
            <a:pPr marL="401638" defTabSz="804863">
              <a:buFont typeface="Courier New" panose="02070309020205020404" pitchFamily="49" charset="0"/>
              <a:buChar char="o"/>
            </a:pPr>
            <a:endParaRPr lang="en-US" sz="500" dirty="0"/>
          </a:p>
          <a:p>
            <a:pPr marL="0" indent="0">
              <a:buNone/>
            </a:pPr>
            <a:r>
              <a:rPr lang="en-US" sz="1200" dirty="0"/>
              <a:t>Please start shifting business to FedEx, as the FedEx </a:t>
            </a:r>
            <a:r>
              <a:rPr lang="en-US" sz="1200" dirty="0" err="1"/>
              <a:t>systemwide</a:t>
            </a:r>
            <a:r>
              <a:rPr lang="en-US" sz="1200" dirty="0"/>
              <a:t> contract rates are superior to UPS list rates:</a:t>
            </a:r>
          </a:p>
          <a:p>
            <a:pPr marL="401638" lvl="0">
              <a:buFont typeface="Courier New" panose="02070309020205020404" pitchFamily="49" charset="0"/>
              <a:buChar char="o"/>
            </a:pPr>
            <a:r>
              <a:rPr lang="en-US" sz="1200" dirty="0"/>
              <a:t>Next Day Air: FedEx is (on average) 17% </a:t>
            </a:r>
            <a:r>
              <a:rPr lang="en-US" sz="1200" u="sng" dirty="0"/>
              <a:t>less</a:t>
            </a:r>
            <a:r>
              <a:rPr lang="en-US" sz="1200" dirty="0"/>
              <a:t> expensive than UPS</a:t>
            </a:r>
          </a:p>
          <a:p>
            <a:pPr marL="401638" lvl="0">
              <a:buFont typeface="Courier New" panose="02070309020205020404" pitchFamily="49" charset="0"/>
              <a:buChar char="o"/>
            </a:pPr>
            <a:r>
              <a:rPr lang="en-US" sz="1200" dirty="0"/>
              <a:t>2-Day Air: FedEx is (on average) 10% </a:t>
            </a:r>
            <a:r>
              <a:rPr lang="en-US" sz="1200" u="sng" dirty="0"/>
              <a:t>more</a:t>
            </a:r>
            <a:r>
              <a:rPr lang="en-US" sz="1200" dirty="0"/>
              <a:t> expensive than UPS</a:t>
            </a:r>
          </a:p>
          <a:p>
            <a:pPr marL="401638" lvl="0">
              <a:buFont typeface="Courier New" panose="02070309020205020404" pitchFamily="49" charset="0"/>
              <a:buChar char="o"/>
            </a:pPr>
            <a:r>
              <a:rPr lang="en-US" sz="1200" dirty="0"/>
              <a:t>Ground: FedEx is (on average) 38% </a:t>
            </a:r>
            <a:r>
              <a:rPr lang="en-US" sz="1200" u="sng" dirty="0"/>
              <a:t>less</a:t>
            </a:r>
            <a:r>
              <a:rPr lang="en-US" sz="1200" dirty="0"/>
              <a:t> expensive than UPS</a:t>
            </a:r>
          </a:p>
        </p:txBody>
      </p:sp>
      <p:sp>
        <p:nvSpPr>
          <p:cNvPr id="2" name="AutoShape 2" descr="FedEx vs. UPS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5897499" y="2228055"/>
            <a:ext cx="2752725" cy="1609725"/>
          </a:xfrm>
          <a:prstGeom prst="rect">
            <a:avLst/>
          </a:prstGeom>
        </p:spPr>
      </p:pic>
    </p:spTree>
    <p:extLst>
      <p:ext uri="{BB962C8B-B14F-4D97-AF65-F5344CB8AC3E}">
        <p14:creationId xmlns:p14="http://schemas.microsoft.com/office/powerpoint/2010/main" val="1403391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FBC1C-4F13-4377-2327-1F11D52CEE6F}"/>
              </a:ext>
            </a:extLst>
          </p:cNvPr>
          <p:cNvSpPr>
            <a:spLocks noGrp="1"/>
          </p:cNvSpPr>
          <p:nvPr>
            <p:ph type="dt" sz="half" idx="18"/>
          </p:nvPr>
        </p:nvSpPr>
        <p:spPr>
          <a:xfrm>
            <a:off x="4297680" y="4754880"/>
            <a:ext cx="2057400" cy="381643"/>
          </a:xfrm>
        </p:spPr>
        <p:txBody>
          <a:bodyPr wrap="square" anchor="t">
            <a:normAutofit/>
          </a:bodyPr>
          <a:lstStyle/>
          <a:p>
            <a:pPr>
              <a:spcAft>
                <a:spcPts val="600"/>
              </a:spcAft>
            </a:pPr>
            <a:fld id="{AF4F0894-4C05-9C4E-B600-D9ECD898A4E1}" type="datetime4">
              <a:rPr lang="en-US" smtClean="0"/>
              <a:pPr>
                <a:spcAft>
                  <a:spcPts val="600"/>
                </a:spcAft>
              </a:pPr>
              <a:t>July 6, 2022</a:t>
            </a:fld>
            <a:endParaRPr lang="en-US"/>
          </a:p>
        </p:txBody>
      </p:sp>
      <p:sp>
        <p:nvSpPr>
          <p:cNvPr id="3" name="Slide Number Placeholder 2">
            <a:extLst>
              <a:ext uri="{FF2B5EF4-FFF2-40B4-BE49-F238E27FC236}">
                <a16:creationId xmlns:a16="http://schemas.microsoft.com/office/drawing/2014/main" id="{7D69CB24-23A7-D8A9-45B8-402792077FB7}"/>
              </a:ext>
            </a:extLst>
          </p:cNvPr>
          <p:cNvSpPr>
            <a:spLocks noGrp="1"/>
          </p:cNvSpPr>
          <p:nvPr>
            <p:ph type="sldNum" sz="quarter" idx="19"/>
          </p:nvPr>
        </p:nvSpPr>
        <p:spPr>
          <a:xfrm>
            <a:off x="8421624" y="4754880"/>
            <a:ext cx="457200" cy="365760"/>
          </a:xfrm>
        </p:spPr>
        <p:txBody>
          <a:bodyPr wrap="square" anchor="t">
            <a:normAutofit/>
          </a:bodyPr>
          <a:lstStyle/>
          <a:p>
            <a:pPr>
              <a:lnSpc>
                <a:spcPct val="90000"/>
              </a:lnSpc>
              <a:spcAft>
                <a:spcPts val="600"/>
              </a:spcAft>
            </a:pPr>
            <a:fld id="{B6238B5B-F19C-E947-A0BC-87BD7983F871}" type="slidenum">
              <a:rPr lang="en-US" smtClean="0"/>
              <a:pPr>
                <a:lnSpc>
                  <a:spcPct val="90000"/>
                </a:lnSpc>
                <a:spcAft>
                  <a:spcPts val="600"/>
                </a:spcAft>
              </a:pPr>
              <a:t>21</a:t>
            </a:fld>
            <a:endParaRPr lang="en-US"/>
          </a:p>
        </p:txBody>
      </p:sp>
      <p:sp>
        <p:nvSpPr>
          <p:cNvPr id="13" name="Text Placeholder 3">
            <a:extLst>
              <a:ext uri="{FF2B5EF4-FFF2-40B4-BE49-F238E27FC236}">
                <a16:creationId xmlns:a16="http://schemas.microsoft.com/office/drawing/2014/main" id="{F894120E-5BE2-E00C-10F3-9CC85BCAAF9C}"/>
              </a:ext>
            </a:extLst>
          </p:cNvPr>
          <p:cNvSpPr>
            <a:spLocks noGrp="1"/>
          </p:cNvSpPr>
          <p:nvPr>
            <p:ph type="body" sz="quarter" idx="20"/>
          </p:nvPr>
        </p:nvSpPr>
        <p:spPr>
          <a:xfrm>
            <a:off x="640079" y="1318042"/>
            <a:ext cx="3840163" cy="3221395"/>
          </a:xfrm>
        </p:spPr>
        <p:txBody>
          <a:bodyPr/>
          <a:lstStyle/>
          <a:p>
            <a:r>
              <a:rPr lang="en-US" dirty="0">
                <a:solidFill>
                  <a:schemeClr val="tx1">
                    <a:lumMod val="50000"/>
                  </a:schemeClr>
                </a:solidFill>
                <a:latin typeface="Calibri" panose="020F0502020204030204" pitchFamily="34" charset="0"/>
                <a:cs typeface="Calibri" panose="020F0502020204030204" pitchFamily="34" charset="0"/>
              </a:rPr>
              <a:t>UCLA Health invites our community members to join our mission, as we search for the next great idea, from novel medical devices to optimizing patient experience. The </a:t>
            </a:r>
            <a:r>
              <a:rPr lang="en-US"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UCLA Health Innovation Challenge</a:t>
            </a:r>
            <a:r>
              <a:rPr lang="en-US" dirty="0">
                <a:solidFill>
                  <a:schemeClr val="tx1">
                    <a:lumMod val="50000"/>
                  </a:schemeClr>
                </a:solidFill>
                <a:latin typeface="Calibri" panose="020F0502020204030204" pitchFamily="34" charset="0"/>
                <a:cs typeface="Calibri" panose="020F0502020204030204" pitchFamily="34" charset="0"/>
              </a:rPr>
              <a:t> invites applications from faculty, staff, trainees, students, patients, caregivers and volunteers seeking to advance long-lasting health and equitable care. </a:t>
            </a:r>
          </a:p>
          <a:p>
            <a:r>
              <a:rPr lang="en-US" dirty="0">
                <a:solidFill>
                  <a:schemeClr val="tx1">
                    <a:lumMod val="50000"/>
                  </a:schemeClr>
                </a:solidFill>
                <a:latin typeface="Calibri" panose="020F0502020204030204" pitchFamily="34" charset="0"/>
                <a:cs typeface="Calibri" panose="020F0502020204030204" pitchFamily="34" charset="0"/>
              </a:rPr>
              <a:t>Choose from three different challenge tracks: </a:t>
            </a:r>
            <a:r>
              <a:rPr lang="en-US" b="1" dirty="0">
                <a:solidFill>
                  <a:schemeClr val="tx1">
                    <a:lumMod val="50000"/>
                  </a:schemeClr>
                </a:solidFill>
                <a:latin typeface="Calibri" panose="020F0502020204030204" pitchFamily="34" charset="0"/>
                <a:cs typeface="Calibri" panose="020F0502020204030204" pitchFamily="34" charset="0"/>
              </a:rPr>
              <a:t>Scale Health Equity, Invent </a:t>
            </a:r>
            <a:r>
              <a:rPr lang="en-US" b="1" dirty="0" err="1">
                <a:solidFill>
                  <a:schemeClr val="tx1">
                    <a:lumMod val="50000"/>
                  </a:schemeClr>
                </a:solidFill>
                <a:latin typeface="Calibri" panose="020F0502020204030204" pitchFamily="34" charset="0"/>
                <a:cs typeface="Calibri" panose="020F0502020204030204" pitchFamily="34" charset="0"/>
              </a:rPr>
              <a:t>HealthTech</a:t>
            </a:r>
            <a:r>
              <a:rPr lang="en-US" b="1" dirty="0">
                <a:solidFill>
                  <a:schemeClr val="tx1">
                    <a:lumMod val="50000"/>
                  </a:schemeClr>
                </a:solidFill>
                <a:latin typeface="Calibri" panose="020F0502020204030204" pitchFamily="34" charset="0"/>
                <a:cs typeface="Calibri" panose="020F0502020204030204" pitchFamily="34" charset="0"/>
              </a:rPr>
              <a:t>, and Submit Your Greatest Idea</a:t>
            </a:r>
            <a:r>
              <a:rPr lang="en-US" dirty="0">
                <a:solidFill>
                  <a:schemeClr val="tx1">
                    <a:lumMod val="50000"/>
                  </a:schemeClr>
                </a:solidFill>
                <a:latin typeface="Calibri" panose="020F0502020204030204" pitchFamily="34" charset="0"/>
                <a:cs typeface="Calibri" panose="020F0502020204030204" pitchFamily="34" charset="0"/>
              </a:rPr>
              <a:t>. Watch this </a:t>
            </a:r>
            <a:r>
              <a:rPr lang="en-US"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video</a:t>
            </a:r>
            <a:r>
              <a:rPr lang="en-US" dirty="0">
                <a:solidFill>
                  <a:schemeClr val="tx1">
                    <a:lumMod val="50000"/>
                  </a:schemeClr>
                </a:solidFill>
                <a:latin typeface="Calibri" panose="020F0502020204030204" pitchFamily="34" charset="0"/>
                <a:cs typeface="Calibri" panose="020F0502020204030204" pitchFamily="34" charset="0"/>
              </a:rPr>
              <a:t> to learn more. Prizes include support of up to $50,000 in seed funding.</a:t>
            </a:r>
          </a:p>
          <a:p>
            <a:endParaRPr lang="en-US" dirty="0">
              <a:solidFill>
                <a:schemeClr val="tx1">
                  <a:lumMod val="50000"/>
                </a:schemeClr>
              </a:solidFill>
              <a:latin typeface="Calibri" panose="020F0502020204030204" pitchFamily="34" charset="0"/>
              <a:cs typeface="Calibri" panose="020F0502020204030204" pitchFamily="34" charset="0"/>
            </a:endParaRPr>
          </a:p>
        </p:txBody>
      </p:sp>
      <p:pic>
        <p:nvPicPr>
          <p:cNvPr id="8" name="Online Media 7" descr="Investing in Innovation for Actionable Outcomes">
            <a:hlinkClick r:id="" action="ppaction://media"/>
            <a:extLst>
              <a:ext uri="{FF2B5EF4-FFF2-40B4-BE49-F238E27FC236}">
                <a16:creationId xmlns:a16="http://schemas.microsoft.com/office/drawing/2014/main" id="{205229F0-E08E-156A-65FA-917514408A08}"/>
              </a:ext>
            </a:extLst>
          </p:cNvPr>
          <p:cNvPicPr>
            <a:picLocks noRot="1" noChangeAspect="1"/>
          </p:cNvPicPr>
          <p:nvPr>
            <a:videoFile r:link="rId1"/>
          </p:nvPr>
        </p:nvPicPr>
        <p:blipFill>
          <a:blip r:embed="rId5"/>
          <a:stretch>
            <a:fillRect/>
          </a:stretch>
        </p:blipFill>
        <p:spPr>
          <a:xfrm>
            <a:off x="4349614" y="1666608"/>
            <a:ext cx="4136564" cy="2337158"/>
          </a:xfrm>
          <a:prstGeom prst="rect">
            <a:avLst/>
          </a:prstGeom>
          <a:noFill/>
        </p:spPr>
      </p:pic>
      <p:sp>
        <p:nvSpPr>
          <p:cNvPr id="7" name="Title 6">
            <a:extLst>
              <a:ext uri="{FF2B5EF4-FFF2-40B4-BE49-F238E27FC236}">
                <a16:creationId xmlns:a16="http://schemas.microsoft.com/office/drawing/2014/main" id="{0CAA4A69-28B3-51A8-6656-FA05FD9C5A53}"/>
              </a:ext>
            </a:extLst>
          </p:cNvPr>
          <p:cNvSpPr>
            <a:spLocks noGrp="1"/>
          </p:cNvSpPr>
          <p:nvPr>
            <p:ph type="title"/>
          </p:nvPr>
        </p:nvSpPr>
        <p:spPr>
          <a:xfrm>
            <a:off x="640079" y="640080"/>
            <a:ext cx="7772400" cy="393192"/>
          </a:xfrm>
        </p:spPr>
        <p:txBody>
          <a:bodyPr wrap="square" anchor="b">
            <a:normAutofit/>
          </a:bodyPr>
          <a:lstStyle/>
          <a:p>
            <a:r>
              <a:rPr lang="en-US" dirty="0"/>
              <a:t>UCLA Health Innovation Challenge </a:t>
            </a:r>
          </a:p>
        </p:txBody>
      </p:sp>
    </p:spTree>
    <p:extLst>
      <p:ext uri="{BB962C8B-B14F-4D97-AF65-F5344CB8AC3E}">
        <p14:creationId xmlns:p14="http://schemas.microsoft.com/office/powerpoint/2010/main" val="215729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EA158C-2229-32B9-576E-0E38FAD176B2}"/>
              </a:ext>
            </a:extLst>
          </p:cNvPr>
          <p:cNvSpPr>
            <a:spLocks noGrp="1"/>
          </p:cNvSpPr>
          <p:nvPr>
            <p:ph type="dt" sz="half" idx="18"/>
          </p:nvPr>
        </p:nvSpPr>
        <p:spPr>
          <a:xfrm>
            <a:off x="4297680" y="4754880"/>
            <a:ext cx="2057400" cy="381643"/>
          </a:xfrm>
        </p:spPr>
        <p:txBody>
          <a:bodyPr wrap="square" anchor="t">
            <a:normAutofit/>
          </a:bodyPr>
          <a:lstStyle/>
          <a:p>
            <a:pPr>
              <a:spcAft>
                <a:spcPts val="600"/>
              </a:spcAft>
            </a:pPr>
            <a:fld id="{5BB146B1-0B88-5443-B37C-799D96157DB2}" type="datetime4">
              <a:rPr lang="en-US" smtClean="0"/>
              <a:pPr>
                <a:spcAft>
                  <a:spcPts val="600"/>
                </a:spcAft>
              </a:pPr>
              <a:t>July 6, 2022</a:t>
            </a:fld>
            <a:endParaRPr lang="en-US"/>
          </a:p>
        </p:txBody>
      </p:sp>
      <p:sp>
        <p:nvSpPr>
          <p:cNvPr id="5" name="Slide Number Placeholder 4">
            <a:extLst>
              <a:ext uri="{FF2B5EF4-FFF2-40B4-BE49-F238E27FC236}">
                <a16:creationId xmlns:a16="http://schemas.microsoft.com/office/drawing/2014/main" id="{9B66CEAB-EB62-997E-0FED-67CBC242FF7F}"/>
              </a:ext>
            </a:extLst>
          </p:cNvPr>
          <p:cNvSpPr>
            <a:spLocks noGrp="1"/>
          </p:cNvSpPr>
          <p:nvPr>
            <p:ph type="sldNum" sz="quarter" idx="19"/>
          </p:nvPr>
        </p:nvSpPr>
        <p:spPr>
          <a:xfrm>
            <a:off x="8421624" y="4754880"/>
            <a:ext cx="457200" cy="365760"/>
          </a:xfrm>
        </p:spPr>
        <p:txBody>
          <a:bodyPr wrap="square" anchor="t">
            <a:normAutofit/>
          </a:bodyPr>
          <a:lstStyle/>
          <a:p>
            <a:pPr>
              <a:lnSpc>
                <a:spcPct val="90000"/>
              </a:lnSpc>
              <a:spcAft>
                <a:spcPts val="600"/>
              </a:spcAft>
            </a:pPr>
            <a:fld id="{B6238B5B-F19C-E947-A0BC-87BD7983F871}" type="slidenum">
              <a:rPr lang="en-US" smtClean="0"/>
              <a:pPr>
                <a:lnSpc>
                  <a:spcPct val="90000"/>
                </a:lnSpc>
                <a:spcAft>
                  <a:spcPts val="600"/>
                </a:spcAft>
              </a:pPr>
              <a:t>22</a:t>
            </a:fld>
            <a:endParaRPr lang="en-US"/>
          </a:p>
        </p:txBody>
      </p:sp>
      <p:sp>
        <p:nvSpPr>
          <p:cNvPr id="6" name="Title 5">
            <a:extLst>
              <a:ext uri="{FF2B5EF4-FFF2-40B4-BE49-F238E27FC236}">
                <a16:creationId xmlns:a16="http://schemas.microsoft.com/office/drawing/2014/main" id="{642CC780-C09E-BB28-BBF1-66B83A5F3588}"/>
              </a:ext>
            </a:extLst>
          </p:cNvPr>
          <p:cNvSpPr>
            <a:spLocks noGrp="1"/>
          </p:cNvSpPr>
          <p:nvPr>
            <p:ph type="title"/>
          </p:nvPr>
        </p:nvSpPr>
        <p:spPr>
          <a:xfrm>
            <a:off x="649224" y="595257"/>
            <a:ext cx="7772400" cy="393192"/>
          </a:xfrm>
        </p:spPr>
        <p:txBody>
          <a:bodyPr wrap="square" anchor="b">
            <a:normAutofit fontScale="90000"/>
          </a:bodyPr>
          <a:lstStyle/>
          <a:p>
            <a:r>
              <a:rPr lang="en-US" dirty="0"/>
              <a:t>UCLA Health Innovation Challenge: Three Tracks</a:t>
            </a:r>
          </a:p>
        </p:txBody>
      </p:sp>
      <p:pic>
        <p:nvPicPr>
          <p:cNvPr id="25" name="Picture 24" descr="A picture containing diagram&#10;&#10;Description automatically generated">
            <a:extLst>
              <a:ext uri="{FF2B5EF4-FFF2-40B4-BE49-F238E27FC236}">
                <a16:creationId xmlns:a16="http://schemas.microsoft.com/office/drawing/2014/main" id="{72807CC0-7DB9-5D18-4019-64F022EBBAF8}"/>
              </a:ext>
            </a:extLst>
          </p:cNvPr>
          <p:cNvPicPr>
            <a:picLocks noChangeAspect="1"/>
          </p:cNvPicPr>
          <p:nvPr/>
        </p:nvPicPr>
        <p:blipFill>
          <a:blip r:embed="rId2"/>
          <a:stretch>
            <a:fillRect/>
          </a:stretch>
        </p:blipFill>
        <p:spPr>
          <a:xfrm>
            <a:off x="109110" y="1178073"/>
            <a:ext cx="2993320" cy="1655247"/>
          </a:xfrm>
          <a:prstGeom prst="rect">
            <a:avLst/>
          </a:prstGeom>
        </p:spPr>
      </p:pic>
      <p:pic>
        <p:nvPicPr>
          <p:cNvPr id="27" name="Picture 26" descr="Diagram&#10;&#10;Description automatically generated">
            <a:extLst>
              <a:ext uri="{FF2B5EF4-FFF2-40B4-BE49-F238E27FC236}">
                <a16:creationId xmlns:a16="http://schemas.microsoft.com/office/drawing/2014/main" id="{A49B21BD-5AC4-C13A-4C60-8D9CEC01079B}"/>
              </a:ext>
            </a:extLst>
          </p:cNvPr>
          <p:cNvPicPr>
            <a:picLocks noChangeAspect="1"/>
          </p:cNvPicPr>
          <p:nvPr/>
        </p:nvPicPr>
        <p:blipFill>
          <a:blip r:embed="rId3"/>
          <a:stretch>
            <a:fillRect/>
          </a:stretch>
        </p:blipFill>
        <p:spPr>
          <a:xfrm>
            <a:off x="3102430" y="1178073"/>
            <a:ext cx="2993321" cy="1655247"/>
          </a:xfrm>
          <a:prstGeom prst="rect">
            <a:avLst/>
          </a:prstGeom>
        </p:spPr>
      </p:pic>
      <p:pic>
        <p:nvPicPr>
          <p:cNvPr id="29" name="Picture 28" descr="A group of people standing in front of a large blue globe&#10;&#10;Description automatically generated with low confidence">
            <a:extLst>
              <a:ext uri="{FF2B5EF4-FFF2-40B4-BE49-F238E27FC236}">
                <a16:creationId xmlns:a16="http://schemas.microsoft.com/office/drawing/2014/main" id="{22A5B2C4-041C-6FBB-4586-3C1E1CE1782A}"/>
              </a:ext>
            </a:extLst>
          </p:cNvPr>
          <p:cNvPicPr>
            <a:picLocks noChangeAspect="1"/>
          </p:cNvPicPr>
          <p:nvPr/>
        </p:nvPicPr>
        <p:blipFill rotWithShape="1">
          <a:blip r:embed="rId4"/>
          <a:srcRect t="546" r="13432" b="-546"/>
          <a:stretch/>
        </p:blipFill>
        <p:spPr>
          <a:xfrm>
            <a:off x="6095750" y="1179857"/>
            <a:ext cx="2634701" cy="1653463"/>
          </a:xfrm>
          <a:prstGeom prst="rect">
            <a:avLst/>
          </a:prstGeom>
        </p:spPr>
      </p:pic>
      <p:sp>
        <p:nvSpPr>
          <p:cNvPr id="33" name="TextBox 32">
            <a:extLst>
              <a:ext uri="{FF2B5EF4-FFF2-40B4-BE49-F238E27FC236}">
                <a16:creationId xmlns:a16="http://schemas.microsoft.com/office/drawing/2014/main" id="{438FCFB6-F15D-61A7-1587-C2E7B555432C}"/>
              </a:ext>
            </a:extLst>
          </p:cNvPr>
          <p:cNvSpPr txBox="1"/>
          <p:nvPr/>
        </p:nvSpPr>
        <p:spPr>
          <a:xfrm>
            <a:off x="266745" y="2973806"/>
            <a:ext cx="2718148" cy="1384995"/>
          </a:xfrm>
          <a:prstGeom prst="rect">
            <a:avLst/>
          </a:prstGeom>
          <a:noFill/>
        </p:spPr>
        <p:txBody>
          <a:bodyPr wrap="square" rtlCol="0">
            <a:spAutoFit/>
          </a:bodyPr>
          <a:lstStyle/>
          <a:p>
            <a:r>
              <a:rPr lang="en-US" sz="1200" dirty="0"/>
              <a:t>This track invites solutions tackling challenges related to equitable care delivery, socio-structural drivers of health, and optimal health outcomes for individuals from vulnerable and marginalized populations.</a:t>
            </a:r>
            <a:r>
              <a:rPr lang="en-US" sz="1200" b="1" dirty="0"/>
              <a:t> Awards up to $50,000.</a:t>
            </a:r>
          </a:p>
        </p:txBody>
      </p:sp>
      <p:sp>
        <p:nvSpPr>
          <p:cNvPr id="36" name="TextBox 35">
            <a:extLst>
              <a:ext uri="{FF2B5EF4-FFF2-40B4-BE49-F238E27FC236}">
                <a16:creationId xmlns:a16="http://schemas.microsoft.com/office/drawing/2014/main" id="{EB4B2F48-C17D-B82C-22BF-1E05F536D5BC}"/>
              </a:ext>
            </a:extLst>
          </p:cNvPr>
          <p:cNvSpPr txBox="1"/>
          <p:nvPr/>
        </p:nvSpPr>
        <p:spPr>
          <a:xfrm>
            <a:off x="3129107" y="2975812"/>
            <a:ext cx="2970694" cy="1754326"/>
          </a:xfrm>
          <a:prstGeom prst="rect">
            <a:avLst/>
          </a:prstGeom>
          <a:noFill/>
        </p:spPr>
        <p:txBody>
          <a:bodyPr wrap="square" rtlCol="0">
            <a:spAutoFit/>
          </a:bodyPr>
          <a:lstStyle/>
          <a:p>
            <a:r>
              <a:rPr lang="en-US" sz="1200" dirty="0"/>
              <a:t> The healthtech track seeks value driven solutions across the patient journey, including </a:t>
            </a:r>
            <a:r>
              <a:rPr lang="en-US" sz="1200" b="1" dirty="0"/>
              <a:t>medical devices, diagnostics, digital therapeutics and other digital health or software solutions</a:t>
            </a:r>
            <a:r>
              <a:rPr lang="en-US" sz="1200" dirty="0"/>
              <a:t>. Basic science funding requests are encouraged to apply to the </a:t>
            </a:r>
            <a:r>
              <a:rPr lang="en-US" sz="1200" u="sng" dirty="0">
                <a:hlinkClick r:id="rId5"/>
              </a:rPr>
              <a:t>David Geffen School of Medicine Seed Grant Program</a:t>
            </a:r>
            <a:r>
              <a:rPr lang="en-US" sz="1200" dirty="0"/>
              <a:t>. </a:t>
            </a:r>
            <a:r>
              <a:rPr lang="en-US" sz="1200" b="1" dirty="0"/>
              <a:t>Awards up to $50,000</a:t>
            </a:r>
            <a:r>
              <a:rPr lang="en-US" sz="1200" dirty="0"/>
              <a:t>.</a:t>
            </a:r>
            <a:endParaRPr lang="en-US" sz="1200" b="1" dirty="0"/>
          </a:p>
        </p:txBody>
      </p:sp>
      <p:sp>
        <p:nvSpPr>
          <p:cNvPr id="37" name="Rectangle 36">
            <a:extLst>
              <a:ext uri="{FF2B5EF4-FFF2-40B4-BE49-F238E27FC236}">
                <a16:creationId xmlns:a16="http://schemas.microsoft.com/office/drawing/2014/main" id="{873AB2C5-45F2-8B70-5DE6-4F05C42156A6}"/>
              </a:ext>
            </a:extLst>
          </p:cNvPr>
          <p:cNvSpPr/>
          <p:nvPr/>
        </p:nvSpPr>
        <p:spPr>
          <a:xfrm>
            <a:off x="6099801" y="2981014"/>
            <a:ext cx="2779023" cy="1754326"/>
          </a:xfrm>
          <a:prstGeom prst="rect">
            <a:avLst/>
          </a:prstGeom>
        </p:spPr>
        <p:txBody>
          <a:bodyPr wrap="square">
            <a:spAutoFit/>
          </a:bodyPr>
          <a:lstStyle/>
          <a:p>
            <a:r>
              <a:rPr lang="en-US" sz="1200" dirty="0">
                <a:solidFill>
                  <a:srgbClr val="333333"/>
                </a:solidFill>
              </a:rPr>
              <a:t>Applicants can submit ideas across the continuum of health care delivery. From patient experience and community outreach to process improvement and clinical workflow to financial stability and operation &amp; decision support.  </a:t>
            </a:r>
            <a:r>
              <a:rPr lang="en-US" sz="1200" b="1" dirty="0">
                <a:solidFill>
                  <a:srgbClr val="333333"/>
                </a:solidFill>
              </a:rPr>
              <a:t>Awards vary, and may include prizes, recognition and/or funding.</a:t>
            </a:r>
            <a:endParaRPr lang="en-US" sz="1200" dirty="0"/>
          </a:p>
        </p:txBody>
      </p:sp>
    </p:spTree>
    <p:extLst>
      <p:ext uri="{BB962C8B-B14F-4D97-AF65-F5344CB8AC3E}">
        <p14:creationId xmlns:p14="http://schemas.microsoft.com/office/powerpoint/2010/main" val="3408064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E64C00-00BD-8767-7270-47A1B0859A1A}"/>
              </a:ext>
            </a:extLst>
          </p:cNvPr>
          <p:cNvSpPr>
            <a:spLocks noGrp="1"/>
          </p:cNvSpPr>
          <p:nvPr>
            <p:ph type="dt" sz="half" idx="18"/>
          </p:nvPr>
        </p:nvSpPr>
        <p:spPr/>
        <p:txBody>
          <a:bodyPr/>
          <a:lstStyle/>
          <a:p>
            <a:fld id="{AF4F0894-4C05-9C4E-B600-D9ECD898A4E1}" type="datetime4">
              <a:rPr lang="en-US" smtClean="0"/>
              <a:t>July 6, 2022</a:t>
            </a:fld>
            <a:endParaRPr lang="en-US" dirty="0"/>
          </a:p>
        </p:txBody>
      </p:sp>
      <p:sp>
        <p:nvSpPr>
          <p:cNvPr id="3" name="Slide Number Placeholder 2">
            <a:extLst>
              <a:ext uri="{FF2B5EF4-FFF2-40B4-BE49-F238E27FC236}">
                <a16:creationId xmlns:a16="http://schemas.microsoft.com/office/drawing/2014/main" id="{794EB924-54FC-871A-4B8D-2596C01A564D}"/>
              </a:ext>
            </a:extLst>
          </p:cNvPr>
          <p:cNvSpPr>
            <a:spLocks noGrp="1"/>
          </p:cNvSpPr>
          <p:nvPr>
            <p:ph type="sldNum" sz="quarter" idx="19"/>
          </p:nvPr>
        </p:nvSpPr>
        <p:spPr/>
        <p:txBody>
          <a:bodyPr/>
          <a:lstStyle/>
          <a:p>
            <a:fld id="{B6238B5B-F19C-E947-A0BC-87BD7983F871}" type="slidenum">
              <a:rPr lang="en-US" smtClean="0"/>
              <a:pPr/>
              <a:t>23</a:t>
            </a:fld>
            <a:endParaRPr lang="en-US" dirty="0"/>
          </a:p>
        </p:txBody>
      </p:sp>
      <p:sp>
        <p:nvSpPr>
          <p:cNvPr id="7" name="Title 6">
            <a:extLst>
              <a:ext uri="{FF2B5EF4-FFF2-40B4-BE49-F238E27FC236}">
                <a16:creationId xmlns:a16="http://schemas.microsoft.com/office/drawing/2014/main" id="{C5A5F7D1-0FC0-0F6B-C208-2753AE9ECD8B}"/>
              </a:ext>
            </a:extLst>
          </p:cNvPr>
          <p:cNvSpPr>
            <a:spLocks noGrp="1"/>
          </p:cNvSpPr>
          <p:nvPr>
            <p:ph type="title"/>
          </p:nvPr>
        </p:nvSpPr>
        <p:spPr>
          <a:xfrm>
            <a:off x="640079" y="477799"/>
            <a:ext cx="7772400" cy="555473"/>
          </a:xfrm>
        </p:spPr>
        <p:txBody>
          <a:bodyPr/>
          <a:lstStyle/>
          <a:p>
            <a:r>
              <a:rPr lang="en-US" sz="2000" dirty="0"/>
              <a:t/>
            </a:r>
            <a:br>
              <a:rPr lang="en-US" sz="2000" dirty="0"/>
            </a:br>
            <a:r>
              <a:rPr lang="en-US" sz="2000" dirty="0"/>
              <a:t>NIH Updated Biosketch and Other Support </a:t>
            </a:r>
            <a:r>
              <a:rPr lang="en-US" sz="2000" dirty="0" smtClean="0"/>
              <a:t>Disclosures </a:t>
            </a:r>
            <a:r>
              <a:rPr lang="en-US" sz="2000" dirty="0"/>
              <a:t>Table </a:t>
            </a:r>
          </a:p>
        </p:txBody>
      </p:sp>
      <p:pic>
        <p:nvPicPr>
          <p:cNvPr id="5" name="Picture 4" descr="A picture containing calendar&#10;&#10;Description automatically generated">
            <a:extLst>
              <a:ext uri="{FF2B5EF4-FFF2-40B4-BE49-F238E27FC236}">
                <a16:creationId xmlns:a16="http://schemas.microsoft.com/office/drawing/2014/main" id="{E5EF5B5E-CF71-7680-664A-0BECF6E132C2}"/>
              </a:ext>
            </a:extLst>
          </p:cNvPr>
          <p:cNvPicPr>
            <a:picLocks noChangeAspect="1"/>
          </p:cNvPicPr>
          <p:nvPr/>
        </p:nvPicPr>
        <p:blipFill rotWithShape="1">
          <a:blip r:embed="rId2"/>
          <a:srcRect t="7444" b="7181"/>
          <a:stretch/>
        </p:blipFill>
        <p:spPr>
          <a:xfrm>
            <a:off x="1949197" y="1148616"/>
            <a:ext cx="5764661" cy="3797085"/>
          </a:xfrm>
          <a:prstGeom prst="rect">
            <a:avLst/>
          </a:prstGeom>
        </p:spPr>
      </p:pic>
    </p:spTree>
    <p:extLst>
      <p:ext uri="{BB962C8B-B14F-4D97-AF65-F5344CB8AC3E}">
        <p14:creationId xmlns:p14="http://schemas.microsoft.com/office/powerpoint/2010/main" val="2504296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E64C00-00BD-8767-7270-47A1B0859A1A}"/>
              </a:ext>
            </a:extLst>
          </p:cNvPr>
          <p:cNvSpPr>
            <a:spLocks noGrp="1"/>
          </p:cNvSpPr>
          <p:nvPr>
            <p:ph type="dt" sz="half" idx="18"/>
          </p:nvPr>
        </p:nvSpPr>
        <p:spPr/>
        <p:txBody>
          <a:bodyPr/>
          <a:lstStyle/>
          <a:p>
            <a:fld id="{AF4F0894-4C05-9C4E-B600-D9ECD898A4E1}" type="datetime4">
              <a:rPr lang="en-US" smtClean="0"/>
              <a:t>July 6, 2022</a:t>
            </a:fld>
            <a:endParaRPr lang="en-US" dirty="0"/>
          </a:p>
        </p:txBody>
      </p:sp>
      <p:sp>
        <p:nvSpPr>
          <p:cNvPr id="3" name="Slide Number Placeholder 2">
            <a:extLst>
              <a:ext uri="{FF2B5EF4-FFF2-40B4-BE49-F238E27FC236}">
                <a16:creationId xmlns:a16="http://schemas.microsoft.com/office/drawing/2014/main" id="{794EB924-54FC-871A-4B8D-2596C01A564D}"/>
              </a:ext>
            </a:extLst>
          </p:cNvPr>
          <p:cNvSpPr>
            <a:spLocks noGrp="1"/>
          </p:cNvSpPr>
          <p:nvPr>
            <p:ph type="sldNum" sz="quarter" idx="19"/>
          </p:nvPr>
        </p:nvSpPr>
        <p:spPr/>
        <p:txBody>
          <a:bodyPr/>
          <a:lstStyle/>
          <a:p>
            <a:fld id="{B6238B5B-F19C-E947-A0BC-87BD7983F871}" type="slidenum">
              <a:rPr lang="en-US" smtClean="0"/>
              <a:pPr/>
              <a:t>24</a:t>
            </a:fld>
            <a:endParaRPr lang="en-US" dirty="0"/>
          </a:p>
        </p:txBody>
      </p:sp>
      <p:sp>
        <p:nvSpPr>
          <p:cNvPr id="7" name="Title 6">
            <a:extLst>
              <a:ext uri="{FF2B5EF4-FFF2-40B4-BE49-F238E27FC236}">
                <a16:creationId xmlns:a16="http://schemas.microsoft.com/office/drawing/2014/main" id="{C5A5F7D1-0FC0-0F6B-C208-2753AE9ECD8B}"/>
              </a:ext>
            </a:extLst>
          </p:cNvPr>
          <p:cNvSpPr>
            <a:spLocks noGrp="1"/>
          </p:cNvSpPr>
          <p:nvPr>
            <p:ph type="title"/>
          </p:nvPr>
        </p:nvSpPr>
        <p:spPr>
          <a:xfrm>
            <a:off x="640079" y="477799"/>
            <a:ext cx="7772400" cy="555473"/>
          </a:xfrm>
        </p:spPr>
        <p:txBody>
          <a:bodyPr/>
          <a:lstStyle/>
          <a:p>
            <a:r>
              <a:rPr lang="en-US" sz="2000" dirty="0"/>
              <a:t/>
            </a:r>
            <a:br>
              <a:rPr lang="en-US" sz="2000" dirty="0"/>
            </a:br>
            <a:r>
              <a:rPr lang="en-US" sz="2000" dirty="0"/>
              <a:t>NIH Updated Biosketch and Other Support </a:t>
            </a:r>
            <a:r>
              <a:rPr lang="en-US" sz="2000" dirty="0" smtClean="0"/>
              <a:t>Disclosures </a:t>
            </a:r>
            <a:r>
              <a:rPr lang="en-US" sz="2000" dirty="0"/>
              <a:t>Table </a:t>
            </a:r>
          </a:p>
        </p:txBody>
      </p:sp>
      <p:pic>
        <p:nvPicPr>
          <p:cNvPr id="9" name="Picture 8" descr="Table&#10;&#10;Description automatically generated">
            <a:extLst>
              <a:ext uri="{FF2B5EF4-FFF2-40B4-BE49-F238E27FC236}">
                <a16:creationId xmlns:a16="http://schemas.microsoft.com/office/drawing/2014/main" id="{3E1C2E76-B75A-63FA-18DB-51E6ACCBD4CE}"/>
              </a:ext>
            </a:extLst>
          </p:cNvPr>
          <p:cNvPicPr>
            <a:picLocks noChangeAspect="1"/>
          </p:cNvPicPr>
          <p:nvPr/>
        </p:nvPicPr>
        <p:blipFill>
          <a:blip r:embed="rId2"/>
          <a:stretch>
            <a:fillRect/>
          </a:stretch>
        </p:blipFill>
        <p:spPr>
          <a:xfrm>
            <a:off x="2269863" y="1212252"/>
            <a:ext cx="5819330" cy="3908388"/>
          </a:xfrm>
          <a:prstGeom prst="rect">
            <a:avLst/>
          </a:prstGeom>
        </p:spPr>
      </p:pic>
    </p:spTree>
    <p:extLst>
      <p:ext uri="{BB962C8B-B14F-4D97-AF65-F5344CB8AC3E}">
        <p14:creationId xmlns:p14="http://schemas.microsoft.com/office/powerpoint/2010/main" val="4175278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0079" y="1560378"/>
            <a:ext cx="4525890" cy="2051844"/>
          </a:xfrm>
        </p:spPr>
        <p:txBody>
          <a:bodyPr/>
          <a:lstStyle/>
          <a:p>
            <a:pPr marL="285750" indent="-285750">
              <a:buFont typeface="Arial" panose="020B0604020202020204" pitchFamily="34" charset="0"/>
              <a:buChar char="•"/>
            </a:pPr>
            <a:r>
              <a:rPr lang="en-US" sz="2000" dirty="0" smtClean="0"/>
              <a:t>Next Monthly Research Unit Meeting: Thursday, August 4 </a:t>
            </a:r>
          </a:p>
          <a:p>
            <a:endParaRPr lang="en-US" sz="2000" dirty="0" smtClean="0"/>
          </a:p>
          <a:p>
            <a:pPr marL="285750" indent="-285750">
              <a:buFont typeface="Arial" panose="020B0604020202020204" pitchFamily="34" charset="0"/>
              <a:buChar char="•"/>
            </a:pPr>
            <a:r>
              <a:rPr lang="en-US" sz="2000" dirty="0" smtClean="0"/>
              <a:t>Prior monthly meeting agendas/slides are now available on the </a:t>
            </a:r>
            <a:r>
              <a:rPr lang="en-US" sz="2000" dirty="0" smtClean="0">
                <a:hlinkClick r:id="rId2"/>
              </a:rPr>
              <a:t>website</a:t>
            </a:r>
            <a:endParaRPr lang="en-US" sz="2000" dirty="0"/>
          </a:p>
        </p:txBody>
      </p:sp>
      <p:sp>
        <p:nvSpPr>
          <p:cNvPr id="4" name="Date Placeholder 3"/>
          <p:cNvSpPr>
            <a:spLocks noGrp="1"/>
          </p:cNvSpPr>
          <p:nvPr>
            <p:ph type="dt" sz="half" idx="18"/>
          </p:nvPr>
        </p:nvSpPr>
        <p:spPr/>
        <p:txBody>
          <a:bodyPr/>
          <a:lstStyle/>
          <a:p>
            <a:fld id="{F397C7E5-D4D6-0C4C-99AF-822F7BE7D8B6}"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25</a:t>
            </a:fld>
            <a:endParaRPr lang="en-US" dirty="0"/>
          </a:p>
        </p:txBody>
      </p:sp>
      <p:sp>
        <p:nvSpPr>
          <p:cNvPr id="6" name="Title 5"/>
          <p:cNvSpPr>
            <a:spLocks noGrp="1"/>
          </p:cNvSpPr>
          <p:nvPr>
            <p:ph type="title"/>
          </p:nvPr>
        </p:nvSpPr>
        <p:spPr/>
        <p:txBody>
          <a:bodyPr/>
          <a:lstStyle/>
          <a:p>
            <a:r>
              <a:rPr lang="en-US" dirty="0" smtClean="0"/>
              <a:t>Meetings</a:t>
            </a:r>
            <a:endParaRPr lang="en-US" dirty="0"/>
          </a:p>
        </p:txBody>
      </p:sp>
      <p:pic>
        <p:nvPicPr>
          <p:cNvPr id="7" name="Picture 6"/>
          <p:cNvPicPr>
            <a:picLocks noChangeAspect="1"/>
          </p:cNvPicPr>
          <p:nvPr/>
        </p:nvPicPr>
        <p:blipFill>
          <a:blip r:embed="rId3"/>
          <a:stretch>
            <a:fillRect/>
          </a:stretch>
        </p:blipFill>
        <p:spPr>
          <a:xfrm>
            <a:off x="5581514" y="1258277"/>
            <a:ext cx="2840110" cy="3414763"/>
          </a:xfrm>
          <a:prstGeom prst="rect">
            <a:avLst/>
          </a:prstGeom>
        </p:spPr>
      </p:pic>
      <p:sp>
        <p:nvSpPr>
          <p:cNvPr id="8" name="Oval 7"/>
          <p:cNvSpPr/>
          <p:nvPr/>
        </p:nvSpPr>
        <p:spPr>
          <a:xfrm>
            <a:off x="5921327" y="4115022"/>
            <a:ext cx="1714304" cy="558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64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590AF1-51CA-D64A-8B8B-0406BE491E0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Helvetica"/>
                <a:ea typeface="+mn-ea"/>
                <a:cs typeface="+mn-cs"/>
              </a:rPr>
              <a:t>June 2, 2022</a:t>
            </a:r>
          </a:p>
        </p:txBody>
      </p:sp>
      <p:sp>
        <p:nvSpPr>
          <p:cNvPr id="3" name="Slide Number Placeholder 2">
            <a:extLst>
              <a:ext uri="{FF2B5EF4-FFF2-40B4-BE49-F238E27FC236}">
                <a16:creationId xmlns:a16="http://schemas.microsoft.com/office/drawing/2014/main" id="{12D6D6A2-A849-0745-AEAE-5C26CFE33A38}"/>
              </a:ext>
            </a:extLst>
          </p:cNvPr>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D59DAAA-0634-FC41-A826-8BC222AF9A3E}" type="slidenum">
              <a:rPr kumimoji="0" lang="en-US" sz="800" b="0" i="0" u="none" strike="noStrike" kern="1200" cap="none" spc="0" normalizeH="0" baseline="0" noProof="0" smtClean="0">
                <a:ln>
                  <a:noFill/>
                </a:ln>
                <a:solidFill>
                  <a:srgbClr val="FFFFFF"/>
                </a:solidFill>
                <a:effectLst/>
                <a:uLnTx/>
                <a:uFillTx/>
                <a:latin typeface="Helvetic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683753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fld id="{B6238B5B-F19C-E947-A0BC-87BD7983F871}" type="slidenum">
              <a:rPr lang="en-US" smtClean="0"/>
              <a:pPr/>
              <a:t>3</a:t>
            </a:fld>
            <a:endParaRPr lang="en-US" dirty="0"/>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t>Recently Processed Research Funding</a:t>
            </a:r>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3811229899"/>
              </p:ext>
            </p:extLst>
          </p:nvPr>
        </p:nvGraphicFramePr>
        <p:xfrm>
          <a:off x="317497" y="1230458"/>
          <a:ext cx="8561327" cy="3774465"/>
        </p:xfrm>
        <a:graphic>
          <a:graphicData uri="http://schemas.openxmlformats.org/drawingml/2006/table">
            <a:tbl>
              <a:tblPr firstRow="1">
                <a:tableStyleId>{5C22544A-7EE6-4342-B048-85BDC9FD1C3A}</a:tableStyleId>
              </a:tblPr>
              <a:tblGrid>
                <a:gridCol w="1206502">
                  <a:extLst>
                    <a:ext uri="{9D8B030D-6E8A-4147-A177-3AD203B41FA5}">
                      <a16:colId xmlns:a16="http://schemas.microsoft.com/office/drawing/2014/main" val="3764042023"/>
                    </a:ext>
                  </a:extLst>
                </a:gridCol>
                <a:gridCol w="4352366">
                  <a:extLst>
                    <a:ext uri="{9D8B030D-6E8A-4147-A177-3AD203B41FA5}">
                      <a16:colId xmlns:a16="http://schemas.microsoft.com/office/drawing/2014/main" val="3707701944"/>
                    </a:ext>
                  </a:extLst>
                </a:gridCol>
                <a:gridCol w="927847">
                  <a:extLst>
                    <a:ext uri="{9D8B030D-6E8A-4147-A177-3AD203B41FA5}">
                      <a16:colId xmlns:a16="http://schemas.microsoft.com/office/drawing/2014/main" val="3006092247"/>
                    </a:ext>
                  </a:extLst>
                </a:gridCol>
                <a:gridCol w="1008529">
                  <a:extLst>
                    <a:ext uri="{9D8B030D-6E8A-4147-A177-3AD203B41FA5}">
                      <a16:colId xmlns:a16="http://schemas.microsoft.com/office/drawing/2014/main" val="175481784"/>
                    </a:ext>
                  </a:extLst>
                </a:gridCol>
                <a:gridCol w="1066083">
                  <a:extLst>
                    <a:ext uri="{9D8B030D-6E8A-4147-A177-3AD203B41FA5}">
                      <a16:colId xmlns:a16="http://schemas.microsoft.com/office/drawing/2014/main" val="3869669175"/>
                    </a:ext>
                  </a:extLst>
                </a:gridCol>
              </a:tblGrid>
              <a:tr h="398142">
                <a:tc>
                  <a:txBody>
                    <a:bodyPr/>
                    <a:lstStyle/>
                    <a:p>
                      <a:pPr algn="ctr"/>
                      <a:r>
                        <a:rPr lang="en-US" sz="1100" b="1" i="0" dirty="0">
                          <a:latin typeface="Calibri" panose="020F0502020204030204" pitchFamily="34" charset="0"/>
                          <a:cs typeface="Calibri" panose="020F0502020204030204" pitchFamily="34" charset="0"/>
                        </a:rPr>
                        <a:t>PI</a:t>
                      </a:r>
                    </a:p>
                  </a:txBody>
                  <a:tcPr marL="36576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Award Title</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Prime 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Action</a:t>
                      </a:r>
                      <a:r>
                        <a:rPr lang="en-US" sz="1100" b="1" i="0" baseline="0" dirty="0">
                          <a:latin typeface="Calibri" panose="020F0502020204030204" pitchFamily="34" charset="0"/>
                          <a:cs typeface="Calibri" panose="020F0502020204030204" pitchFamily="34" charset="0"/>
                        </a:rPr>
                        <a:t> Type</a:t>
                      </a:r>
                      <a:endParaRPr lang="en-US" sz="1100" b="1" i="0" dirty="0">
                        <a:latin typeface="Calibri" panose="020F0502020204030204" pitchFamily="34" charset="0"/>
                        <a:cs typeface="Calibri" panose="020F0502020204030204" pitchFamily="34" charset="0"/>
                      </a:endParaRP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extLst>
                  <a:ext uri="{0D108BD9-81ED-4DB2-BD59-A6C34878D82A}">
                    <a16:rowId xmlns:a16="http://schemas.microsoft.com/office/drawing/2014/main" val="1160960130"/>
                  </a:ext>
                </a:extLst>
              </a:tr>
              <a:tr h="92624">
                <a:tc>
                  <a:txBody>
                    <a:bodyPr/>
                    <a:lstStyle/>
                    <a:p>
                      <a:pPr algn="l" rtl="0" fontAlgn="ctr"/>
                      <a:r>
                        <a:rPr lang="en-US" sz="1100" b="0" i="0" u="none" strike="noStrike" dirty="0">
                          <a:solidFill>
                            <a:srgbClr val="000000"/>
                          </a:solidFill>
                          <a:effectLst/>
                          <a:latin typeface="Calibri" panose="020F0502020204030204" pitchFamily="34" charset="0"/>
                          <a:cs typeface="Calibri" panose="020F0502020204030204" pitchFamily="34" charset="0"/>
                        </a:rPr>
                        <a:t>Donohoe, Thomas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cs typeface="Calibri" panose="020F0502020204030204" pitchFamily="34" charset="0"/>
                        </a:rPr>
                        <a:t>Pacific AIDS Education &amp; Training </a:t>
                      </a:r>
                      <a:r>
                        <a:rPr lang="en-US" sz="1100" b="0" i="0" u="none" strike="noStrike" dirty="0" smtClean="0">
                          <a:solidFill>
                            <a:srgbClr val="000000"/>
                          </a:solidFill>
                          <a:effectLst/>
                          <a:latin typeface="Calibri" panose="020F0502020204030204" pitchFamily="34" charset="0"/>
                          <a:cs typeface="Calibri" panose="020F0502020204030204" pitchFamily="34" charset="0"/>
                        </a:rPr>
                        <a:t>Center</a:t>
                      </a:r>
                    </a:p>
                    <a:p>
                      <a:pPr algn="l" rtl="0" fontAlgn="ct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rgbClr val="000000"/>
                          </a:solidFill>
                          <a:effectLst/>
                          <a:latin typeface="Calibri" panose="020F0502020204030204" pitchFamily="34" charset="0"/>
                          <a:cs typeface="Calibri" panose="020F0502020204030204" pitchFamily="34" charset="0"/>
                        </a:rPr>
                        <a:t>UCSF</a:t>
                      </a: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rgbClr val="000000"/>
                          </a:solidFill>
                          <a:effectLst/>
                          <a:latin typeface="Calibri" panose="020F0502020204030204" pitchFamily="34" charset="0"/>
                          <a:cs typeface="Calibri" panose="020F0502020204030204" pitchFamily="34" charset="0"/>
                        </a:rPr>
                        <a:t>DHHS-HRSA</a:t>
                      </a: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cs typeface="Calibri" panose="020F0502020204030204" pitchFamily="34" charset="0"/>
                        </a:rPr>
                        <a:t>Continuation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103717">
                <a:tc>
                  <a:txBody>
                    <a:bodyPr/>
                    <a:lstStyle/>
                    <a:p>
                      <a:pPr algn="l" rtl="0" fontAlgn="ctr"/>
                      <a:r>
                        <a:rPr lang="en-US" sz="1100" b="0" i="0" u="none" strike="noStrike" dirty="0">
                          <a:solidFill>
                            <a:srgbClr val="000000"/>
                          </a:solidFill>
                          <a:effectLst/>
                          <a:latin typeface="Calibri" panose="020F0502020204030204" pitchFamily="34" charset="0"/>
                          <a:cs typeface="Calibri" panose="020F0502020204030204" pitchFamily="34" charset="0"/>
                        </a:rPr>
                        <a:t>Clark, Jesse Lawton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cs typeface="Calibri" panose="020F0502020204030204" pitchFamily="34" charset="0"/>
                        </a:rPr>
                        <a:t>Mirtazapine for Methamphetamine Use Disorder: Drug-Drug Interaction </a:t>
                      </a:r>
                      <a:r>
                        <a:rPr lang="en-US" sz="1100" b="0" i="0" u="none" strike="noStrike" dirty="0" smtClean="0">
                          <a:solidFill>
                            <a:srgbClr val="000000"/>
                          </a:solidFill>
                          <a:effectLst/>
                          <a:latin typeface="Calibri" panose="020F0502020204030204" pitchFamily="34" charset="0"/>
                          <a:cs typeface="Calibri" panose="020F0502020204030204" pitchFamily="34" charset="0"/>
                        </a:rPr>
                        <a:t>Study</a:t>
                      </a:r>
                    </a:p>
                    <a:p>
                      <a:pPr algn="l" rtl="0" fontAlgn="ct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cs typeface="Calibri" panose="020F0502020204030204" pitchFamily="34" charset="0"/>
                        </a:rPr>
                        <a:t>FHI </a:t>
                      </a:r>
                      <a:r>
                        <a:rPr lang="en-US" sz="1100" b="0" i="0" u="none" strike="noStrike" dirty="0" smtClean="0">
                          <a:solidFill>
                            <a:srgbClr val="000000"/>
                          </a:solidFill>
                          <a:effectLst/>
                          <a:latin typeface="Calibri" panose="020F0502020204030204" pitchFamily="34" charset="0"/>
                          <a:cs typeface="Calibri" panose="020F0502020204030204" pitchFamily="34" charset="0"/>
                        </a:rPr>
                        <a:t>360</a:t>
                      </a: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cs typeface="Calibri" panose="020F0502020204030204" pitchFamily="34" charset="0"/>
                        </a:rPr>
                        <a:t>HELUNA </a:t>
                      </a:r>
                      <a:r>
                        <a:rPr lang="en-US" sz="1100" b="0" i="0" u="none" strike="noStrike" dirty="0" smtClean="0">
                          <a:solidFill>
                            <a:srgbClr val="000000"/>
                          </a:solidFill>
                          <a:effectLst/>
                          <a:latin typeface="Calibri" panose="020F0502020204030204" pitchFamily="34" charset="0"/>
                          <a:cs typeface="Calibri" panose="020F0502020204030204" pitchFamily="34" charset="0"/>
                        </a:rPr>
                        <a:t>HEALTH</a:t>
                      </a: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cs typeface="Calibri" panose="020F0502020204030204" pitchFamily="34" charset="0"/>
                        </a:rPr>
                        <a:t>No Cost Extension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135430">
                <a:tc>
                  <a:txBody>
                    <a:bodyPr/>
                    <a:lstStyle/>
                    <a:p>
                      <a:pPr algn="l" rtl="0" fontAlgn="ctr"/>
                      <a:r>
                        <a:rPr lang="en-US" sz="1100" b="0" i="0" u="none" strike="noStrike" dirty="0">
                          <a:solidFill>
                            <a:srgbClr val="000000"/>
                          </a:solidFill>
                          <a:effectLst/>
                          <a:latin typeface="Calibri" panose="020F0502020204030204" pitchFamily="34" charset="0"/>
                          <a:cs typeface="Calibri" panose="020F0502020204030204" pitchFamily="34" charset="0"/>
                        </a:rPr>
                        <a:t>Brooks, Ronald Andrew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cs typeface="Calibri" panose="020F0502020204030204" pitchFamily="34" charset="0"/>
                        </a:rPr>
                        <a:t>Implementing HIV </a:t>
                      </a:r>
                      <a:r>
                        <a:rPr lang="en-US" sz="1100" b="0" i="0" u="none" strike="noStrike" dirty="0" err="1">
                          <a:solidFill>
                            <a:srgbClr val="000000"/>
                          </a:solidFill>
                          <a:effectLst/>
                          <a:latin typeface="Calibri" panose="020F0502020204030204" pitchFamily="34" charset="0"/>
                          <a:cs typeface="Calibri" panose="020F0502020204030204" pitchFamily="34" charset="0"/>
                        </a:rPr>
                        <a:t>PrEP</a:t>
                      </a:r>
                      <a:r>
                        <a:rPr lang="en-US" sz="1100" b="0" i="0" u="none" strike="noStrike" dirty="0">
                          <a:solidFill>
                            <a:srgbClr val="000000"/>
                          </a:solidFill>
                          <a:effectLst/>
                          <a:latin typeface="Calibri" panose="020F0502020204030204" pitchFamily="34" charset="0"/>
                          <a:cs typeface="Calibri" panose="020F0502020204030204" pitchFamily="34" charset="0"/>
                        </a:rPr>
                        <a:t> Among Latino Men Who Have Sex with Men and Transgender </a:t>
                      </a:r>
                      <a:r>
                        <a:rPr lang="en-US" sz="1100" b="0" i="0" u="none" strike="noStrike" dirty="0" smtClean="0">
                          <a:solidFill>
                            <a:srgbClr val="000000"/>
                          </a:solidFill>
                          <a:effectLst/>
                          <a:latin typeface="Calibri" panose="020F0502020204030204" pitchFamily="34" charset="0"/>
                          <a:cs typeface="Calibri" panose="020F0502020204030204" pitchFamily="34" charset="0"/>
                        </a:rPr>
                        <a:t>Women</a:t>
                      </a:r>
                    </a:p>
                    <a:p>
                      <a:pPr algn="l" rtl="0" fontAlgn="ct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rgbClr val="000000"/>
                          </a:solidFill>
                          <a:effectLst/>
                          <a:latin typeface="Calibri" panose="020F0502020204030204" pitchFamily="34" charset="0"/>
                          <a:cs typeface="Calibri" panose="020F0502020204030204" pitchFamily="34" charset="0"/>
                        </a:rPr>
                        <a:t>USC</a:t>
                      </a: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rgbClr val="000000"/>
                          </a:solidFill>
                          <a:effectLst/>
                          <a:latin typeface="Calibri" panose="020F0502020204030204" pitchFamily="34" charset="0"/>
                          <a:cs typeface="Calibri" panose="020F0502020204030204" pitchFamily="34" charset="0"/>
                        </a:rPr>
                        <a:t>DHHS-HRSA</a:t>
                      </a:r>
                      <a:endParaRPr lang="en-US" sz="1100" b="0" i="0" u="none" strike="noStrike" dirty="0">
                        <a:solidFill>
                          <a:srgbClr val="000000"/>
                        </a:solidFill>
                        <a:effectLst/>
                        <a:latin typeface="Calibri" panose="020F0502020204030204" pitchFamily="34" charset="0"/>
                        <a:cs typeface="Calibri" panose="020F0502020204030204" pitchFamily="34" charset="0"/>
                      </a:endParaRPr>
                    </a:p>
                  </a:txBody>
                  <a:tcPr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rPr>
                        <a:t>Continuation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3728444"/>
                  </a:ext>
                </a:extLst>
              </a:tr>
              <a:tr h="113354">
                <a:tc>
                  <a:txBody>
                    <a:bodyPr/>
                    <a:lstStyle/>
                    <a:p>
                      <a:pPr algn="l" rtl="0" fontAlgn="ctr"/>
                      <a:r>
                        <a:rPr lang="en-US" sz="1100" b="0" i="0" u="none" strike="noStrike">
                          <a:solidFill>
                            <a:srgbClr val="000000"/>
                          </a:solidFill>
                          <a:effectLst/>
                          <a:latin typeface="Calibri" panose="020F0502020204030204" pitchFamily="34" charset="0"/>
                        </a:rPr>
                        <a:t>Donohoe, Thomas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Ending the HIV Epidemic: A Plan for America – Technical Assistance </a:t>
                      </a:r>
                      <a:r>
                        <a:rPr lang="en-US" sz="1100" b="0" i="0" u="none" strike="noStrike" dirty="0" smtClean="0">
                          <a:solidFill>
                            <a:srgbClr val="000000"/>
                          </a:solidFill>
                          <a:effectLst/>
                          <a:latin typeface="Calibri" panose="020F0502020204030204" pitchFamily="34" charset="0"/>
                        </a:rPr>
                        <a:t>Provider</a:t>
                      </a:r>
                    </a:p>
                    <a:p>
                      <a:pPr algn="l" rtl="0" fontAlgn="ct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a:solidFill>
                            <a:srgbClr val="000000"/>
                          </a:solidFill>
                          <a:effectLst/>
                          <a:latin typeface="Calibri" panose="020F0502020204030204" pitchFamily="34" charset="0"/>
                        </a:rPr>
                        <a:t>Cicatelli Associates</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rgbClr val="000000"/>
                          </a:solidFill>
                          <a:effectLst/>
                          <a:latin typeface="Calibri" panose="020F0502020204030204" pitchFamily="34" charset="0"/>
                        </a:rPr>
                        <a:t>DHHS-HRSA</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rPr>
                        <a:t>Continuation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14003"/>
                  </a:ext>
                </a:extLst>
              </a:tr>
              <a:tr h="0">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Core Function Activities - Task Order </a:t>
                      </a:r>
                      <a:r>
                        <a:rPr lang="en-US" sz="1100" b="0" i="0" u="none" strike="noStrike" dirty="0" smtClean="0">
                          <a:solidFill>
                            <a:srgbClr val="000000"/>
                          </a:solidFill>
                          <a:effectLst/>
                          <a:latin typeface="Calibri" panose="020F0502020204030204" pitchFamily="34" charset="0"/>
                        </a:rPr>
                        <a:t>1</a:t>
                      </a:r>
                    </a:p>
                    <a:p>
                      <a:pPr algn="l" rtl="0" fontAlgn="ct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rgbClr val="000000"/>
                          </a:solidFill>
                          <a:effectLst/>
                          <a:latin typeface="Calibri" panose="020F0502020204030204" pitchFamily="34" charset="0"/>
                        </a:rPr>
                        <a:t>NIH-NIAAA</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rPr>
                        <a:t>Option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8248488"/>
                  </a:ext>
                </a:extLst>
              </a:tr>
              <a:tr h="277184">
                <a:tc>
                  <a:txBody>
                    <a:bodyPr/>
                    <a:lstStyle/>
                    <a:p>
                      <a:pPr algn="l" rtl="0" fontAlgn="ctr"/>
                      <a:r>
                        <a:rPr lang="en-US" sz="1100" b="0" i="0" u="none" strike="noStrike">
                          <a:solidFill>
                            <a:srgbClr val="000000"/>
                          </a:solidFill>
                          <a:effectLst/>
                          <a:latin typeface="Calibri" panose="020F0502020204030204" pitchFamily="34" charset="0"/>
                        </a:rPr>
                        <a:t>Castellon-Lopez, Yelba Mariaheli</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Understanding Barriers to Engagement in the Diabetes Prevention Program Among Low-Income Latino Patients: Design and Implementation of an Intervention in Community Health </a:t>
                      </a:r>
                      <a:r>
                        <a:rPr lang="en-US" sz="1100" b="0" i="0" u="none" strike="noStrike" dirty="0" smtClean="0">
                          <a:solidFill>
                            <a:srgbClr val="000000"/>
                          </a:solidFill>
                          <a:effectLst/>
                          <a:latin typeface="Calibri" panose="020F0502020204030204" pitchFamily="34" charset="0"/>
                        </a:rPr>
                        <a:t>Centers</a:t>
                      </a:r>
                    </a:p>
                    <a:p>
                      <a:pPr algn="l" rtl="0" fontAlgn="ct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rgbClr val="000000"/>
                          </a:solidFill>
                          <a:effectLst/>
                          <a:latin typeface="Calibri" panose="020F0502020204030204" pitchFamily="34" charset="0"/>
                        </a:rPr>
                        <a:t>NIH-NIDDK</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194884"/>
                  </a:ext>
                </a:extLst>
              </a:tr>
              <a:tr h="608355">
                <a:tc>
                  <a:txBody>
                    <a:bodyPr/>
                    <a:lstStyle/>
                    <a:p>
                      <a:pPr algn="l" rtl="0" fontAlgn="ctr"/>
                      <a:r>
                        <a:rPr lang="en-US" sz="1100" b="0" i="0" u="none" strike="noStrike" dirty="0">
                          <a:solidFill>
                            <a:srgbClr val="000000"/>
                          </a:solidFill>
                          <a:effectLst/>
                          <a:latin typeface="Calibri" panose="020F0502020204030204" pitchFamily="34" charset="0"/>
                        </a:rPr>
                        <a:t>Castellon-Lopez, Yelba Mariaheli</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dirty="0" err="1">
                          <a:solidFill>
                            <a:srgbClr val="000000"/>
                          </a:solidFill>
                          <a:effectLst/>
                          <a:latin typeface="Calibri" panose="020F0502020204030204" pitchFamily="34" charset="0"/>
                        </a:rPr>
                        <a:t>miVacunaLA</a:t>
                      </a:r>
                      <a:r>
                        <a:rPr lang="en-US" sz="1100" b="0" i="0" u="none" strike="noStrike" dirty="0">
                          <a:solidFill>
                            <a:srgbClr val="000000"/>
                          </a:solidFill>
                          <a:effectLst/>
                          <a:latin typeface="Calibri" panose="020F0502020204030204" pitchFamily="34" charset="0"/>
                        </a:rPr>
                        <a:t>: Stakeholder Perspectives on Improving COVID-19 Vaccinations Among Vulnerable Latino </a:t>
                      </a:r>
                      <a:r>
                        <a:rPr lang="en-US" sz="1100" b="0" i="0" u="none" strike="noStrike" dirty="0" smtClean="0">
                          <a:solidFill>
                            <a:srgbClr val="000000"/>
                          </a:solidFill>
                          <a:effectLst/>
                          <a:latin typeface="Calibri" panose="020F0502020204030204" pitchFamily="34" charset="0"/>
                        </a:rPr>
                        <a:t>Families </a:t>
                      </a:r>
                      <a:r>
                        <a:rPr lang="en-US" sz="1100" b="0" i="0" u="none" strike="noStrike" dirty="0" smtClean="0">
                          <a:solidFill>
                            <a:srgbClr val="000000"/>
                          </a:solidFill>
                          <a:effectLst/>
                          <a:latin typeface="Calibri" panose="020F0502020204030204" pitchFamily="34" charset="0"/>
                        </a:rPr>
                        <a:t>(PHASE 3)</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rgbClr val="000000"/>
                          </a:solidFill>
                          <a:effectLst/>
                          <a:latin typeface="Calibri" panose="020F0502020204030204" pitchFamily="34" charset="0"/>
                        </a:rPr>
                        <a:t>CHLA</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rgbClr val="000000"/>
                          </a:solidFill>
                          <a:effectLst/>
                          <a:latin typeface="Calibri" panose="020F0502020204030204" pitchFamily="34" charset="0"/>
                        </a:rPr>
                        <a:t>Supplement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3030829"/>
                  </a:ext>
                </a:extLst>
              </a:tr>
            </a:tbl>
          </a:graphicData>
        </a:graphic>
      </p:graphicFrame>
    </p:spTree>
    <p:extLst>
      <p:ext uri="{BB962C8B-B14F-4D97-AF65-F5344CB8AC3E}">
        <p14:creationId xmlns:p14="http://schemas.microsoft.com/office/powerpoint/2010/main" val="1180434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fld id="{B6238B5B-F19C-E947-A0BC-87BD7983F871}" type="slidenum">
              <a:rPr lang="en-US" smtClean="0"/>
              <a:pPr/>
              <a:t>4</a:t>
            </a:fld>
            <a:endParaRPr lang="en-US" dirty="0"/>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t>Recently Submitted Outgoing Proposals</a:t>
            </a:r>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3795896007"/>
              </p:ext>
            </p:extLst>
          </p:nvPr>
        </p:nvGraphicFramePr>
        <p:xfrm>
          <a:off x="317497" y="1230458"/>
          <a:ext cx="8561327" cy="3630690"/>
        </p:xfrm>
        <a:graphic>
          <a:graphicData uri="http://schemas.openxmlformats.org/drawingml/2006/table">
            <a:tbl>
              <a:tblPr firstRow="1">
                <a:tableStyleId>{5C22544A-7EE6-4342-B048-85BDC9FD1C3A}</a:tableStyleId>
              </a:tblPr>
              <a:tblGrid>
                <a:gridCol w="972041">
                  <a:extLst>
                    <a:ext uri="{9D8B030D-6E8A-4147-A177-3AD203B41FA5}">
                      <a16:colId xmlns:a16="http://schemas.microsoft.com/office/drawing/2014/main" val="3764042023"/>
                    </a:ext>
                  </a:extLst>
                </a:gridCol>
                <a:gridCol w="4501662">
                  <a:extLst>
                    <a:ext uri="{9D8B030D-6E8A-4147-A177-3AD203B41FA5}">
                      <a16:colId xmlns:a16="http://schemas.microsoft.com/office/drawing/2014/main" val="3707701944"/>
                    </a:ext>
                  </a:extLst>
                </a:gridCol>
                <a:gridCol w="1315453">
                  <a:extLst>
                    <a:ext uri="{9D8B030D-6E8A-4147-A177-3AD203B41FA5}">
                      <a16:colId xmlns:a16="http://schemas.microsoft.com/office/drawing/2014/main" val="3006092247"/>
                    </a:ext>
                  </a:extLst>
                </a:gridCol>
                <a:gridCol w="806424">
                  <a:extLst>
                    <a:ext uri="{9D8B030D-6E8A-4147-A177-3AD203B41FA5}">
                      <a16:colId xmlns:a16="http://schemas.microsoft.com/office/drawing/2014/main" val="175481784"/>
                    </a:ext>
                  </a:extLst>
                </a:gridCol>
                <a:gridCol w="965747">
                  <a:extLst>
                    <a:ext uri="{9D8B030D-6E8A-4147-A177-3AD203B41FA5}">
                      <a16:colId xmlns:a16="http://schemas.microsoft.com/office/drawing/2014/main" val="3869669175"/>
                    </a:ext>
                  </a:extLst>
                </a:gridCol>
              </a:tblGrid>
              <a:tr h="423106">
                <a:tc>
                  <a:txBody>
                    <a:bodyPr/>
                    <a:lstStyle/>
                    <a:p>
                      <a:pPr algn="l"/>
                      <a:r>
                        <a:rPr lang="en-US" sz="1200" b="1" i="0" dirty="0">
                          <a:latin typeface="+mj-lt"/>
                        </a:rPr>
                        <a:t>PI</a:t>
                      </a:r>
                    </a:p>
                  </a:txBody>
                  <a:tcPr marL="36576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Title</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Prime 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Proposal</a:t>
                      </a:r>
                      <a:r>
                        <a:rPr lang="en-US" sz="1200" b="1" i="0" baseline="0" dirty="0">
                          <a:latin typeface="+mj-lt"/>
                        </a:rPr>
                        <a:t> Type</a:t>
                      </a:r>
                      <a:endParaRPr lang="en-US" sz="1200" b="1" i="0" dirty="0">
                        <a:latin typeface="+mj-lt"/>
                      </a:endParaRP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extLst>
                  <a:ext uri="{0D108BD9-81ED-4DB2-BD59-A6C34878D82A}">
                    <a16:rowId xmlns:a16="http://schemas.microsoft.com/office/drawing/2014/main" val="1160960130"/>
                  </a:ext>
                </a:extLst>
              </a:tr>
              <a:tr h="319093">
                <a:tc>
                  <a:txBody>
                    <a:bodyPr/>
                    <a:lstStyle/>
                    <a:p>
                      <a:pPr algn="l" rtl="0" fontAlgn="ctr"/>
                      <a:r>
                        <a:rPr lang="en-US" sz="1100" b="0" i="0" u="none" strike="noStrike" dirty="0">
                          <a:solidFill>
                            <a:schemeClr val="tx1">
                              <a:lumMod val="50000"/>
                            </a:schemeClr>
                          </a:solidFill>
                          <a:effectLst/>
                          <a:latin typeface="Calibri" panose="020F0502020204030204" pitchFamily="34" charset="0"/>
                          <a:cs typeface="Calibri" panose="020F0502020204030204" pitchFamily="34" charset="0"/>
                        </a:rPr>
                        <a:t>Donohoe, Thomas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lumMod val="50000"/>
                            </a:schemeClr>
                          </a:solidFill>
                          <a:effectLst/>
                          <a:latin typeface="Calibri" panose="020F0502020204030204" pitchFamily="34" charset="0"/>
                          <a:cs typeface="Calibri" panose="020F0502020204030204" pitchFamily="34" charset="0"/>
                        </a:rPr>
                        <a:t> </a:t>
                      </a:r>
                      <a:r>
                        <a:rPr lang="en-US" sz="1100" b="0" i="0" kern="1200" dirty="0" smtClean="0">
                          <a:solidFill>
                            <a:schemeClr val="tx1">
                              <a:lumMod val="50000"/>
                            </a:schemeClr>
                          </a:solidFill>
                          <a:effectLst/>
                          <a:latin typeface="Calibri" panose="020F0502020204030204" pitchFamily="34" charset="0"/>
                          <a:ea typeface="+mn-ea"/>
                          <a:cs typeface="Calibri" panose="020F0502020204030204" pitchFamily="34" charset="0"/>
                        </a:rPr>
                        <a:t>The Substance Abuse Treatment to HIV Care II (SAT2HIV-II) Project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chemeClr val="tx1">
                              <a:lumMod val="50000"/>
                            </a:schemeClr>
                          </a:solidFill>
                          <a:effectLst/>
                          <a:latin typeface="Calibri" panose="020F0502020204030204" pitchFamily="34" charset="0"/>
                        </a:rPr>
                        <a:t>OHIO STATE </a:t>
                      </a:r>
                      <a:r>
                        <a:rPr lang="en-US" sz="1100" b="0" i="0" u="none" strike="noStrike" dirty="0" smtClean="0">
                          <a:solidFill>
                            <a:schemeClr val="tx1">
                              <a:lumMod val="50000"/>
                            </a:schemeClr>
                          </a:solidFill>
                          <a:effectLst/>
                          <a:latin typeface="Calibri" panose="020F0502020204030204" pitchFamily="34" charset="0"/>
                        </a:rPr>
                        <a:t>UNIVERSITY</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rPr>
                        <a:t>NIH</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chemeClr val="tx1">
                              <a:lumMod val="50000"/>
                            </a:schemeClr>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2891641"/>
                  </a:ext>
                </a:extLst>
              </a:tr>
              <a:tr h="0">
                <a:tc>
                  <a:txBody>
                    <a:bodyPr/>
                    <a:lstStyle/>
                    <a:p>
                      <a:pPr algn="l" rtl="0" fontAlgn="ctr"/>
                      <a:r>
                        <a:rPr lang="en-US" sz="1100" b="0" i="0" u="none" strike="noStrike" dirty="0">
                          <a:solidFill>
                            <a:schemeClr val="tx1">
                              <a:lumMod val="50000"/>
                            </a:schemeClr>
                          </a:solidFill>
                          <a:effectLst/>
                          <a:latin typeface="Calibri" panose="020F0502020204030204" pitchFamily="34" charset="0"/>
                          <a:cs typeface="Calibri" panose="020F0502020204030204" pitchFamily="34" charset="0"/>
                        </a:rPr>
                        <a:t>Gelberg, Lillian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US" sz="1100" dirty="0" smtClean="0">
                          <a:solidFill>
                            <a:schemeClr val="tx1">
                              <a:lumMod val="50000"/>
                            </a:schemeClr>
                          </a:solidFill>
                          <a:effectLst/>
                          <a:latin typeface="Calibri" panose="020F0502020204030204" pitchFamily="34" charset="0"/>
                          <a:cs typeface="Calibri" panose="020F0502020204030204" pitchFamily="34" charset="0"/>
                        </a:rPr>
                        <a:t>QUIT</a:t>
                      </a:r>
                      <a:r>
                        <a:rPr lang="en-US" sz="1100" dirty="0">
                          <a:solidFill>
                            <a:schemeClr val="tx1">
                              <a:lumMod val="50000"/>
                            </a:schemeClr>
                          </a:solidFill>
                          <a:effectLst/>
                          <a:latin typeface="Calibri" panose="020F0502020204030204" pitchFamily="34" charset="0"/>
                          <a:cs typeface="Calibri" panose="020F0502020204030204" pitchFamily="34" charset="0"/>
                        </a:rPr>
                        <a:t>: Targeting Opioids in Rural Settings (</a:t>
                      </a:r>
                      <a:r>
                        <a:rPr lang="en-US" sz="1100" dirty="0" smtClean="0">
                          <a:solidFill>
                            <a:schemeClr val="tx1">
                              <a:lumMod val="50000"/>
                            </a:schemeClr>
                          </a:solidFill>
                          <a:effectLst/>
                          <a:latin typeface="Calibri" panose="020F0502020204030204" pitchFamily="34" charset="0"/>
                          <a:cs typeface="Calibri" panose="020F0502020204030204" pitchFamily="34" charset="0"/>
                        </a:rPr>
                        <a:t>QUITTORS)</a:t>
                      </a:r>
                      <a:endParaRPr lang="en-US" sz="1100" dirty="0">
                        <a:solidFill>
                          <a:schemeClr val="tx1">
                            <a:lumMod val="50000"/>
                          </a:schemeClr>
                        </a:solidFill>
                        <a:effectLst/>
                        <a:latin typeface="Calibri" panose="020F0502020204030204" pitchFamily="34" charset="0"/>
                        <a:cs typeface="Calibri" panose="020F0502020204030204" pitchFamily="34" charset="0"/>
                      </a:endParaRPr>
                    </a:p>
                  </a:txBody>
                  <a:tcPr marL="47625" marR="47625" marT="47625" marB="47625">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chemeClr val="tx1">
                              <a:lumMod val="50000"/>
                            </a:schemeClr>
                          </a:solidFill>
                          <a:effectLst/>
                          <a:latin typeface="Calibri" panose="020F0502020204030204" pitchFamily="34" charset="0"/>
                        </a:rPr>
                        <a:t>FRIENDS RESEARCH INSTITUTE, INC</a:t>
                      </a:r>
                      <a:r>
                        <a:rPr lang="en-US" sz="1100" b="0" i="0" u="none" strike="noStrike" dirty="0" smtClean="0">
                          <a:solidFill>
                            <a:schemeClr val="tx1">
                              <a:lumMod val="50000"/>
                            </a:schemeClr>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rPr>
                        <a:t>NIH</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chemeClr val="tx1">
                              <a:lumMod val="50000"/>
                            </a:schemeClr>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319093">
                <a:tc>
                  <a:txBody>
                    <a:bodyPr/>
                    <a:lstStyle/>
                    <a:p>
                      <a:pPr algn="l" rtl="0" fontAlgn="ctr"/>
                      <a:r>
                        <a:rPr lang="en-US" sz="1100" b="0" i="0" u="none" strike="noStrike">
                          <a:solidFill>
                            <a:schemeClr val="tx1">
                              <a:lumMod val="50000"/>
                            </a:schemeClr>
                          </a:solidFill>
                          <a:effectLst/>
                          <a:latin typeface="Calibri" panose="020F0502020204030204" pitchFamily="34" charset="0"/>
                          <a:cs typeface="Calibri" panose="020F0502020204030204" pitchFamily="34" charset="0"/>
                        </a:rPr>
                        <a:t>Kalmin, Mariah Mattera</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chemeClr val="tx1">
                              <a:lumMod val="50000"/>
                            </a:schemeClr>
                          </a:solidFill>
                          <a:effectLst/>
                          <a:latin typeface="Calibri" panose="020F0502020204030204" pitchFamily="34" charset="0"/>
                          <a:cs typeface="Calibri" panose="020F0502020204030204" pitchFamily="34" charset="0"/>
                        </a:rPr>
                        <a:t> </a:t>
                      </a:r>
                      <a:r>
                        <a:rPr lang="en-US" sz="1100" b="0" i="0" kern="1200" dirty="0" smtClean="0">
                          <a:solidFill>
                            <a:schemeClr val="tx1">
                              <a:lumMod val="50000"/>
                            </a:schemeClr>
                          </a:solidFill>
                          <a:effectLst/>
                          <a:latin typeface="Calibri" panose="020F0502020204030204" pitchFamily="34" charset="0"/>
                          <a:ea typeface="+mn-ea"/>
                          <a:cs typeface="Calibri" panose="020F0502020204030204" pitchFamily="34" charset="0"/>
                        </a:rPr>
                        <a:t>Reducing Overdose and Suicide Risk in Individuals with OUD and Co-occurring Disorders</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chemeClr val="tx1">
                              <a:lumMod val="50000"/>
                            </a:schemeClr>
                          </a:solidFill>
                          <a:effectLst/>
                          <a:latin typeface="Calibri" panose="020F0502020204030204" pitchFamily="34" charset="0"/>
                        </a:rPr>
                        <a:t>RAND CORPORATION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rPr>
                        <a:t>NIH-NIDA</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a:solidFill>
                            <a:schemeClr val="tx1">
                              <a:lumMod val="50000"/>
                            </a:schemeClr>
                          </a:solidFill>
                          <a:effectLst/>
                          <a:latin typeface="Calibri" panose="020F0502020204030204" pitchFamily="34" charset="0"/>
                        </a:rPr>
                        <a:t>Resubmission - 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319093">
                <a:tc>
                  <a:txBody>
                    <a:bodyPr/>
                    <a:lstStyle/>
                    <a:p>
                      <a:pPr algn="l" rtl="0" fontAlgn="ctr"/>
                      <a:r>
                        <a:rPr lang="en-US" sz="1100" b="0" i="0" u="none" strike="noStrike" dirty="0">
                          <a:solidFill>
                            <a:schemeClr val="tx1">
                              <a:lumMod val="50000"/>
                            </a:schemeClr>
                          </a:solidFill>
                          <a:effectLst/>
                          <a:latin typeface="Calibri" panose="020F0502020204030204" pitchFamily="34" charset="0"/>
                          <a:cs typeface="Calibri" panose="020F0502020204030204" pitchFamily="34" charset="0"/>
                        </a:rPr>
                        <a:t>Tarn, Derjung Mimi</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chemeClr val="tx1">
                              <a:lumMod val="50000"/>
                            </a:schemeClr>
                          </a:solidFill>
                          <a:effectLst/>
                          <a:latin typeface="Calibri" panose="020F0502020204030204" pitchFamily="34" charset="0"/>
                          <a:cs typeface="Calibri" panose="020F0502020204030204" pitchFamily="34" charset="0"/>
                        </a:rPr>
                        <a:t> </a:t>
                      </a:r>
                      <a:r>
                        <a:rPr lang="en-US" sz="1100" b="0" i="0" kern="1200" dirty="0" smtClean="0">
                          <a:solidFill>
                            <a:schemeClr val="tx1">
                              <a:lumMod val="50000"/>
                            </a:schemeClr>
                          </a:solidFill>
                          <a:effectLst/>
                          <a:latin typeface="Calibri" panose="020F0502020204030204" pitchFamily="34" charset="0"/>
                          <a:ea typeface="+mn-ea"/>
                          <a:cs typeface="Calibri" panose="020F0502020204030204" pitchFamily="34" charset="0"/>
                        </a:rPr>
                        <a:t>Increasing the Feasibility, Impact, and Equity of the Medicare Annual Wellness Visit</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rPr>
                        <a:t>NIH-NIA</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chemeClr val="tx1">
                              <a:lumMod val="50000"/>
                            </a:schemeClr>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a:solidFill>
                            <a:schemeClr val="tx1">
                              <a:lumMod val="50000"/>
                            </a:schemeClr>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3728444"/>
                  </a:ext>
                </a:extLst>
              </a:tr>
              <a:tr h="39143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chemeClr val="tx1">
                              <a:lumMod val="50000"/>
                            </a:schemeClr>
                          </a:solidFill>
                          <a:effectLst/>
                          <a:latin typeface="Calibri" panose="020F0502020204030204" pitchFamily="34" charset="0"/>
                          <a:cs typeface="Calibri" panose="020F0502020204030204" pitchFamily="34" charset="0"/>
                        </a:rPr>
                        <a:t>Gelberg, Lillian</a:t>
                      </a:r>
                    </a:p>
                    <a:p>
                      <a:pPr algn="l" rtl="0" fontAlgn="ct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kern="1200" dirty="0" smtClean="0">
                          <a:solidFill>
                            <a:schemeClr val="tx1">
                              <a:lumMod val="50000"/>
                            </a:schemeClr>
                          </a:solidFill>
                          <a:effectLst/>
                          <a:latin typeface="Calibri" panose="020F0502020204030204" pitchFamily="34" charset="0"/>
                          <a:ea typeface="+mn-ea"/>
                          <a:cs typeface="Calibri" panose="020F0502020204030204" pitchFamily="34" charset="0"/>
                        </a:rPr>
                        <a:t>Disparities in Rates &amp; Impact of Tobacco and Marijuana Use in UCLA Primary Care</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cs typeface="Calibri" panose="020F0502020204030204" pitchFamily="34" charset="0"/>
                        </a:rPr>
                        <a:t>UC TRDRP</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cs typeface="Calibri" panose="020F0502020204030204" pitchFamily="34" charset="0"/>
                        </a:rPr>
                        <a:t>-</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cs typeface="Calibri" panose="020F0502020204030204" pitchFamily="34" charset="0"/>
                        </a:rPr>
                        <a:t>Supplement</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2248425"/>
                  </a:ext>
                </a:extLst>
              </a:tr>
              <a:tr h="319093">
                <a:tc>
                  <a:txBody>
                    <a:bodyPr/>
                    <a:lstStyle/>
                    <a:p>
                      <a:pPr algn="l" rtl="0" fontAlgn="ctr"/>
                      <a:r>
                        <a:rPr lang="en-US" sz="1100" b="0" i="0" u="none" strike="noStrike" dirty="0" smtClean="0">
                          <a:solidFill>
                            <a:schemeClr val="tx1">
                              <a:lumMod val="50000"/>
                            </a:schemeClr>
                          </a:solidFill>
                          <a:effectLst/>
                          <a:latin typeface="Calibri" panose="020F0502020204030204" pitchFamily="34" charset="0"/>
                          <a:cs typeface="Calibri" panose="020F0502020204030204" pitchFamily="34" charset="0"/>
                        </a:rPr>
                        <a:t>Shoptaw, Steve</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kern="1200" dirty="0" smtClean="0">
                          <a:solidFill>
                            <a:schemeClr val="tx1">
                              <a:lumMod val="50000"/>
                            </a:schemeClr>
                          </a:solidFill>
                          <a:effectLst/>
                          <a:latin typeface="Calibri" panose="020F0502020204030204" pitchFamily="34" charset="0"/>
                          <a:ea typeface="+mn-ea"/>
                          <a:cs typeface="Calibri" panose="020F0502020204030204" pitchFamily="34" charset="0"/>
                        </a:rPr>
                        <a:t>Clinical Trials Network Big South/West Node – Yr18 CO Request: Yr18 CTN0109A1 Study</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cs typeface="Calibri" panose="020F0502020204030204" pitchFamily="34" charset="0"/>
                        </a:rPr>
                        <a:t>University of Texas Southwestern Med</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cs typeface="Calibri" panose="020F0502020204030204" pitchFamily="34" charset="0"/>
                        </a:rPr>
                        <a:t>NIH</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100" b="0" i="0" u="none" strike="noStrike" dirty="0" smtClean="0">
                          <a:solidFill>
                            <a:schemeClr val="tx1">
                              <a:lumMod val="50000"/>
                            </a:schemeClr>
                          </a:solidFill>
                          <a:effectLst/>
                          <a:latin typeface="Calibri" panose="020F0502020204030204" pitchFamily="34" charset="0"/>
                          <a:cs typeface="Calibri" panose="020F0502020204030204" pitchFamily="34" charset="0"/>
                        </a:rPr>
                        <a:t>Supplement</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0170240"/>
                  </a:ext>
                </a:extLst>
              </a:tr>
              <a:tr h="319093">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Shoptaw, Steve</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kern="1200" dirty="0" smtClean="0">
                          <a:solidFill>
                            <a:schemeClr val="tx1">
                              <a:lumMod val="50000"/>
                            </a:schemeClr>
                          </a:solidFill>
                          <a:effectLst/>
                          <a:latin typeface="Calibri" panose="020F0502020204030204" pitchFamily="34" charset="0"/>
                          <a:ea typeface="+mn-ea"/>
                          <a:cs typeface="Calibri" panose="020F0502020204030204" pitchFamily="34" charset="0"/>
                        </a:rPr>
                        <a:t>Clinical Trials Network Big South/West Node – Yr18 CO Request: Yr18 CTN0108 Study</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University of Texas Southwestern Med</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NIH</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Supplement</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4818500"/>
                  </a:ext>
                </a:extLst>
              </a:tr>
              <a:tr h="319093">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Shoptaw, Steve</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kern="1200" dirty="0" smtClean="0">
                          <a:solidFill>
                            <a:schemeClr val="tx1">
                              <a:lumMod val="50000"/>
                            </a:schemeClr>
                          </a:solidFill>
                          <a:effectLst/>
                          <a:latin typeface="Calibri" panose="020F0502020204030204" pitchFamily="34" charset="0"/>
                          <a:ea typeface="+mn-ea"/>
                          <a:cs typeface="Calibri" panose="020F0502020204030204" pitchFamily="34" charset="0"/>
                        </a:rPr>
                        <a:t>Clinical Trials Network Big South/West Node – Yr18 CO Request: Yr17 CTN0110 Study</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University of Texas Southwestern Med</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NIH</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Supplement</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5776758"/>
                  </a:ext>
                </a:extLst>
              </a:tr>
              <a:tr h="368425">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Shoptaw, Steve</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kern="1200" dirty="0" smtClean="0">
                          <a:solidFill>
                            <a:schemeClr val="tx1">
                              <a:lumMod val="50000"/>
                            </a:schemeClr>
                          </a:solidFill>
                          <a:effectLst/>
                          <a:latin typeface="Calibri" panose="020F0502020204030204" pitchFamily="34" charset="0"/>
                          <a:ea typeface="+mn-ea"/>
                          <a:cs typeface="Calibri" panose="020F0502020204030204" pitchFamily="34" charset="0"/>
                        </a:rPr>
                        <a:t>Clinical Trials Network Big South/West Node – Yr18 CO Request: Yr17 CTN0108 Study</a:t>
                      </a:r>
                      <a:endParaRPr lang="en-US" sz="1100" b="0" i="0" u="none" strike="noStrike" dirty="0">
                        <a:solidFill>
                          <a:schemeClr val="tx1">
                            <a:lumMod val="50000"/>
                          </a:schemeClr>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University of Texas Southwestern Med</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NIH</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lumMod val="50000"/>
                            </a:schemeClr>
                          </a:solidFill>
                          <a:effectLst/>
                          <a:uLnTx/>
                          <a:uFillTx/>
                          <a:latin typeface="Calibri" panose="020F0502020204030204" pitchFamily="34" charset="0"/>
                          <a:ea typeface="+mn-ea"/>
                          <a:cs typeface="Calibri" panose="020F0502020204030204" pitchFamily="34" charset="0"/>
                        </a:rPr>
                        <a:t>Supplement</a:t>
                      </a:r>
                      <a:endParaRPr kumimoji="0" lang="en-US" sz="11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0247841"/>
                  </a:ext>
                </a:extLst>
              </a:tr>
            </a:tbl>
          </a:graphicData>
        </a:graphic>
      </p:graphicFrame>
    </p:spTree>
    <p:extLst>
      <p:ext uri="{BB962C8B-B14F-4D97-AF65-F5344CB8AC3E}">
        <p14:creationId xmlns:p14="http://schemas.microsoft.com/office/powerpoint/2010/main" val="390798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5</a:t>
            </a:fld>
            <a:endParaRPr lang="en-US" dirty="0"/>
          </a:p>
        </p:txBody>
      </p:sp>
      <p:sp>
        <p:nvSpPr>
          <p:cNvPr id="6" name="Title 5"/>
          <p:cNvSpPr>
            <a:spLocks noGrp="1"/>
          </p:cNvSpPr>
          <p:nvPr>
            <p:ph type="title"/>
          </p:nvPr>
        </p:nvSpPr>
        <p:spPr/>
        <p:txBody>
          <a:bodyPr/>
          <a:lstStyle/>
          <a:p>
            <a:r>
              <a:rPr lang="en-US" dirty="0" smtClean="0"/>
              <a:t>Human Resources/Personnel </a:t>
            </a:r>
            <a:endParaRPr lang="en-US" dirty="0"/>
          </a:p>
        </p:txBody>
      </p:sp>
      <p:sp>
        <p:nvSpPr>
          <p:cNvPr id="7" name="Text Placeholder 6"/>
          <p:cNvSpPr>
            <a:spLocks noGrp="1"/>
          </p:cNvSpPr>
          <p:nvPr>
            <p:ph type="body" sz="quarter" idx="20"/>
          </p:nvPr>
        </p:nvSpPr>
        <p:spPr>
          <a:xfrm>
            <a:off x="3309576" y="1499331"/>
            <a:ext cx="5112048" cy="1177608"/>
          </a:xfrm>
        </p:spPr>
        <p:txBody>
          <a:bodyPr/>
          <a:lstStyle/>
          <a:p>
            <a:r>
              <a:rPr lang="en-US" sz="1800" dirty="0" smtClean="0"/>
              <a:t>Retirements</a:t>
            </a:r>
          </a:p>
          <a:p>
            <a:pPr lvl="1"/>
            <a:r>
              <a:rPr lang="en-US" sz="1800" dirty="0" smtClean="0"/>
              <a:t>Wendy Songer, CAO – will return on recall in a few months</a:t>
            </a:r>
          </a:p>
          <a:p>
            <a:pPr lvl="1"/>
            <a:r>
              <a:rPr lang="en-US" sz="1800" dirty="0" smtClean="0"/>
              <a:t>Michael Rodriguez, MD MPH – Emeritus Professor</a:t>
            </a:r>
          </a:p>
        </p:txBody>
      </p:sp>
      <p:sp>
        <p:nvSpPr>
          <p:cNvPr id="8" name="Text Placeholder 6"/>
          <p:cNvSpPr>
            <a:spLocks noGrp="1"/>
          </p:cNvSpPr>
          <p:nvPr>
            <p:ph type="body" sz="quarter" idx="20"/>
          </p:nvPr>
        </p:nvSpPr>
        <p:spPr>
          <a:xfrm>
            <a:off x="3234171" y="2984330"/>
            <a:ext cx="5178308" cy="1968156"/>
          </a:xfrm>
        </p:spPr>
        <p:txBody>
          <a:bodyPr/>
          <a:lstStyle/>
          <a:p>
            <a:r>
              <a:rPr lang="en-US" sz="1800" dirty="0" smtClean="0"/>
              <a:t>Departures</a:t>
            </a:r>
          </a:p>
          <a:p>
            <a:pPr lvl="1"/>
            <a:r>
              <a:rPr lang="en-US" sz="1800" dirty="0" smtClean="0"/>
              <a:t>Audra Potz, Academic HR Manager – clinical position with Kaiser</a:t>
            </a:r>
          </a:p>
          <a:p>
            <a:pPr lvl="1"/>
            <a:r>
              <a:rPr lang="en-US" sz="1800" dirty="0" smtClean="0"/>
              <a:t>Natalie Martinez, Gelberg Staff – going to medical school</a:t>
            </a:r>
          </a:p>
        </p:txBody>
      </p:sp>
      <p:pic>
        <p:nvPicPr>
          <p:cNvPr id="11" name="Picture 10"/>
          <p:cNvPicPr>
            <a:picLocks noChangeAspect="1"/>
          </p:cNvPicPr>
          <p:nvPr/>
        </p:nvPicPr>
        <p:blipFill rotWithShape="1">
          <a:blip r:embed="rId2"/>
          <a:srcRect t="2835" r="1443" b="2534"/>
          <a:stretch/>
        </p:blipFill>
        <p:spPr>
          <a:xfrm>
            <a:off x="483447" y="1499331"/>
            <a:ext cx="2750724" cy="2940147"/>
          </a:xfrm>
          <a:prstGeom prst="rect">
            <a:avLst/>
          </a:prstGeom>
        </p:spPr>
      </p:pic>
    </p:spTree>
    <p:extLst>
      <p:ext uri="{BB962C8B-B14F-4D97-AF65-F5344CB8AC3E}">
        <p14:creationId xmlns:p14="http://schemas.microsoft.com/office/powerpoint/2010/main" val="1560441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6</a:t>
            </a:fld>
            <a:endParaRPr lang="en-US" dirty="0"/>
          </a:p>
        </p:txBody>
      </p:sp>
      <p:sp>
        <p:nvSpPr>
          <p:cNvPr id="5" name="Text Placeholder 4">
            <a:extLst>
              <a:ext uri="{FF2B5EF4-FFF2-40B4-BE49-F238E27FC236}">
                <a16:creationId xmlns:a16="http://schemas.microsoft.com/office/drawing/2014/main" id="{8B1B8A10-2E1E-F659-06FC-34D94889A81A}"/>
              </a:ext>
            </a:extLst>
          </p:cNvPr>
          <p:cNvSpPr>
            <a:spLocks noGrp="1"/>
          </p:cNvSpPr>
          <p:nvPr>
            <p:ph type="body" sz="quarter" idx="21"/>
          </p:nvPr>
        </p:nvSpPr>
        <p:spPr>
          <a:xfrm>
            <a:off x="640080" y="1463040"/>
            <a:ext cx="4023363" cy="533479"/>
          </a:xfrm>
        </p:spPr>
        <p:txBody>
          <a:bodyPr/>
          <a:lstStyle/>
          <a:p>
            <a:pPr algn="ctr"/>
            <a:r>
              <a:rPr lang="en-US" dirty="0">
                <a:latin typeface="+mj-lt"/>
              </a:rPr>
              <a:t>When: Thursday, August 16</a:t>
            </a:r>
          </a:p>
          <a:p>
            <a:pPr algn="ctr"/>
            <a:r>
              <a:rPr lang="en-US" dirty="0">
                <a:latin typeface="+mj-lt"/>
              </a:rPr>
              <a:t> 11:30AM– 1:30PM</a:t>
            </a:r>
          </a:p>
        </p:txBody>
      </p:sp>
      <p:pic>
        <p:nvPicPr>
          <p:cNvPr id="9" name="Picture Placeholder 8" descr="Map&#10;&#10;Description automatically generated">
            <a:extLst>
              <a:ext uri="{FF2B5EF4-FFF2-40B4-BE49-F238E27FC236}">
                <a16:creationId xmlns:a16="http://schemas.microsoft.com/office/drawing/2014/main" id="{3015A55D-8CF4-6265-E098-77F958D89AC2}"/>
              </a:ext>
            </a:extLst>
          </p:cNvPr>
          <p:cNvPicPr>
            <a:picLocks noGrp="1" noChangeAspect="1"/>
          </p:cNvPicPr>
          <p:nvPr>
            <p:ph type="pic" sz="quarter" idx="22"/>
          </p:nvPr>
        </p:nvPicPr>
        <p:blipFill>
          <a:blip r:embed="rId2"/>
          <a:srcRect t="10886" b="10886"/>
          <a:stretch>
            <a:fillRect/>
          </a:stretch>
        </p:blipFill>
        <p:spPr>
          <a:xfrm>
            <a:off x="4480557" y="1417320"/>
            <a:ext cx="3931920" cy="3108960"/>
          </a:xfrm>
        </p:spPr>
      </p:pic>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17</a:t>
            </a:r>
            <a:r>
              <a:rPr lang="en-US" baseline="30000" dirty="0" smtClean="0"/>
              <a:t>th</a:t>
            </a:r>
            <a:r>
              <a:rPr lang="en-US" dirty="0" smtClean="0"/>
              <a:t> </a:t>
            </a:r>
            <a:r>
              <a:rPr lang="en-US" dirty="0"/>
              <a:t>Annual UCLA All-Staff Picnic</a:t>
            </a:r>
          </a:p>
        </p:txBody>
      </p:sp>
      <p:graphicFrame>
        <p:nvGraphicFramePr>
          <p:cNvPr id="15" name="Table 14">
            <a:extLst>
              <a:ext uri="{FF2B5EF4-FFF2-40B4-BE49-F238E27FC236}">
                <a16:creationId xmlns:a16="http://schemas.microsoft.com/office/drawing/2014/main" id="{99DCB2B1-83FC-9BFE-F7BE-4C833BA59DC2}"/>
              </a:ext>
            </a:extLst>
          </p:cNvPr>
          <p:cNvGraphicFramePr>
            <a:graphicFrameLocks noGrp="1"/>
          </p:cNvGraphicFramePr>
          <p:nvPr>
            <p:extLst>
              <p:ext uri="{D42A27DB-BD31-4B8C-83A1-F6EECF244321}">
                <p14:modId xmlns:p14="http://schemas.microsoft.com/office/powerpoint/2010/main" val="1171784448"/>
              </p:ext>
            </p:extLst>
          </p:nvPr>
        </p:nvGraphicFramePr>
        <p:xfrm>
          <a:off x="640079" y="3230655"/>
          <a:ext cx="5715000" cy="457200"/>
        </p:xfrm>
        <a:graphic>
          <a:graphicData uri="http://schemas.openxmlformats.org/drawingml/2006/table">
            <a:tbl>
              <a:tblPr/>
              <a:tblGrid>
                <a:gridCol w="5715000">
                  <a:extLst>
                    <a:ext uri="{9D8B030D-6E8A-4147-A177-3AD203B41FA5}">
                      <a16:colId xmlns:a16="http://schemas.microsoft.com/office/drawing/2014/main" val="3851813645"/>
                    </a:ext>
                  </a:extLst>
                </a:gridCol>
              </a:tblGrid>
              <a:tr h="0">
                <a:tc>
                  <a:txBody>
                    <a:bodyPr/>
                    <a:lstStyle/>
                    <a:p>
                      <a:pPr>
                        <a:lnSpc>
                          <a:spcPts val="1800"/>
                        </a:lnSpc>
                      </a:pPr>
                      <a:endParaRPr lang="en-US" dirty="0">
                        <a:effectLst/>
                        <a:latin typeface="Roboto" panose="02000000000000000000" pitchFamily="2" charset="0"/>
                      </a:endParaRPr>
                    </a:p>
                  </a:txBody>
                  <a:tcPr marL="381000" marR="381000" marT="0" marB="228600">
                    <a:lnL>
                      <a:noFill/>
                    </a:lnL>
                    <a:lnR>
                      <a:noFill/>
                    </a:lnR>
                    <a:lnT>
                      <a:noFill/>
                    </a:lnT>
                    <a:lnB>
                      <a:noFill/>
                    </a:lnB>
                  </a:tcPr>
                </a:tc>
                <a:extLst>
                  <a:ext uri="{0D108BD9-81ED-4DB2-BD59-A6C34878D82A}">
                    <a16:rowId xmlns:a16="http://schemas.microsoft.com/office/drawing/2014/main" val="2393634568"/>
                  </a:ext>
                </a:extLst>
              </a:tr>
            </a:tbl>
          </a:graphicData>
        </a:graphic>
      </p:graphicFrame>
      <p:graphicFrame>
        <p:nvGraphicFramePr>
          <p:cNvPr id="16" name="Table 15">
            <a:extLst>
              <a:ext uri="{FF2B5EF4-FFF2-40B4-BE49-F238E27FC236}">
                <a16:creationId xmlns:a16="http://schemas.microsoft.com/office/drawing/2014/main" id="{828A632D-FE9F-8B2A-5395-3DC479332E23}"/>
              </a:ext>
            </a:extLst>
          </p:cNvPr>
          <p:cNvGraphicFramePr>
            <a:graphicFrameLocks noGrp="1"/>
          </p:cNvGraphicFramePr>
          <p:nvPr>
            <p:extLst>
              <p:ext uri="{D42A27DB-BD31-4B8C-83A1-F6EECF244321}">
                <p14:modId xmlns:p14="http://schemas.microsoft.com/office/powerpoint/2010/main" val="673185643"/>
              </p:ext>
            </p:extLst>
          </p:nvPr>
        </p:nvGraphicFramePr>
        <p:xfrm>
          <a:off x="205186" y="2299062"/>
          <a:ext cx="4275371" cy="2514600"/>
        </p:xfrm>
        <a:graphic>
          <a:graphicData uri="http://schemas.openxmlformats.org/drawingml/2006/table">
            <a:tbl>
              <a:tblPr/>
              <a:tblGrid>
                <a:gridCol w="4275371">
                  <a:extLst>
                    <a:ext uri="{9D8B030D-6E8A-4147-A177-3AD203B41FA5}">
                      <a16:colId xmlns:a16="http://schemas.microsoft.com/office/drawing/2014/main" val="3999399375"/>
                    </a:ext>
                  </a:extLst>
                </a:gridCol>
              </a:tblGrid>
              <a:tr h="2264999">
                <a:tc>
                  <a:txBody>
                    <a:bodyPr/>
                    <a:lstStyle/>
                    <a:p>
                      <a:pPr marL="0" marR="0" lvl="0" indent="0" algn="ctr" defTabSz="685800" rtl="0" eaLnBrk="1" fontAlgn="auto" latinLnBrk="0" hangingPunct="1">
                        <a:lnSpc>
                          <a:spcPts val="1800"/>
                        </a:lnSpc>
                        <a:spcBef>
                          <a:spcPts val="0"/>
                        </a:spcBef>
                        <a:spcAft>
                          <a:spcPts val="0"/>
                        </a:spcAft>
                        <a:buClrTx/>
                        <a:buSzTx/>
                        <a:buFontTx/>
                        <a:buNone/>
                        <a:tabLst/>
                        <a:defRPr/>
                      </a:pPr>
                      <a:r>
                        <a:rPr lang="en-US" sz="2000" b="0" dirty="0">
                          <a:solidFill>
                            <a:srgbClr val="454545"/>
                          </a:solidFill>
                          <a:effectLst/>
                          <a:latin typeface="Calibri" panose="020F0502020204030204" pitchFamily="34" charset="0"/>
                          <a:cs typeface="Calibri" panose="020F0502020204030204" pitchFamily="34" charset="0"/>
                        </a:rPr>
                        <a:t>Each year, the All-Staff Picnic brings together colleagues from across campus to enjoy a friendly, relaxing, summertime lunch sponsored by </a:t>
                      </a:r>
                      <a:r>
                        <a:rPr lang="en-US" sz="2000" b="0" i="0" u="none" strike="noStrike" kern="1200" dirty="0">
                          <a:solidFill>
                            <a:schemeClr val="tx1"/>
                          </a:solidFill>
                          <a:effectLst/>
                          <a:latin typeface="Calibri" panose="020F0502020204030204" pitchFamily="34" charset="0"/>
                          <a:ea typeface="+mn-ea"/>
                          <a:cs typeface="Calibri" panose="020F0502020204030204" pitchFamily="34" charset="0"/>
                        </a:rPr>
                        <a:t>UCLA Staff Assembly and the Chancellor’s Office</a:t>
                      </a:r>
                      <a:r>
                        <a:rPr lang="en-US" sz="2000" b="0" dirty="0">
                          <a:solidFill>
                            <a:srgbClr val="454545"/>
                          </a:solidFill>
                          <a:effectLst/>
                          <a:latin typeface="Calibri" panose="020F0502020204030204" pitchFamily="34" charset="0"/>
                          <a:cs typeface="Calibri" panose="020F0502020204030204" pitchFamily="34" charset="0"/>
                        </a:rPr>
                        <a:t>! </a:t>
                      </a:r>
                      <a:r>
                        <a:rPr lang="en-US" sz="2000" dirty="0">
                          <a:solidFill>
                            <a:srgbClr val="454545"/>
                          </a:solidFill>
                          <a:effectLst/>
                          <a:latin typeface="Calibri" panose="020F0502020204030204" pitchFamily="34" charset="0"/>
                          <a:cs typeface="Calibri" panose="020F0502020204030204" pitchFamily="34" charset="0"/>
                        </a:rPr>
                        <a:t>An invitation to all staff members will be distributed via e-mail in the coming weeks</a:t>
                      </a:r>
                      <a:r>
                        <a:rPr lang="en-US" sz="2000" dirty="0" smtClean="0">
                          <a:solidFill>
                            <a:srgbClr val="454545"/>
                          </a:solidFill>
                          <a:effectLst/>
                          <a:latin typeface="Calibri" panose="020F0502020204030204" pitchFamily="34" charset="0"/>
                          <a:cs typeface="Calibri" panose="020F0502020204030204" pitchFamily="34" charset="0"/>
                        </a:rPr>
                        <a:t>.</a:t>
                      </a:r>
                      <a:endParaRPr lang="en-US" sz="2000" dirty="0">
                        <a:effectLst/>
                        <a:latin typeface="Calibri" panose="020F0502020204030204" pitchFamily="34" charset="0"/>
                        <a:cs typeface="Calibri" panose="020F0502020204030204" pitchFamily="34" charset="0"/>
                      </a:endParaRPr>
                    </a:p>
                    <a:p>
                      <a:pPr>
                        <a:lnSpc>
                          <a:spcPts val="1800"/>
                        </a:lnSpc>
                      </a:pPr>
                      <a:endParaRPr lang="en-US" sz="2000" b="0" dirty="0">
                        <a:effectLst/>
                        <a:latin typeface="Calibri" panose="020F0502020204030204" pitchFamily="34" charset="0"/>
                        <a:cs typeface="Calibri" panose="020F0502020204030204" pitchFamily="34" charset="0"/>
                      </a:endParaRPr>
                    </a:p>
                  </a:txBody>
                  <a:tcPr marL="381000" marR="381000" marT="0" marB="228600" anchor="ctr">
                    <a:lnL>
                      <a:noFill/>
                    </a:lnL>
                    <a:lnR>
                      <a:noFill/>
                    </a:lnR>
                    <a:lnT>
                      <a:noFill/>
                    </a:lnT>
                    <a:lnB>
                      <a:noFill/>
                    </a:lnB>
                  </a:tcPr>
                </a:tc>
                <a:extLst>
                  <a:ext uri="{0D108BD9-81ED-4DB2-BD59-A6C34878D82A}">
                    <a16:rowId xmlns:a16="http://schemas.microsoft.com/office/drawing/2014/main" val="16350251"/>
                  </a:ext>
                </a:extLst>
              </a:tr>
            </a:tbl>
          </a:graphicData>
        </a:graphic>
      </p:graphicFrame>
    </p:spTree>
    <p:extLst>
      <p:ext uri="{BB962C8B-B14F-4D97-AF65-F5344CB8AC3E}">
        <p14:creationId xmlns:p14="http://schemas.microsoft.com/office/powerpoint/2010/main" val="3883195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7</a:t>
            </a:fld>
            <a:endParaRPr lang="en-US" dirty="0"/>
          </a:p>
        </p:txBody>
      </p:sp>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Get to Know Your Co-Workers</a:t>
            </a:r>
            <a:endParaRPr lang="en-US" dirty="0"/>
          </a:p>
        </p:txBody>
      </p:sp>
      <p:sp>
        <p:nvSpPr>
          <p:cNvPr id="10" name="Text Placeholder 4"/>
          <p:cNvSpPr>
            <a:spLocks noGrp="1"/>
          </p:cNvSpPr>
          <p:nvPr>
            <p:ph type="body" sz="quarter" idx="21"/>
          </p:nvPr>
        </p:nvSpPr>
        <p:spPr>
          <a:xfrm>
            <a:off x="561855" y="1197783"/>
            <a:ext cx="4444986" cy="219456"/>
          </a:xfrm>
        </p:spPr>
        <p:txBody>
          <a:bodyPr/>
          <a:lstStyle/>
          <a:p>
            <a:r>
              <a:rPr lang="en-US" dirty="0" smtClean="0"/>
              <a:t>This month’s </a:t>
            </a:r>
            <a:r>
              <a:rPr lang="en-US" dirty="0" smtClean="0"/>
              <a:t>spotlight</a:t>
            </a:r>
            <a:r>
              <a:rPr lang="en-US" dirty="0" smtClean="0"/>
              <a:t>: Christine park</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368" t="3903" r="17836"/>
          <a:stretch/>
        </p:blipFill>
        <p:spPr>
          <a:xfrm rot="5400000">
            <a:off x="539465" y="1831972"/>
            <a:ext cx="2116258" cy="1615818"/>
          </a:xfrm>
          <a:prstGeom prst="rect">
            <a:avLst/>
          </a:prstGeom>
        </p:spPr>
      </p:pic>
      <p:sp>
        <p:nvSpPr>
          <p:cNvPr id="8" name="Rectangle 7"/>
          <p:cNvSpPr/>
          <p:nvPr/>
        </p:nvSpPr>
        <p:spPr>
          <a:xfrm>
            <a:off x="117565" y="3708744"/>
            <a:ext cx="4389121" cy="1123384"/>
          </a:xfrm>
          <a:prstGeom prst="rect">
            <a:avLst/>
          </a:prstGeom>
        </p:spPr>
        <p:txBody>
          <a:bodyPr wrap="square">
            <a:spAutoFit/>
          </a:bodyPr>
          <a:lstStyle/>
          <a:p>
            <a:pPr lvl="1"/>
            <a:r>
              <a:rPr lang="en-US" sz="1100" dirty="0" smtClean="0"/>
              <a:t>My </a:t>
            </a:r>
            <a:r>
              <a:rPr lang="en-US" sz="1100" dirty="0"/>
              <a:t>family consists of </a:t>
            </a:r>
            <a:r>
              <a:rPr lang="en-US" sz="1100" dirty="0" smtClean="0"/>
              <a:t>my </a:t>
            </a:r>
            <a:r>
              <a:rPr lang="en-US" sz="1100" dirty="0"/>
              <a:t>husband, toddler, and two dogs. With the addition of my toddler, Noah, we have four generations currently living! Noah’s best friend is his great grandpa. </a:t>
            </a:r>
            <a:r>
              <a:rPr lang="en-US" sz="1100" dirty="0" smtClean="0"/>
              <a:t>When </a:t>
            </a:r>
            <a:r>
              <a:rPr lang="en-US" sz="1100" dirty="0"/>
              <a:t>I’m not chasing Noah around, I like to garden, explore toddler friendly activities, hike, and eat. Pre-COVID, my husband and I used to go on road trips to explore the states. </a:t>
            </a:r>
            <a:r>
              <a:rPr lang="en-US" sz="1200" dirty="0"/>
              <a:t> </a:t>
            </a:r>
            <a:endParaRPr lang="en-US" sz="1400" dirty="0"/>
          </a:p>
        </p:txBody>
      </p:sp>
      <p:sp>
        <p:nvSpPr>
          <p:cNvPr id="12" name="Rectangle 11"/>
          <p:cNvSpPr/>
          <p:nvPr/>
        </p:nvSpPr>
        <p:spPr>
          <a:xfrm>
            <a:off x="4167051" y="3710793"/>
            <a:ext cx="4711773" cy="769441"/>
          </a:xfrm>
          <a:prstGeom prst="rect">
            <a:avLst/>
          </a:prstGeom>
        </p:spPr>
        <p:txBody>
          <a:bodyPr wrap="square">
            <a:spAutoFit/>
          </a:bodyPr>
          <a:lstStyle/>
          <a:p>
            <a:pPr lvl="1"/>
            <a:r>
              <a:rPr lang="en-US" sz="1100" dirty="0"/>
              <a:t>When I started working at family medicine I had three dogs but one passed away. Currently, I have </a:t>
            </a:r>
            <a:r>
              <a:rPr lang="en-US" sz="1100" dirty="0" smtClean="0"/>
              <a:t>Bruce, </a:t>
            </a:r>
            <a:r>
              <a:rPr lang="en-US" sz="1100" dirty="0"/>
              <a:t>a </a:t>
            </a:r>
            <a:r>
              <a:rPr lang="en-US" sz="1100" dirty="0" smtClean="0"/>
              <a:t>10-year-old </a:t>
            </a:r>
            <a:r>
              <a:rPr lang="en-US" sz="1100" dirty="0" err="1"/>
              <a:t>Jindo</a:t>
            </a:r>
            <a:r>
              <a:rPr lang="en-US" sz="1100" dirty="0"/>
              <a:t> who is more of a cat than a </a:t>
            </a:r>
            <a:r>
              <a:rPr lang="en-US" sz="1100" dirty="0" smtClean="0"/>
              <a:t>dog, </a:t>
            </a:r>
            <a:r>
              <a:rPr lang="en-US" sz="1100" dirty="0"/>
              <a:t>and </a:t>
            </a:r>
            <a:r>
              <a:rPr lang="en-US" sz="1100" dirty="0" smtClean="0"/>
              <a:t>Teddy, </a:t>
            </a:r>
            <a:r>
              <a:rPr lang="en-US" sz="1100" dirty="0"/>
              <a:t>who is </a:t>
            </a:r>
            <a:r>
              <a:rPr lang="en-US" sz="1100" dirty="0" smtClean="0"/>
              <a:t>an 8-year-old </a:t>
            </a:r>
            <a:r>
              <a:rPr lang="en-US" sz="1100" dirty="0"/>
              <a:t>miniature schnauzer who has a little dog complex. </a:t>
            </a:r>
            <a:endParaRPr lang="en-US" sz="11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17587" b="14445"/>
          <a:stretch/>
        </p:blipFill>
        <p:spPr>
          <a:xfrm rot="5400000">
            <a:off x="6508779" y="1817438"/>
            <a:ext cx="2129040" cy="1657673"/>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3239" t="29073" r="23807" b="12345"/>
          <a:stretch/>
        </p:blipFill>
        <p:spPr>
          <a:xfrm rot="5400000">
            <a:off x="4695997" y="1763677"/>
            <a:ext cx="2136655" cy="1772805"/>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143" t="25111" r="35493" b="16306"/>
          <a:stretch/>
        </p:blipFill>
        <p:spPr>
          <a:xfrm rot="5400000">
            <a:off x="2308113" y="1907327"/>
            <a:ext cx="2123673" cy="1472525"/>
          </a:xfrm>
          <a:prstGeom prst="rect">
            <a:avLst/>
          </a:prstGeom>
        </p:spPr>
      </p:pic>
    </p:spTree>
    <p:extLst>
      <p:ext uri="{BB962C8B-B14F-4D97-AF65-F5344CB8AC3E}">
        <p14:creationId xmlns:p14="http://schemas.microsoft.com/office/powerpoint/2010/main" val="30037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8</a:t>
            </a:fld>
            <a:endParaRPr lang="en-US" dirty="0"/>
          </a:p>
        </p:txBody>
      </p:sp>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Get to Know Your Co-Workers</a:t>
            </a:r>
            <a:endParaRPr lang="en-US" dirty="0"/>
          </a:p>
        </p:txBody>
      </p:sp>
      <p:sp>
        <p:nvSpPr>
          <p:cNvPr id="10" name="Text Placeholder 4"/>
          <p:cNvSpPr>
            <a:spLocks noGrp="1"/>
          </p:cNvSpPr>
          <p:nvPr>
            <p:ph type="body" sz="quarter" idx="21"/>
          </p:nvPr>
        </p:nvSpPr>
        <p:spPr>
          <a:xfrm>
            <a:off x="561855" y="1197783"/>
            <a:ext cx="4444986" cy="219456"/>
          </a:xfrm>
        </p:spPr>
        <p:txBody>
          <a:bodyPr/>
          <a:lstStyle/>
          <a:p>
            <a:r>
              <a:rPr lang="en-US" dirty="0" smtClean="0"/>
              <a:t>This month’s </a:t>
            </a:r>
            <a:r>
              <a:rPr lang="en-US" dirty="0" smtClean="0"/>
              <a:t>spotlight</a:t>
            </a:r>
            <a:r>
              <a:rPr lang="en-US" dirty="0" smtClean="0"/>
              <a:t>: Christine park</a:t>
            </a:r>
            <a:endParaRPr lang="en-US" dirty="0"/>
          </a:p>
        </p:txBody>
      </p:sp>
      <p:sp>
        <p:nvSpPr>
          <p:cNvPr id="11" name="Text Placeholder 3"/>
          <p:cNvSpPr txBox="1">
            <a:spLocks/>
          </p:cNvSpPr>
          <p:nvPr/>
        </p:nvSpPr>
        <p:spPr>
          <a:xfrm>
            <a:off x="561855" y="1697632"/>
            <a:ext cx="7497928" cy="215444"/>
          </a:xfrm>
          <a:prstGeom prst="rect">
            <a:avLst/>
          </a:prstGeom>
        </p:spPr>
        <p:txBody>
          <a:bodyPr vert="horz" wrap="square" lIns="0" tIns="0" rIns="365760" bIns="0" rtlCol="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400" b="0" i="0" kern="1200" baseline="0">
                <a:solidFill>
                  <a:srgbClr val="58595B"/>
                </a:solidFill>
                <a:latin typeface="Helvetica Regular"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t>Question: How many positions Christine has held at UCLA? </a:t>
            </a:r>
          </a:p>
        </p:txBody>
      </p:sp>
      <p:sp>
        <p:nvSpPr>
          <p:cNvPr id="2" name="Rectangle 1"/>
          <p:cNvSpPr/>
          <p:nvPr/>
        </p:nvSpPr>
        <p:spPr>
          <a:xfrm>
            <a:off x="498347" y="2073726"/>
            <a:ext cx="8175389" cy="1792798"/>
          </a:xfrm>
          <a:prstGeom prst="rect">
            <a:avLst/>
          </a:prstGeom>
        </p:spPr>
        <p:txBody>
          <a:bodyPr wrap="square">
            <a:spAutoFit/>
          </a:bodyPr>
          <a:lstStyle/>
          <a:p>
            <a:r>
              <a:rPr lang="en-US" sz="1600" dirty="0"/>
              <a:t>Answer: </a:t>
            </a:r>
            <a:r>
              <a:rPr lang="en-US" dirty="0"/>
              <a:t>Six!</a:t>
            </a:r>
          </a:p>
          <a:p>
            <a:pPr marL="685800" lvl="1" indent="-342900">
              <a:buFont typeface="+mj-lt"/>
              <a:buAutoNum type="arabicPeriod"/>
            </a:pPr>
            <a:r>
              <a:rPr lang="en-US" dirty="0"/>
              <a:t>Conference Services Coordinator (intern)</a:t>
            </a:r>
          </a:p>
          <a:p>
            <a:pPr marL="685800" lvl="1" indent="-342900">
              <a:buFont typeface="+mj-lt"/>
              <a:buAutoNum type="arabicPeriod"/>
            </a:pPr>
            <a:r>
              <a:rPr lang="en-US" dirty="0"/>
              <a:t>Special Projects – Conferences, Catering, &amp; Marketing</a:t>
            </a:r>
          </a:p>
          <a:p>
            <a:pPr marL="685800" lvl="1" indent="-342900">
              <a:buFont typeface="+mj-lt"/>
              <a:buAutoNum type="arabicPeriod"/>
            </a:pPr>
            <a:r>
              <a:rPr lang="en-US" dirty="0"/>
              <a:t>Special Projects – Food &amp; Beverage operations (on campus housing and Luskin Conference Center)</a:t>
            </a:r>
          </a:p>
          <a:p>
            <a:pPr marL="685800" lvl="1" indent="-342900">
              <a:buFont typeface="+mj-lt"/>
              <a:buAutoNum type="arabicPeriod"/>
            </a:pPr>
            <a:r>
              <a:rPr lang="en-US" dirty="0"/>
              <a:t>Executive Assistant to Director of University Apartments</a:t>
            </a:r>
          </a:p>
          <a:p>
            <a:pPr marL="685800" lvl="1" indent="-342900">
              <a:buFont typeface="+mj-lt"/>
              <a:buAutoNum type="arabicPeriod"/>
            </a:pPr>
            <a:r>
              <a:rPr lang="en-US" dirty="0"/>
              <a:t>Senior Fund Manager at School of Education and Information Studies</a:t>
            </a:r>
          </a:p>
          <a:p>
            <a:pPr marL="685800" lvl="1" indent="-342900">
              <a:buFont typeface="+mj-lt"/>
              <a:buAutoNum type="arabicPeriod"/>
            </a:pPr>
            <a:r>
              <a:rPr lang="en-US" dirty="0"/>
              <a:t>Senior Fund Manager with Family Medicine. </a:t>
            </a:r>
            <a:endParaRPr lang="en-US" sz="1600" dirty="0"/>
          </a:p>
        </p:txBody>
      </p:sp>
    </p:spTree>
    <p:extLst>
      <p:ext uri="{BB962C8B-B14F-4D97-AF65-F5344CB8AC3E}">
        <p14:creationId xmlns:p14="http://schemas.microsoft.com/office/powerpoint/2010/main" val="300288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July 7,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9</a:t>
            </a:fld>
            <a:endParaRPr lang="en-US" dirty="0"/>
          </a:p>
        </p:txBody>
      </p:sp>
      <p:sp>
        <p:nvSpPr>
          <p:cNvPr id="6" name="Title 5"/>
          <p:cNvSpPr>
            <a:spLocks noGrp="1"/>
          </p:cNvSpPr>
          <p:nvPr>
            <p:ph type="title"/>
          </p:nvPr>
        </p:nvSpPr>
        <p:spPr/>
        <p:txBody>
          <a:bodyPr/>
          <a:lstStyle/>
          <a:p>
            <a:r>
              <a:rPr lang="en-US" dirty="0" smtClean="0"/>
              <a:t>Financial</a:t>
            </a:r>
            <a:endParaRPr lang="en-US" dirty="0"/>
          </a:p>
        </p:txBody>
      </p:sp>
      <p:sp>
        <p:nvSpPr>
          <p:cNvPr id="7" name="Text Placeholder 6"/>
          <p:cNvSpPr>
            <a:spLocks noGrp="1"/>
          </p:cNvSpPr>
          <p:nvPr>
            <p:ph type="body" sz="quarter" idx="20"/>
          </p:nvPr>
        </p:nvSpPr>
        <p:spPr>
          <a:xfrm>
            <a:off x="238730" y="1260792"/>
            <a:ext cx="8182893" cy="2126736"/>
          </a:xfrm>
        </p:spPr>
        <p:txBody>
          <a:bodyPr/>
          <a:lstStyle/>
          <a:p>
            <a:pPr>
              <a:spcBef>
                <a:spcPts val="1200"/>
              </a:spcBef>
            </a:pPr>
            <a:r>
              <a:rPr lang="en-US" sz="1800" b="1" dirty="0" smtClean="0">
                <a:latin typeface="+mj-lt"/>
              </a:rPr>
              <a:t>Ordering Process</a:t>
            </a:r>
            <a:endParaRPr lang="en-US" sz="1800" dirty="0" smtClean="0">
              <a:latin typeface="+mj-lt"/>
            </a:endParaRPr>
          </a:p>
          <a:p>
            <a:pPr lvl="1">
              <a:spcBef>
                <a:spcPts val="1200"/>
              </a:spcBef>
            </a:pPr>
            <a:r>
              <a:rPr lang="en-US" sz="1600" dirty="0" smtClean="0"/>
              <a:t>PO Request Form</a:t>
            </a:r>
          </a:p>
          <a:p>
            <a:pPr lvl="1">
              <a:spcBef>
                <a:spcPts val="1200"/>
              </a:spcBef>
            </a:pPr>
            <a:r>
              <a:rPr lang="en-US" sz="1600" dirty="0" smtClean="0"/>
              <a:t>Payment Works</a:t>
            </a:r>
          </a:p>
          <a:p>
            <a:pPr lvl="1">
              <a:spcBef>
                <a:spcPts val="1200"/>
              </a:spcBef>
            </a:pPr>
            <a:r>
              <a:rPr lang="en-US" sz="1600" dirty="0" err="1" smtClean="0"/>
              <a:t>Transcepta</a:t>
            </a:r>
            <a:endParaRPr lang="en-US" sz="1600" dirty="0" smtClean="0"/>
          </a:p>
          <a:p>
            <a:pPr lvl="1">
              <a:spcBef>
                <a:spcPts val="1200"/>
              </a:spcBef>
            </a:pPr>
            <a:r>
              <a:rPr lang="en-US" sz="1600" dirty="0" smtClean="0"/>
              <a:t>Invoicing and Payment</a:t>
            </a:r>
            <a:endParaRPr lang="en-US" sz="1600" dirty="0" smtClean="0"/>
          </a:p>
          <a:p>
            <a:pPr lvl="1">
              <a:spcBef>
                <a:spcPts val="1200"/>
              </a:spcBef>
            </a:pPr>
            <a:endParaRPr lang="en-US" sz="1600" dirty="0" smtClean="0"/>
          </a:p>
        </p:txBody>
      </p:sp>
    </p:spTree>
    <p:extLst>
      <p:ext uri="{BB962C8B-B14F-4D97-AF65-F5344CB8AC3E}">
        <p14:creationId xmlns:p14="http://schemas.microsoft.com/office/powerpoint/2010/main" val="267582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ECA1B53D-748F-A448-962E-6EF0706C861D}"/>
    </a:ext>
  </a:ext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3.xml><?xml version="1.0" encoding="utf-8"?>
<a:theme xmlns:a="http://schemas.openxmlformats.org/drawingml/2006/main" name="presentation-02-aerial">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AF57A50E-17EB-9E43-98CE-ED4F345E4C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Presentation-02-master</Template>
  <TotalTime>955</TotalTime>
  <Words>2166</Words>
  <Application>Microsoft Office PowerPoint</Application>
  <PresentationFormat>On-screen Show (16:9)</PresentationFormat>
  <Paragraphs>288</Paragraphs>
  <Slides>26</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Calibri</vt:lpstr>
      <vt:lpstr>Courier New</vt:lpstr>
      <vt:lpstr>Helvetica</vt:lpstr>
      <vt:lpstr>Helvetica Regular</vt:lpstr>
      <vt:lpstr>Roboto</vt:lpstr>
      <vt:lpstr>Times New Roman</vt:lpstr>
      <vt:lpstr>presentation-01-dark</vt:lpstr>
      <vt:lpstr>presentation-02</vt:lpstr>
      <vt:lpstr>presentation-02-aerial</vt:lpstr>
      <vt:lpstr>PowerPoint Presentation</vt:lpstr>
      <vt:lpstr>Michael Li, PhD, MPH</vt:lpstr>
      <vt:lpstr>Recently Processed Research Funding</vt:lpstr>
      <vt:lpstr>Recently Submitted Outgoing Proposals</vt:lpstr>
      <vt:lpstr>Human Resources/Personnel </vt:lpstr>
      <vt:lpstr>17th Annual UCLA All-Staff Picnic</vt:lpstr>
      <vt:lpstr>Get to Know Your Co-Workers</vt:lpstr>
      <vt:lpstr>Get to Know Your Co-Workers</vt:lpstr>
      <vt:lpstr>Financial</vt:lpstr>
      <vt:lpstr>Financial Process </vt:lpstr>
      <vt:lpstr>Financial Process</vt:lpstr>
      <vt:lpstr>Financial Process </vt:lpstr>
      <vt:lpstr>Financial Process</vt:lpstr>
      <vt:lpstr>Financial Process</vt:lpstr>
      <vt:lpstr>Financial Process</vt:lpstr>
      <vt:lpstr>Financial Process</vt:lpstr>
      <vt:lpstr>Financial Process</vt:lpstr>
      <vt:lpstr>Financial</vt:lpstr>
      <vt:lpstr>Financial</vt:lpstr>
      <vt:lpstr>Financial</vt:lpstr>
      <vt:lpstr>UCLA Health Innovation Challenge </vt:lpstr>
      <vt:lpstr>UCLA Health Innovation Challenge: Three Tracks</vt:lpstr>
      <vt:lpstr> NIH Updated Biosketch and Other Support Disclosures Table </vt:lpstr>
      <vt:lpstr> NIH Updated Biosketch and Other Support Disclosures Table </vt:lpstr>
      <vt:lpstr>Meetings</vt:lpstr>
      <vt:lpstr>PowerPoint Presentation</vt:lpstr>
    </vt:vector>
  </TitlesOfParts>
  <Company>UCLA Health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59</cp:revision>
  <dcterms:created xsi:type="dcterms:W3CDTF">2022-06-02T00:23:03Z</dcterms:created>
  <dcterms:modified xsi:type="dcterms:W3CDTF">2022-07-07T09:47:25Z</dcterms:modified>
</cp:coreProperties>
</file>