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27"/>
  </p:notesMasterIdLst>
  <p:sldIdLst>
    <p:sldId id="256" r:id="rId4"/>
    <p:sldId id="273" r:id="rId5"/>
    <p:sldId id="274" r:id="rId6"/>
    <p:sldId id="257" r:id="rId7"/>
    <p:sldId id="285" r:id="rId8"/>
    <p:sldId id="298" r:id="rId9"/>
    <p:sldId id="300" r:id="rId10"/>
    <p:sldId id="301" r:id="rId11"/>
    <p:sldId id="287" r:id="rId12"/>
    <p:sldId id="280" r:id="rId13"/>
    <p:sldId id="299" r:id="rId14"/>
    <p:sldId id="258" r:id="rId15"/>
    <p:sldId id="297" r:id="rId16"/>
    <p:sldId id="295" r:id="rId17"/>
    <p:sldId id="304" r:id="rId18"/>
    <p:sldId id="278" r:id="rId19"/>
    <p:sldId id="293" r:id="rId20"/>
    <p:sldId id="302" r:id="rId21"/>
    <p:sldId id="305" r:id="rId22"/>
    <p:sldId id="263" r:id="rId23"/>
    <p:sldId id="303" r:id="rId24"/>
    <p:sldId id="271" r:id="rId25"/>
    <p:sldId id="272" r:id="rId26"/>
  </p:sldIdLst>
  <p:sldSz cx="9144000" cy="5143500" type="screen16x9"/>
  <p:notesSz cx="6858000" cy="9144000"/>
  <p:embeddedFontLst>
    <p:embeddedFont>
      <p:font typeface="Source Sans Pro" panose="020B0503030403020204" pitchFamily="34" charset="0"/>
      <p:regular r:id="rId28"/>
      <p:bold r:id="rId29"/>
      <p:italic r:id="rId30"/>
      <p:boldItalic r:id="rId31"/>
    </p:embeddedFont>
    <p:embeddedFont>
      <p:font typeface="Helvetica" panose="020B0604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3B1"/>
    <a:srgbClr val="F8BABA"/>
    <a:srgbClr val="F9A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61" autoAdjust="0"/>
    <p:restoredTop sz="94660"/>
  </p:normalViewPr>
  <p:slideViewPr>
    <p:cSldViewPr snapToGrid="0">
      <p:cViewPr varScale="1">
        <p:scale>
          <a:sx n="94" d="100"/>
          <a:sy n="94" d="100"/>
        </p:scale>
        <p:origin x="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14.fntdata"/><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753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31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11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487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786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95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346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75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85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56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53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2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75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20" name="Google Shape;20;p27"/>
          <p:cNvSpPr txBox="1">
            <a:spLocks noGrp="1"/>
          </p:cNvSpPr>
          <p:nvPr>
            <p:ph type="body" idx="1"/>
          </p:nvPr>
        </p:nvSpPr>
        <p:spPr>
          <a:xfrm>
            <a:off x="640078" y="4378865"/>
            <a:ext cx="1188720"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561745"/>
            <a:ext cx="1624612"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213392"/>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2145424"/>
            <a:ext cx="7772400" cy="601190"/>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atin typeface="+mn-lt"/>
              </a:defRPr>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2" name="Google Shape;92;p38"/>
          <p:cNvSpPr txBox="1">
            <a:spLocks noGrp="1"/>
          </p:cNvSpPr>
          <p:nvPr>
            <p:ph type="body" idx="3"/>
          </p:nvPr>
        </p:nvSpPr>
        <p:spPr>
          <a:xfrm>
            <a:off x="502920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8" name="Google Shape;98;p39"/>
          <p:cNvSpPr txBox="1">
            <a:spLocks noGrp="1"/>
          </p:cNvSpPr>
          <p:nvPr>
            <p:ph type="body" idx="1"/>
          </p:nvPr>
        </p:nvSpPr>
        <p:spPr>
          <a:xfrm>
            <a:off x="4572000" y="1828800"/>
            <a:ext cx="3840478"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102"/>
        <p:cNvGrpSpPr/>
        <p:nvPr/>
      </p:nvGrpSpPr>
      <p:grpSpPr>
        <a:xfrm>
          <a:off x="0" y="0"/>
          <a:ext cx="0" cy="0"/>
          <a:chOff x="0" y="0"/>
          <a:chExt cx="0" cy="0"/>
        </a:xfrm>
      </p:grpSpPr>
      <p:sp>
        <p:nvSpPr>
          <p:cNvPr id="103" name="Google Shape;103;p4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04" name="Google Shape;104;p4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05" name="Google Shape;105;p40"/>
          <p:cNvSpPr>
            <a:spLocks noGrp="1"/>
          </p:cNvSpPr>
          <p:nvPr>
            <p:ph type="pic" idx="2"/>
          </p:nvPr>
        </p:nvSpPr>
        <p:spPr>
          <a:xfrm>
            <a:off x="639952" y="1463040"/>
            <a:ext cx="3749039" cy="2057400"/>
          </a:xfrm>
          <a:prstGeom prst="rect">
            <a:avLst/>
          </a:prstGeom>
          <a:solidFill>
            <a:srgbClr val="DBE7F5"/>
          </a:solidFill>
          <a:ln>
            <a:noFill/>
          </a:ln>
        </p:spPr>
      </p:sp>
      <p:sp>
        <p:nvSpPr>
          <p:cNvPr id="106" name="Google Shape;106;p40"/>
          <p:cNvSpPr txBox="1">
            <a:spLocks noGrp="1"/>
          </p:cNvSpPr>
          <p:nvPr>
            <p:ph type="body" idx="1"/>
          </p:nvPr>
        </p:nvSpPr>
        <p:spPr>
          <a:xfrm>
            <a:off x="640080" y="356616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4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a:spLocks noGrp="1"/>
          </p:cNvSpPr>
          <p:nvPr>
            <p:ph type="pic" idx="3"/>
          </p:nvPr>
        </p:nvSpPr>
        <p:spPr>
          <a:xfrm>
            <a:off x="4666262" y="1466850"/>
            <a:ext cx="3749039" cy="2057400"/>
          </a:xfrm>
          <a:prstGeom prst="rect">
            <a:avLst/>
          </a:prstGeom>
          <a:solidFill>
            <a:srgbClr val="DBE7F5"/>
          </a:solidFill>
          <a:ln>
            <a:noFill/>
          </a:ln>
        </p:spPr>
      </p:sp>
      <p:sp>
        <p:nvSpPr>
          <p:cNvPr id="109" name="Google Shape;109;p40"/>
          <p:cNvSpPr txBox="1">
            <a:spLocks noGrp="1"/>
          </p:cNvSpPr>
          <p:nvPr>
            <p:ph type="body" idx="4"/>
          </p:nvPr>
        </p:nvSpPr>
        <p:spPr>
          <a:xfrm>
            <a:off x="4666390" y="356997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120"/>
        <p:cNvGrpSpPr/>
        <p:nvPr/>
      </p:nvGrpSpPr>
      <p:grpSpPr>
        <a:xfrm>
          <a:off x="0" y="0"/>
          <a:ext cx="0" cy="0"/>
          <a:chOff x="0" y="0"/>
          <a:chExt cx="0" cy="0"/>
        </a:xfrm>
      </p:grpSpPr>
      <p:sp>
        <p:nvSpPr>
          <p:cNvPr id="121" name="Google Shape;121;p42"/>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2" name="Google Shape;122;p4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3" name="Google Shape;123;p42"/>
          <p:cNvSpPr txBox="1">
            <a:spLocks noGrp="1"/>
          </p:cNvSpPr>
          <p:nvPr>
            <p:ph type="body" idx="1"/>
          </p:nvPr>
        </p:nvSpPr>
        <p:spPr>
          <a:xfrm>
            <a:off x="640080" y="3931920"/>
            <a:ext cx="777240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Arial" panose="020B0604020202020204" pitchFamily="34" charset="0"/>
                <a:ea typeface="Arial" panose="020B0604020202020204" pitchFamily="34" charset="0"/>
                <a:cs typeface="Arial" panose="020B0604020202020204" pitchFamily="34" charset="0"/>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2"/>
          <p:cNvSpPr>
            <a:spLocks noGrp="1"/>
          </p:cNvSpPr>
          <p:nvPr>
            <p:ph type="pic" idx="2"/>
          </p:nvPr>
        </p:nvSpPr>
        <p:spPr>
          <a:xfrm>
            <a:off x="640080" y="1463040"/>
            <a:ext cx="7772400" cy="2423160"/>
          </a:xfrm>
          <a:prstGeom prst="rect">
            <a:avLst/>
          </a:prstGeom>
          <a:solidFill>
            <a:srgbClr val="DBE7F5"/>
          </a:solidFill>
          <a:ln>
            <a:noFill/>
          </a:ln>
        </p:spPr>
      </p:sp>
      <p:sp>
        <p:nvSpPr>
          <p:cNvPr id="125" name="Google Shape;125;p4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126"/>
        <p:cNvGrpSpPr/>
        <p:nvPr/>
      </p:nvGrpSpPr>
      <p:grpSpPr>
        <a:xfrm>
          <a:off x="0" y="0"/>
          <a:ext cx="0" cy="0"/>
          <a:chOff x="0" y="0"/>
          <a:chExt cx="0" cy="0"/>
        </a:xfrm>
      </p:grpSpPr>
      <p:sp>
        <p:nvSpPr>
          <p:cNvPr id="127" name="Google Shape;127;p43"/>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8" name="Google Shape;128;p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9" name="Google Shape;129;p43"/>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4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1"/>
        <p:cNvGrpSpPr/>
        <p:nvPr/>
      </p:nvGrpSpPr>
      <p:grpSpPr>
        <a:xfrm>
          <a:off x="0" y="0"/>
          <a:ext cx="0" cy="0"/>
          <a:chOff x="0" y="0"/>
          <a:chExt cx="0" cy="0"/>
        </a:xfrm>
      </p:grpSpPr>
      <p:sp>
        <p:nvSpPr>
          <p:cNvPr id="132" name="Google Shape;132;p4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33" name="Google Shape;133;p4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34" name="Google Shape;134;p44"/>
          <p:cNvSpPr txBox="1">
            <a:spLocks noGrp="1"/>
          </p:cNvSpPr>
          <p:nvPr>
            <p:ph type="body" idx="1"/>
          </p:nvPr>
        </p:nvSpPr>
        <p:spPr>
          <a:xfrm>
            <a:off x="5669280" y="1828799"/>
            <a:ext cx="2743200"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4"/>
          <p:cNvSpPr txBox="1">
            <a:spLocks noGrp="1"/>
          </p:cNvSpPr>
          <p:nvPr>
            <p:ph type="body" idx="2"/>
          </p:nvPr>
        </p:nvSpPr>
        <p:spPr>
          <a:xfrm>
            <a:off x="5669280" y="1463040"/>
            <a:ext cx="2743200"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44"/>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mn-lt"/>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4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a:t>
            </a:r>
          </a:p>
        </p:txBody>
      </p:sp>
    </p:spTree>
    <p:extLst>
      <p:ext uri="{BB962C8B-B14F-4D97-AF65-F5344CB8AC3E}">
        <p14:creationId xmlns:p14="http://schemas.microsoft.com/office/powerpoint/2010/main" val="1524931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5BB146B1-0B88-5443-B37C-799D96157DB2}"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0208F493-AC88-434C-85C6-8D8B21A8305D}"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n-lt"/>
                <a:ea typeface="Helvetica Neue"/>
                <a:cs typeface="Helvetica Neue"/>
                <a:sym typeface="Helvetica Neue"/>
              </a:rPr>
              <a:t>Thank You</a:t>
            </a:r>
            <a:endParaRPr sz="1400" b="0" i="0" u="none" strike="noStrike" cap="none" dirty="0">
              <a:solidFill>
                <a:srgbClr val="000000"/>
              </a:solidFill>
              <a:latin typeface="+mn-lt"/>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latin typeface="Arial" panose="020B0604020202020204" pitchFamily="34" charset="0"/>
                <a:cs typeface="Arial" panose="020B0604020202020204" pitchFamily="34" charset="0"/>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latin typeface="Arial" panose="020B0604020202020204" pitchFamily="34" charset="0"/>
                <a:cs typeface="Arial" panose="020B0604020202020204" pitchFamily="34" charset="0"/>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F4F0894-4C05-9C4E-B600-D9ECD898A4E1}"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C5558416-D4A5-2C4B-BFD9-97D61B9D22FA}"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44ACDD2-15F2-0B4C-A54B-A39030A6F076}"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D74E759E-4D0E-9441-BADB-21737C39DC67}"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E17783BE-84C8-5042-BA6A-13AB4BD0036C}"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572464"/>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193899"/>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B7928292-3211-8341-A661-272FA150A3B9}"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2E3DB65E-7C5A-1446-BA7B-47129C2A3344}" type="datetime4">
              <a:rPr lang="en-US" smtClean="0"/>
              <a:pPr/>
              <a:t>March 1,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latin typeface="Arial" panose="020B0604020202020204" pitchFamily="34" charset="0"/>
                <a:cs typeface="Arial" panose="020B0604020202020204" pitchFamily="34" charset="0"/>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34"/>
        <p:cNvGrpSpPr/>
        <p:nvPr/>
      </p:nvGrpSpPr>
      <p:grpSpPr>
        <a:xfrm>
          <a:off x="0" y="0"/>
          <a:ext cx="0" cy="0"/>
          <a:chOff x="0" y="0"/>
          <a:chExt cx="0" cy="0"/>
        </a:xfrm>
      </p:grpSpPr>
      <p:sp>
        <p:nvSpPr>
          <p:cNvPr id="35" name="Google Shape;35;p36"/>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6" name="Google Shape;36;p36"/>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mn-lt"/>
                <a:ea typeface="Helvetica Neue"/>
                <a:cs typeface="Helvetica Neue"/>
                <a:sym typeface="Helvetica Neue"/>
              </a:rPr>
              <a:t>Section Divider</a:t>
            </a:r>
            <a:endParaRPr sz="1400" b="0" i="0" u="none" strike="noStrike" cap="none">
              <a:solidFill>
                <a:srgbClr val="000000"/>
              </a:solidFill>
              <a:latin typeface="+mn-lt"/>
              <a:ea typeface="Arial"/>
              <a:cs typeface="Arial"/>
              <a:sym typeface="Arial"/>
            </a:endParaRPr>
          </a:p>
        </p:txBody>
      </p:sp>
      <p:sp>
        <p:nvSpPr>
          <p:cNvPr id="37" name="Google Shape;37;p36"/>
          <p:cNvSpPr txBox="1">
            <a:spLocks noGrp="1"/>
          </p:cNvSpPr>
          <p:nvPr>
            <p:ph type="body" idx="1"/>
          </p:nvPr>
        </p:nvSpPr>
        <p:spPr>
          <a:xfrm>
            <a:off x="640079" y="2651760"/>
            <a:ext cx="7772400" cy="324191"/>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36"/>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3" name="Google Shape;43;p37"/>
          <p:cNvSpPr txBox="1">
            <a:spLocks noGrp="1"/>
          </p:cNvSpPr>
          <p:nvPr>
            <p:ph type="body" idx="1"/>
          </p:nvPr>
        </p:nvSpPr>
        <p:spPr>
          <a:xfrm>
            <a:off x="1371600" y="1912416"/>
            <a:ext cx="6400800" cy="656590"/>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atin typeface="+mn-lt"/>
              </a:defRPr>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table">
  <p:cSld name="Header w/table">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6" name="Google Shape;56;p2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57" name="Google Shape;57;p2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a:spLocks noGrp="1"/>
          </p:cNvSpPr>
          <p:nvPr>
            <p:ph type="tbl" idx="2"/>
          </p:nvPr>
        </p:nvSpPr>
        <p:spPr>
          <a:xfrm>
            <a:off x="1097280" y="1463040"/>
            <a:ext cx="6400800" cy="3108960"/>
          </a:xfrm>
          <a:prstGeom prst="rect">
            <a:avLst/>
          </a:prstGeom>
          <a:solidFill>
            <a:srgbClr val="DBE7F5"/>
          </a:solidFill>
          <a:ln>
            <a:noFill/>
          </a:ln>
        </p:spPr>
        <p:txBody>
          <a:bodyPr spcFirstLastPara="1" wrap="square" lIns="91425" tIns="45700" rIns="91425" bIns="45700" anchor="t" anchorCtr="1">
            <a:noAutofit/>
          </a:bodyPr>
          <a:lstStyle>
            <a:lvl1pPr marR="0" lvl="0" algn="ctr" rtl="0">
              <a:lnSpc>
                <a:spcPct val="100000"/>
              </a:lnSpc>
              <a:spcBef>
                <a:spcPts val="0"/>
              </a:spcBef>
              <a:spcAft>
                <a:spcPts val="0"/>
              </a:spcAft>
              <a:buClr>
                <a:srgbClr val="898989"/>
              </a:buClr>
              <a:buSzPts val="1350"/>
              <a:buFont typeface="Helvetica Neue"/>
              <a:buNone/>
              <a:defRPr sz="135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29"/>
          <p:cNvSpPr txBox="1">
            <a:spLocks noGrp="1"/>
          </p:cNvSpPr>
          <p:nvPr>
            <p:ph type="body" idx="1"/>
          </p:nvPr>
        </p:nvSpPr>
        <p:spPr>
          <a:xfrm>
            <a:off x="7739808" y="1463040"/>
            <a:ext cx="1139015" cy="22570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FF00FF"/>
              </a:buClr>
              <a:buSzPts val="800"/>
              <a:buNone/>
              <a:defRPr sz="800" b="0">
                <a:solidFill>
                  <a:srgbClr val="FF00FF"/>
                </a:solidFill>
                <a:latin typeface="+mn-lt"/>
              </a:defRPr>
            </a:lvl1pPr>
            <a:lvl2pPr marL="914400" lvl="1" indent="-228600" algn="l">
              <a:lnSpc>
                <a:spcPct val="90000"/>
              </a:lnSpc>
              <a:spcBef>
                <a:spcPts val="375"/>
              </a:spcBef>
              <a:spcAft>
                <a:spcPts val="0"/>
              </a:spcAft>
              <a:buClr>
                <a:srgbClr val="FF0000"/>
              </a:buClr>
              <a:buSzPts val="1400"/>
              <a:buNone/>
              <a:defRPr>
                <a:solidFill>
                  <a:srgbClr val="FF0000"/>
                </a:solidFill>
              </a:defRPr>
            </a:lvl2pPr>
            <a:lvl3pPr marL="1371600" lvl="2" indent="-228600" algn="l">
              <a:lnSpc>
                <a:spcPct val="90000"/>
              </a:lnSpc>
              <a:spcBef>
                <a:spcPts val="375"/>
              </a:spcBef>
              <a:spcAft>
                <a:spcPts val="0"/>
              </a:spcAft>
              <a:buClr>
                <a:srgbClr val="FF0000"/>
              </a:buClr>
              <a:buSzPts val="1400"/>
              <a:buNone/>
              <a:defRPr>
                <a:solidFill>
                  <a:srgbClr val="FF0000"/>
                </a:solidFill>
              </a:defRPr>
            </a:lvl3pPr>
            <a:lvl4pPr marL="1828800" lvl="3" indent="-228600" algn="l">
              <a:lnSpc>
                <a:spcPct val="90000"/>
              </a:lnSpc>
              <a:spcBef>
                <a:spcPts val="375"/>
              </a:spcBef>
              <a:spcAft>
                <a:spcPts val="0"/>
              </a:spcAft>
              <a:buClr>
                <a:srgbClr val="FF0000"/>
              </a:buClr>
              <a:buSzPts val="1400"/>
              <a:buNone/>
              <a:defRPr>
                <a:solidFill>
                  <a:srgbClr val="FF0000"/>
                </a:solidFill>
              </a:defRPr>
            </a:lvl4pPr>
            <a:lvl5pPr marL="2286000" lvl="4" indent="-228600" algn="l">
              <a:lnSpc>
                <a:spcPct val="90000"/>
              </a:lnSpc>
              <a:spcBef>
                <a:spcPts val="375"/>
              </a:spcBef>
              <a:spcAft>
                <a:spcPts val="0"/>
              </a:spcAft>
              <a:buClr>
                <a:srgbClr val="FF0000"/>
              </a:buClr>
              <a:buSzPts val="1400"/>
              <a:buNone/>
              <a:defRPr>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70" name="Google Shape;70;p31"/>
          <p:cNvSpPr txBox="1">
            <a:spLocks noGrp="1"/>
          </p:cNvSpPr>
          <p:nvPr>
            <p:ph type="body" idx="1"/>
          </p:nvPr>
        </p:nvSpPr>
        <p:spPr>
          <a:xfrm>
            <a:off x="640080" y="1828800"/>
            <a:ext cx="3840480" cy="318036"/>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31803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Header w/bullets">
  <p:cSld name="2_Header w/bulle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731520" y="1461687"/>
            <a:ext cx="7315200" cy="33395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2398"/>
              <a:buFont typeface="Helvetica Neue"/>
              <a:buNone/>
              <a:defRPr sz="2398">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731838" y="1918464"/>
            <a:ext cx="7315200" cy="296491"/>
          </a:xfrm>
          <a:prstGeom prst="rect">
            <a:avLst/>
          </a:prstGeom>
          <a:noFill/>
          <a:ln>
            <a:noFill/>
          </a:ln>
        </p:spPr>
        <p:txBody>
          <a:bodyPr spcFirstLastPara="1" wrap="square" lIns="0" tIns="0" rIns="0" bIns="0" anchor="t" anchorCtr="0">
            <a:spAutoFit/>
          </a:bodyPr>
          <a:lstStyle>
            <a:lvl1pPr marL="457200" lvl="0" indent="-317500" algn="l">
              <a:lnSpc>
                <a:spcPct val="90000"/>
              </a:lnSpc>
              <a:spcBef>
                <a:spcPts val="750"/>
              </a:spcBef>
              <a:spcAft>
                <a:spcPts val="0"/>
              </a:spcAft>
              <a:buClr>
                <a:srgbClr val="58595B"/>
              </a:buClr>
              <a:buSzPts val="1400"/>
              <a:buFont typeface="Arial"/>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n-lt"/>
                <a:ea typeface="Helvetica Neue"/>
                <a:cs typeface="Helvetica Neue"/>
                <a:sym typeface="Helvetica Neue"/>
              </a:rPr>
              <a:t>Monthly Research Unit Meeting</a:t>
            </a:r>
            <a:endParaRPr sz="1400" b="0" i="0" u="none" strike="noStrike" cap="none" dirty="0">
              <a:solidFill>
                <a:srgbClr val="000000"/>
              </a:solidFill>
              <a:latin typeface="+mn-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n-lt"/>
                <a:ea typeface="Helvetica Neue"/>
                <a:cs typeface="Helvetica Neue"/>
                <a:sym typeface="Helvetica Neue"/>
              </a:rPr>
              <a:t>Department of Family Medicine</a:t>
            </a:r>
            <a:endParaRPr sz="800" b="0" i="0" u="none" strike="noStrike" cap="none" dirty="0">
              <a:solidFill>
                <a:srgbClr val="FFFFFF"/>
              </a:solidFill>
              <a:latin typeface="+mn-lt"/>
              <a:ea typeface="Helvetica Neue"/>
              <a:cs typeface="Helvetica Neue"/>
              <a:sym typeface="Helvetica Neue"/>
            </a:endParaRPr>
          </a:p>
        </p:txBody>
      </p:sp>
      <p:pic>
        <p:nvPicPr>
          <p:cNvPr id="12" name="Google Shape;12;p26"/>
          <p:cNvPicPr preferRelativeResize="0"/>
          <p:nvPr/>
        </p:nvPicPr>
        <p:blipFill rotWithShape="1">
          <a:blip r:embed="rId6">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mn-lt"/>
                <a:ea typeface="Helvetica Neue"/>
                <a:cs typeface="Helvetica Neue"/>
                <a:sym typeface="Helvetica Neue"/>
              </a:rPr>
              <a:t>Department of Family Medicine</a:t>
            </a:r>
            <a:endParaRPr sz="1400" b="0" i="0" u="none" strike="noStrike" cap="none">
              <a:solidFill>
                <a:srgbClr val="000000"/>
              </a:solidFill>
              <a:latin typeface="+mn-lt"/>
              <a:ea typeface="Arial"/>
              <a:cs typeface="Arial"/>
              <a:sym typeface="Arial"/>
            </a:endParaRPr>
          </a:p>
        </p:txBody>
      </p:sp>
      <p:pic>
        <p:nvPicPr>
          <p:cNvPr id="51" name="Google Shape;51;p28"/>
          <p:cNvPicPr preferRelativeResize="0"/>
          <p:nvPr/>
        </p:nvPicPr>
        <p:blipFill rotWithShape="1">
          <a:blip r:embed="rId14">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mn-lt"/>
                <a:ea typeface="Helvetica Neue"/>
                <a:cs typeface="Helvetica Neue"/>
                <a:sym typeface="Helvetica Neue"/>
              </a:rPr>
              <a:t>Monthly Research Unit Meeting</a:t>
            </a:r>
            <a:endParaRPr sz="800" b="0" i="0" u="none" strike="noStrike" cap="none">
              <a:solidFill>
                <a:srgbClr val="898989"/>
              </a:solidFill>
              <a:latin typeface="+mn-lt"/>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29649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Arial" panose="020B0604020202020204" pitchFamily="34" charset="0"/>
              <a:cs typeface="Arial" panose="020B0604020202020204" pitchFamily="34"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latin typeface="Arial" panose="020B0604020202020204" pitchFamily="34" charset="0"/>
                <a:cs typeface="Arial" panose="020B0604020202020204" pitchFamily="34" charset="0"/>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5">
            <a:extLst>
              <a:ext uri="{96DAC541-7B7A-43D3-8B79-37D633B846F1}">
                <asvg:svgBlip xmlns="" xmlns:asvg="http://schemas.microsoft.com/office/drawing/2016/SVG/main" r:embed="rId17"/>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Arial" panose="020B0604020202020204" pitchFamily="34" charset="0"/>
                <a:cs typeface="Arial" panose="020B0604020202020204" pitchFamily="34" charset="0"/>
              </a:rPr>
              <a:t>Monthly Research</a:t>
            </a:r>
            <a:r>
              <a:rPr lang="en-US" b="0" i="0" baseline="0" dirty="0">
                <a:solidFill>
                  <a:srgbClr val="898989"/>
                </a:solidFill>
                <a:latin typeface="Arial" panose="020B0604020202020204" pitchFamily="34" charset="0"/>
                <a:cs typeface="Arial" panose="020B0604020202020204" pitchFamily="34" charset="0"/>
              </a:rPr>
              <a:t> Unit Meeting</a:t>
            </a:r>
            <a:endParaRPr lang="en-US" b="0" i="0" dirty="0">
              <a:solidFill>
                <a:srgbClr val="89898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Arial" panose="020B0604020202020204" pitchFamily="34" charset="0"/>
          <a:ea typeface="+mn-ea"/>
          <a:cs typeface="Arial" panose="020B0604020202020204" pitchFamily="34" charset="0"/>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Arial" panose="020B0604020202020204" pitchFamily="34" charset="0"/>
          <a:ea typeface="+mn-ea"/>
          <a:cs typeface="Arial" panose="020B0604020202020204" pitchFamily="34" charset="0"/>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medschool.ucla.edu/education/md-education/curriculum/heals-curriculum/year-three-ms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ebcenter.it.ucla.ed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dca.ca.gov/webapps/breeze/add_auth_rep_breeze/add_auth_rep_breeze.htm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uclahealth.org/departments/family-medicine/research/family-medicine-research-unit-employe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scientificamerican.com/article/long-covid-now-looks-like-a-neurological-disease-helping-doctors-to-focus-treatments/" TargetMode="External"/><Relationship Id="rId3" Type="http://schemas.openxmlformats.org/officeDocument/2006/relationships/hyperlink" Target="https://www.marijuanamoment.net/u-s-senate-committee-approves-bipartisan-marijuana-research-bill-focused-on-military-veterans-with-ptsd-and-pain/" TargetMode="External"/><Relationship Id="rId7" Type="http://schemas.openxmlformats.org/officeDocument/2006/relationships/hyperlink" Target="https://www.nih.gov/news-events/news-releases/long-acting-antiretroviral-therapy-suppresses-hiv-among-people-unstable-housing-mental-illnesses-substance-use-disorders" TargetMode="External"/><Relationship Id="rId12"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hyperlink" Target="https://www3.research.ucla.edu/news/apply-now-faculty-research-funding-opportunities" TargetMode="External"/><Relationship Id="rId5" Type="http://schemas.openxmlformats.org/officeDocument/2006/relationships/hyperlink" Target="https://www.nature.com/articles/d41586-023-00469-4"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newsinhealth.nih.gov/2023/01/artificial-intelligence-medical-research" TargetMode="External"/><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com/v3/__https:/uclahealth.csod.com/samldefault.aspx?ouid=1*20__;JQ!!F9wkZZsI-LA!F6bD1aU83Af9ZMfsIhP3_Bg1YcikTyOsZAlayEpPpzTNfXrkajZ8IKgLzh8KdMmlDEGbG3ZAb7GnkR9EBE-ajxx5CNafu7_JtY_Oss4$"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mednet.uclahealth.org/managertoolki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uclahealth.org/sites/default/files/documents/b0/submission-guidelines-2023.pdf?f=f7cf0dd6" TargetMode="External"/><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hyperlink" Target="https://uclahs.az1.qualtrics.com/jfe/form/SV_eVxTdi6rlduT8s6" TargetMode="External"/><Relationship Id="rId4" Type="http://schemas.openxmlformats.org/officeDocument/2006/relationships/hyperlink" Target="https://www.uclahealth.org/departments/family-medicine/research/research-d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sp>
        <p:nvSpPr>
          <p:cNvPr id="145" name="Google Shape;145;p1"/>
          <p:cNvSpPr txBox="1">
            <a:spLocks noGrp="1"/>
          </p:cNvSpPr>
          <p:nvPr>
            <p:ph type="body" idx="4294967295"/>
          </p:nvPr>
        </p:nvSpPr>
        <p:spPr>
          <a:xfrm>
            <a:off x="4694461" y="1166160"/>
            <a:ext cx="4176712" cy="2689967"/>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4000" dirty="0">
                <a:solidFill>
                  <a:schemeClr val="bg1"/>
                </a:solidFill>
                <a:latin typeface="+mj-lt"/>
              </a:rPr>
              <a:t>Family Medicine Research Unit </a:t>
            </a:r>
            <a:endParaRPr sz="4000" dirty="0">
              <a:solidFill>
                <a:schemeClr val="bg1"/>
              </a:solidFill>
              <a:latin typeface="+mj-lt"/>
            </a:endParaRPr>
          </a:p>
          <a:p>
            <a:pPr marL="0" lvl="0" indent="0" algn="ctr" rtl="0">
              <a:lnSpc>
                <a:spcPct val="90000"/>
              </a:lnSpc>
              <a:spcBef>
                <a:spcPts val="750"/>
              </a:spcBef>
              <a:spcAft>
                <a:spcPts val="0"/>
              </a:spcAft>
              <a:buClr>
                <a:srgbClr val="FFDD7F"/>
              </a:buClr>
              <a:buSzPts val="3200"/>
              <a:buNone/>
            </a:pPr>
            <a:r>
              <a:rPr lang="en-US" sz="4000" dirty="0">
                <a:solidFill>
                  <a:schemeClr val="bg1"/>
                </a:solidFill>
                <a:latin typeface="+mj-lt"/>
              </a:rPr>
              <a:t>Monthly Meeting </a:t>
            </a:r>
            <a:endParaRPr lang="en-US" sz="40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dirty="0" smtClean="0">
                <a:solidFill>
                  <a:srgbClr val="BDE3B1"/>
                </a:solidFill>
                <a:latin typeface="+mj-lt"/>
              </a:rPr>
              <a:t>March 2023</a:t>
            </a:r>
            <a:endParaRPr dirty="0">
              <a:solidFill>
                <a:srgbClr val="BDE3B1"/>
              </a:solidFill>
              <a:latin typeface="+mj-lt"/>
            </a:endParaRPr>
          </a:p>
        </p:txBody>
      </p:sp>
      <p:pic>
        <p:nvPicPr>
          <p:cNvPr id="146" name="Google Shape;146;p1"/>
          <p:cNvPicPr preferRelativeResize="0"/>
          <p:nvPr/>
        </p:nvPicPr>
        <p:blipFill rotWithShape="1">
          <a:blip r:embed="rId3">
            <a:alphaModFix/>
          </a:blip>
          <a:srcRect/>
          <a:stretch/>
        </p:blipFill>
        <p:spPr>
          <a:xfrm>
            <a:off x="-200231" y="-134475"/>
            <a:ext cx="5486411" cy="981458"/>
          </a:xfrm>
          <a:prstGeom prst="rect">
            <a:avLst/>
          </a:prstGeom>
          <a:noFill/>
          <a:ln>
            <a:noFill/>
          </a:ln>
        </p:spPr>
      </p:pic>
      <p:sp>
        <p:nvSpPr>
          <p:cNvPr id="147" name="Google Shape;147;p1"/>
          <p:cNvSpPr txBox="1"/>
          <p:nvPr/>
        </p:nvSpPr>
        <p:spPr>
          <a:xfrm>
            <a:off x="4594400" y="-134475"/>
            <a:ext cx="64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 name="Picture 1"/>
          <p:cNvPicPr>
            <a:picLocks noChangeAspect="1"/>
          </p:cNvPicPr>
          <p:nvPr/>
        </p:nvPicPr>
        <p:blipFill>
          <a:blip r:embed="rId4"/>
          <a:stretch>
            <a:fillRect/>
          </a:stretch>
        </p:blipFill>
        <p:spPr>
          <a:xfrm>
            <a:off x="207267" y="1166159"/>
            <a:ext cx="4487194" cy="26899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t>Grand Rounds</a:t>
            </a:r>
            <a:endParaRPr dirty="0">
              <a:latin typeface="+mj-lt"/>
            </a:endParaRPr>
          </a:p>
        </p:txBody>
      </p:sp>
      <p:sp>
        <p:nvSpPr>
          <p:cNvPr id="2" name="Rectangle 2"/>
          <p:cNvSpPr>
            <a:spLocks noChangeArrowheads="1"/>
          </p:cNvSpPr>
          <p:nvPr/>
        </p:nvSpPr>
        <p:spPr bwMode="auto">
          <a:xfrm>
            <a:off x="567559" y="1567302"/>
            <a:ext cx="6038194"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ts val="1200"/>
              </a:spcAft>
              <a:buClrTx/>
              <a:buFont typeface="Arial" panose="020B0604020202020204" pitchFamily="34" charset="0"/>
              <a:buChar char="•"/>
            </a:pPr>
            <a:r>
              <a:rPr lang="en-US" altLang="en-US" sz="2000" dirty="0" smtClean="0">
                <a:solidFill>
                  <a:schemeClr val="tx1"/>
                </a:solidFill>
                <a:latin typeface="Arial" panose="020B0604020202020204" pitchFamily="34" charset="0"/>
                <a:ea typeface="Calibri" panose="020F0502020204030204" pitchFamily="34" charset="0"/>
              </a:rPr>
              <a:t>Congratulations to Dr. </a:t>
            </a:r>
            <a:r>
              <a:rPr lang="en-US" altLang="en-US" sz="2000" dirty="0" err="1" smtClean="0">
                <a:solidFill>
                  <a:schemeClr val="tx1"/>
                </a:solidFill>
                <a:latin typeface="Arial" panose="020B0604020202020204" pitchFamily="34" charset="0"/>
                <a:ea typeface="Calibri" panose="020F0502020204030204" pitchFamily="34" charset="0"/>
              </a:rPr>
              <a:t>Üsküp</a:t>
            </a:r>
            <a:r>
              <a:rPr lang="en-US" altLang="en-US" sz="2000" dirty="0" smtClean="0">
                <a:solidFill>
                  <a:schemeClr val="tx1"/>
                </a:solidFill>
                <a:latin typeface="Arial" panose="020B0604020202020204" pitchFamily="34" charset="0"/>
                <a:ea typeface="Calibri" panose="020F0502020204030204" pitchFamily="34" charset="0"/>
              </a:rPr>
              <a:t> on presenting our inaugural Grand Rounds address in February</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dirty="0" smtClean="0">
                <a:solidFill>
                  <a:schemeClr val="tx1"/>
                </a:solidFill>
                <a:latin typeface="Arial" panose="020B0604020202020204" pitchFamily="34" charset="0"/>
                <a:ea typeface="Calibri" panose="020F0502020204030204" pitchFamily="34" charset="0"/>
              </a:rPr>
              <a:t>Fourth Friday of every month, from 12-1pm</a:t>
            </a:r>
            <a:endParaRPr kumimoji="0" lang="en-US" altLang="en-US" sz="200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dirty="0" smtClean="0">
                <a:solidFill>
                  <a:schemeClr val="tx1"/>
                </a:solidFill>
                <a:latin typeface="Arial" panose="020B0604020202020204" pitchFamily="34" charset="0"/>
                <a:ea typeface="Calibri" panose="020F0502020204030204" pitchFamily="34" charset="0"/>
              </a:rPr>
              <a:t>Via </a:t>
            </a:r>
            <a:r>
              <a:rPr lang="en-US" altLang="en-US" sz="2000" dirty="0" smtClean="0">
                <a:solidFill>
                  <a:schemeClr val="tx1"/>
                </a:solidFill>
                <a:latin typeface="Arial" panose="020B0604020202020204" pitchFamily="34" charset="0"/>
                <a:ea typeface="Calibri" panose="020F0502020204030204" pitchFamily="34" charset="0"/>
              </a:rPr>
              <a:t>Zoom (email Denise Acelar if you do                                   not already have the invite)</a:t>
            </a:r>
          </a:p>
          <a:p>
            <a:pPr marL="285750" indent="-285750" eaLnBrk="0" fontAlgn="base" hangingPunct="0">
              <a:spcBef>
                <a:spcPct val="0"/>
              </a:spcBef>
              <a:spcAft>
                <a:spcPts val="1200"/>
              </a:spcAft>
              <a:buClrTx/>
              <a:buFont typeface="Arial" panose="020B0604020202020204" pitchFamily="34" charset="0"/>
              <a:buChar char="•"/>
            </a:pPr>
            <a:r>
              <a:rPr lang="en-US" sz="2000" dirty="0" smtClean="0">
                <a:solidFill>
                  <a:schemeClr val="tx1"/>
                </a:solidFill>
              </a:rPr>
              <a:t>Faculty, staff, and students are encouraged                                to attend</a:t>
            </a:r>
            <a:endParaRPr kumimoji="0" lang="en-US" altLang="en-US" sz="200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endParaRPr>
          </a:p>
        </p:txBody>
      </p:sp>
      <p:pic>
        <p:nvPicPr>
          <p:cNvPr id="3" name="Picture 2"/>
          <p:cNvPicPr>
            <a:picLocks noChangeAspect="1"/>
          </p:cNvPicPr>
          <p:nvPr/>
        </p:nvPicPr>
        <p:blipFill>
          <a:blip r:embed="rId3"/>
          <a:stretch>
            <a:fillRect/>
          </a:stretch>
        </p:blipFill>
        <p:spPr>
          <a:xfrm>
            <a:off x="6836325" y="2410482"/>
            <a:ext cx="1640393" cy="2129987"/>
          </a:xfrm>
          <a:prstGeom prst="rect">
            <a:avLst/>
          </a:prstGeom>
        </p:spPr>
      </p:pic>
      <p:pic>
        <p:nvPicPr>
          <p:cNvPr id="4" name="Picture 3"/>
          <p:cNvPicPr>
            <a:picLocks noChangeAspect="1"/>
          </p:cNvPicPr>
          <p:nvPr/>
        </p:nvPicPr>
        <p:blipFill>
          <a:blip r:embed="rId4"/>
          <a:stretch>
            <a:fillRect/>
          </a:stretch>
        </p:blipFill>
        <p:spPr>
          <a:xfrm>
            <a:off x="6527093" y="1446691"/>
            <a:ext cx="2180197" cy="789632"/>
          </a:xfrm>
          <a:prstGeom prst="rect">
            <a:avLst/>
          </a:prstGeom>
        </p:spPr>
      </p:pic>
    </p:spTree>
    <p:extLst>
      <p:ext uri="{BB962C8B-B14F-4D97-AF65-F5344CB8AC3E}">
        <p14:creationId xmlns:p14="http://schemas.microsoft.com/office/powerpoint/2010/main" val="108958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t>Grand Rounds</a:t>
            </a:r>
            <a:endParaRPr dirty="0">
              <a:latin typeface="+mj-lt"/>
            </a:endParaRPr>
          </a:p>
        </p:txBody>
      </p:sp>
      <p:sp>
        <p:nvSpPr>
          <p:cNvPr id="2" name="Rectangle 2"/>
          <p:cNvSpPr>
            <a:spLocks noChangeArrowheads="1"/>
          </p:cNvSpPr>
          <p:nvPr/>
        </p:nvSpPr>
        <p:spPr bwMode="auto">
          <a:xfrm>
            <a:off x="640079" y="1179931"/>
            <a:ext cx="60381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ts val="1200"/>
              </a:spcAft>
              <a:buClrTx/>
              <a:buFont typeface="Arial" panose="020B0604020202020204" pitchFamily="34" charset="0"/>
              <a:buChar char="•"/>
            </a:pPr>
            <a:r>
              <a:rPr lang="en-US" altLang="en-US" sz="2000" dirty="0">
                <a:solidFill>
                  <a:schemeClr val="tx1"/>
                </a:solidFill>
                <a:latin typeface="Arial" panose="020B0604020202020204" pitchFamily="34" charset="0"/>
                <a:ea typeface="Calibri" panose="020F0502020204030204" pitchFamily="34" charset="0"/>
              </a:rPr>
              <a:t>Next event: </a:t>
            </a:r>
            <a:r>
              <a:rPr lang="en-US" altLang="en-US" sz="2000" b="1" dirty="0">
                <a:solidFill>
                  <a:schemeClr val="tx1"/>
                </a:solidFill>
                <a:latin typeface="Arial" panose="020B0604020202020204" pitchFamily="34" charset="0"/>
                <a:ea typeface="Calibri" panose="020F0502020204030204" pitchFamily="34" charset="0"/>
              </a:rPr>
              <a:t>Friday, March 24</a:t>
            </a:r>
            <a:r>
              <a:rPr lang="en-US" altLang="en-US" sz="2000" b="1" baseline="30000" dirty="0">
                <a:solidFill>
                  <a:schemeClr val="tx1"/>
                </a:solidFill>
                <a:latin typeface="Arial" panose="020B0604020202020204" pitchFamily="34" charset="0"/>
                <a:ea typeface="Calibri" panose="020F0502020204030204" pitchFamily="34" charset="0"/>
              </a:rPr>
              <a:t>th</a:t>
            </a:r>
            <a:r>
              <a:rPr lang="en-US" altLang="en-US" sz="2000" b="1" dirty="0">
                <a:solidFill>
                  <a:schemeClr val="tx1"/>
                </a:solidFill>
                <a:latin typeface="Arial" panose="020B0604020202020204" pitchFamily="34" charset="0"/>
                <a:ea typeface="Calibri" panose="020F0502020204030204" pitchFamily="34" charset="0"/>
              </a:rPr>
              <a:t> </a:t>
            </a:r>
          </a:p>
        </p:txBody>
      </p:sp>
      <p:pic>
        <p:nvPicPr>
          <p:cNvPr id="5" name="Picture 4"/>
          <p:cNvPicPr>
            <a:picLocks noChangeAspect="1"/>
          </p:cNvPicPr>
          <p:nvPr/>
        </p:nvPicPr>
        <p:blipFill>
          <a:blip r:embed="rId3"/>
          <a:stretch>
            <a:fillRect/>
          </a:stretch>
        </p:blipFill>
        <p:spPr>
          <a:xfrm>
            <a:off x="1674531" y="1580041"/>
            <a:ext cx="5703495" cy="3093778"/>
          </a:xfrm>
          <a:prstGeom prst="rect">
            <a:avLst/>
          </a:prstGeom>
        </p:spPr>
      </p:pic>
    </p:spTree>
    <p:extLst>
      <p:ext uri="{BB962C8B-B14F-4D97-AF65-F5344CB8AC3E}">
        <p14:creationId xmlns:p14="http://schemas.microsoft.com/office/powerpoint/2010/main" val="1901968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162" name="Google Shape;162;p5"/>
          <p:cNvSpPr txBox="1">
            <a:spLocks noGrp="1"/>
          </p:cNvSpPr>
          <p:nvPr>
            <p:ph type="title"/>
          </p:nvPr>
        </p:nvSpPr>
        <p:spPr>
          <a:xfrm>
            <a:off x="649224" y="710053"/>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Discovery Year Mentorship Program</a:t>
            </a:r>
            <a:endParaRPr dirty="0">
              <a:solidFill>
                <a:schemeClr val="tx1">
                  <a:lumMod val="50000"/>
                </a:schemeClr>
              </a:solidFill>
              <a:latin typeface="+mj-lt"/>
            </a:endParaRPr>
          </a:p>
        </p:txBody>
      </p:sp>
      <p:sp>
        <p:nvSpPr>
          <p:cNvPr id="163" name="Google Shape;163;p5"/>
          <p:cNvSpPr txBox="1"/>
          <p:nvPr/>
        </p:nvSpPr>
        <p:spPr>
          <a:xfrm>
            <a:off x="430887" y="3893547"/>
            <a:ext cx="7990737"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64" name="Google Shape;164;p5"/>
          <p:cNvSpPr txBox="1"/>
          <p:nvPr/>
        </p:nvSpPr>
        <p:spPr>
          <a:xfrm>
            <a:off x="430887" y="1285684"/>
            <a:ext cx="8144703" cy="3117746"/>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600"/>
              </a:spcAft>
              <a:buClr>
                <a:srgbClr val="3B3B3B"/>
              </a:buClr>
              <a:buSzPts val="1400"/>
              <a:buChar char="●"/>
            </a:pPr>
            <a:r>
              <a:rPr lang="en-US" sz="1800" dirty="0" smtClean="0">
                <a:solidFill>
                  <a:srgbClr val="3B3B3B"/>
                </a:solidFill>
              </a:rPr>
              <a:t>New curriculum for medical students: year-long protected time for substantive creative/scholarly/research experience in their area of interest</a:t>
            </a:r>
          </a:p>
          <a:p>
            <a:pPr marL="457200" lvl="0" indent="-317500" algn="l" rtl="0">
              <a:lnSpc>
                <a:spcPct val="115000"/>
              </a:lnSpc>
              <a:spcBef>
                <a:spcPts val="0"/>
              </a:spcBef>
              <a:spcAft>
                <a:spcPts val="600"/>
              </a:spcAft>
              <a:buClr>
                <a:srgbClr val="3B3B3B"/>
              </a:buClr>
              <a:buSzPts val="1400"/>
              <a:buChar char="●"/>
            </a:pPr>
            <a:r>
              <a:rPr lang="en-US" sz="1800" dirty="0" smtClean="0">
                <a:solidFill>
                  <a:srgbClr val="3B3B3B"/>
                </a:solidFill>
              </a:rPr>
              <a:t>Eight DGSOM </a:t>
            </a:r>
            <a:r>
              <a:rPr lang="en-US" sz="1800" dirty="0" smtClean="0">
                <a:solidFill>
                  <a:srgbClr val="3B3B3B"/>
                </a:solidFill>
                <a:hlinkClick r:id="rId3"/>
              </a:rPr>
              <a:t>Discovery Area of Concentrations </a:t>
            </a:r>
            <a:r>
              <a:rPr lang="en-US" sz="1800" dirty="0" smtClean="0">
                <a:solidFill>
                  <a:srgbClr val="3B3B3B"/>
                </a:solidFill>
              </a:rPr>
              <a:t>(</a:t>
            </a:r>
            <a:r>
              <a:rPr lang="en-US" sz="1800" dirty="0" err="1" smtClean="0">
                <a:solidFill>
                  <a:srgbClr val="3B3B3B"/>
                </a:solidFill>
              </a:rPr>
              <a:t>AoC</a:t>
            </a:r>
            <a:r>
              <a:rPr lang="en-US" sz="1800" dirty="0" smtClean="0">
                <a:solidFill>
                  <a:srgbClr val="3B3B3B"/>
                </a:solidFill>
              </a:rPr>
              <a:t>)</a:t>
            </a:r>
          </a:p>
          <a:p>
            <a:pPr marL="457200" lvl="0" indent="-317500" algn="l" rtl="0">
              <a:lnSpc>
                <a:spcPct val="115000"/>
              </a:lnSpc>
              <a:spcBef>
                <a:spcPts val="0"/>
              </a:spcBef>
              <a:spcAft>
                <a:spcPts val="600"/>
              </a:spcAft>
              <a:buClr>
                <a:srgbClr val="3B3B3B"/>
              </a:buClr>
              <a:buSzPts val="1400"/>
              <a:buChar char="●"/>
            </a:pPr>
            <a:r>
              <a:rPr lang="en-US" sz="1800" dirty="0" smtClean="0">
                <a:solidFill>
                  <a:srgbClr val="3B3B3B"/>
                </a:solidFill>
              </a:rPr>
              <a:t>Our Department is offering fellowships under the </a:t>
            </a:r>
            <a:r>
              <a:rPr lang="en-US" sz="1800" b="1" dirty="0" smtClean="0">
                <a:solidFill>
                  <a:srgbClr val="3B3B3B"/>
                </a:solidFill>
              </a:rPr>
              <a:t>Health Justice and Advocacy </a:t>
            </a:r>
            <a:r>
              <a:rPr lang="en-US" sz="1800" dirty="0" err="1" smtClean="0">
                <a:solidFill>
                  <a:srgbClr val="3B3B3B"/>
                </a:solidFill>
              </a:rPr>
              <a:t>AoC</a:t>
            </a:r>
            <a:endParaRPr lang="en-US" sz="1800" dirty="0" smtClean="0">
              <a:solidFill>
                <a:srgbClr val="3B3B3B"/>
              </a:solidFill>
            </a:endParaRPr>
          </a:p>
          <a:p>
            <a:pPr marL="457200" lvl="0" indent="-317500" algn="l" rtl="0">
              <a:lnSpc>
                <a:spcPct val="115000"/>
              </a:lnSpc>
              <a:spcBef>
                <a:spcPts val="0"/>
              </a:spcBef>
              <a:spcAft>
                <a:spcPts val="600"/>
              </a:spcAft>
              <a:buClr>
                <a:srgbClr val="3B3B3B"/>
              </a:buClr>
              <a:buSzPts val="1400"/>
              <a:buChar char="●"/>
            </a:pPr>
            <a:r>
              <a:rPr lang="en-US" sz="1800" dirty="0" smtClean="0">
                <a:solidFill>
                  <a:srgbClr val="3B3B3B"/>
                </a:solidFill>
              </a:rPr>
              <a:t>Three faculty mentors this year: Drs. Mary Marfisee, Jyoti Puvvula, and Steve Shoptaw</a:t>
            </a:r>
          </a:p>
          <a:p>
            <a:pPr marL="457200" lvl="0" indent="-317500" algn="l" rtl="0">
              <a:lnSpc>
                <a:spcPct val="115000"/>
              </a:lnSpc>
              <a:spcBef>
                <a:spcPts val="0"/>
              </a:spcBef>
              <a:spcAft>
                <a:spcPts val="600"/>
              </a:spcAft>
              <a:buClr>
                <a:srgbClr val="3B3B3B"/>
              </a:buClr>
              <a:buSzPts val="1400"/>
              <a:buChar char="●"/>
            </a:pPr>
            <a:r>
              <a:rPr lang="en-US" sz="1800" dirty="0" smtClean="0">
                <a:solidFill>
                  <a:srgbClr val="3B3B3B"/>
                </a:solidFill>
              </a:rPr>
              <a:t>Students should complete application and submit by March 31, 2023</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162" name="Google Shape;162;p5"/>
          <p:cNvSpPr txBox="1">
            <a:spLocks noGrp="1"/>
          </p:cNvSpPr>
          <p:nvPr>
            <p:ph type="title"/>
          </p:nvPr>
        </p:nvSpPr>
        <p:spPr>
          <a:xfrm>
            <a:off x="649224" y="710053"/>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Jabber</a:t>
            </a:r>
            <a:endParaRPr dirty="0">
              <a:solidFill>
                <a:schemeClr val="tx1">
                  <a:lumMod val="50000"/>
                </a:schemeClr>
              </a:solidFill>
              <a:latin typeface="+mj-lt"/>
            </a:endParaRPr>
          </a:p>
        </p:txBody>
      </p:sp>
      <p:sp>
        <p:nvSpPr>
          <p:cNvPr id="163" name="Google Shape;163;p5"/>
          <p:cNvSpPr txBox="1"/>
          <p:nvPr/>
        </p:nvSpPr>
        <p:spPr>
          <a:xfrm>
            <a:off x="430887" y="3893547"/>
            <a:ext cx="7990737"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64" name="Google Shape;164;p5"/>
          <p:cNvSpPr txBox="1"/>
          <p:nvPr/>
        </p:nvSpPr>
        <p:spPr>
          <a:xfrm>
            <a:off x="597465" y="1274403"/>
            <a:ext cx="4962525" cy="4101092"/>
          </a:xfrm>
          <a:prstGeom prst="rect">
            <a:avLst/>
          </a:prstGeom>
          <a:noFill/>
          <a:ln>
            <a:noFill/>
          </a:ln>
        </p:spPr>
        <p:txBody>
          <a:bodyPr spcFirstLastPara="1" wrap="square" lIns="91425" tIns="91425" rIns="91425" bIns="91425" anchor="t" anchorCtr="0">
            <a:spAutoFit/>
          </a:bodyPr>
          <a:lstStyle/>
          <a:p>
            <a:pPr marL="285750" indent="-285750">
              <a:spcAft>
                <a:spcPts val="900"/>
              </a:spcAft>
              <a:buFont typeface="Arial" panose="020B0604020202020204" pitchFamily="34" charset="0"/>
              <a:buChar char="•"/>
            </a:pPr>
            <a:r>
              <a:rPr lang="en-US" sz="2000" dirty="0" smtClean="0"/>
              <a:t>Allows users to make and receive phone calls from your VoIP office phone number on your laptop or mobile device</a:t>
            </a:r>
          </a:p>
          <a:p>
            <a:pPr marL="285750" indent="-285750">
              <a:spcAft>
                <a:spcPts val="900"/>
              </a:spcAft>
              <a:buFont typeface="Arial" panose="020B0604020202020204" pitchFamily="34" charset="0"/>
              <a:buChar char="•"/>
            </a:pPr>
            <a:r>
              <a:rPr lang="en-US" sz="2000" dirty="0" smtClean="0"/>
              <a:t>Request via </a:t>
            </a:r>
            <a:r>
              <a:rPr lang="en-US" sz="2000" dirty="0" smtClean="0">
                <a:hlinkClick r:id="rId3"/>
              </a:rPr>
              <a:t>IT </a:t>
            </a:r>
            <a:r>
              <a:rPr lang="en-US" sz="2000" dirty="0">
                <a:hlinkClick r:id="rId3"/>
              </a:rPr>
              <a:t>Services Web </a:t>
            </a:r>
            <a:r>
              <a:rPr lang="en-US" sz="2000" dirty="0" smtClean="0">
                <a:hlinkClick r:id="rId3"/>
              </a:rPr>
              <a:t>Center</a:t>
            </a:r>
            <a:r>
              <a:rPr lang="en-US" sz="2000" dirty="0" smtClean="0"/>
              <a:t>, or reach out to Valencia</a:t>
            </a:r>
          </a:p>
          <a:p>
            <a:pPr marL="285750" indent="-285750">
              <a:spcAft>
                <a:spcPts val="900"/>
              </a:spcAft>
              <a:buFont typeface="Arial" panose="020B0604020202020204" pitchFamily="34" charset="0"/>
              <a:buChar char="•"/>
            </a:pPr>
            <a:r>
              <a:rPr lang="en-US" sz="2000" dirty="0" smtClean="0"/>
              <a:t>Ideal for mostly remote employees who may need a UCLA office phone </a:t>
            </a:r>
            <a:r>
              <a:rPr lang="en-US" sz="2000" i="1" dirty="0" smtClean="0"/>
              <a:t>number</a:t>
            </a:r>
            <a:r>
              <a:rPr lang="en-US" sz="2000" dirty="0" smtClean="0"/>
              <a:t>, but don’t have a dedicated UCLA office or phone (handset)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pic>
        <p:nvPicPr>
          <p:cNvPr id="2" name="Picture 1"/>
          <p:cNvPicPr>
            <a:picLocks noChangeAspect="1"/>
          </p:cNvPicPr>
          <p:nvPr/>
        </p:nvPicPr>
        <p:blipFill>
          <a:blip r:embed="rId4"/>
          <a:stretch>
            <a:fillRect/>
          </a:stretch>
        </p:blipFill>
        <p:spPr>
          <a:xfrm>
            <a:off x="5577243" y="1692955"/>
            <a:ext cx="3010959" cy="2563265"/>
          </a:xfrm>
          <a:prstGeom prst="rect">
            <a:avLst/>
          </a:prstGeom>
        </p:spPr>
      </p:pic>
    </p:spTree>
    <p:extLst>
      <p:ext uri="{BB962C8B-B14F-4D97-AF65-F5344CB8AC3E}">
        <p14:creationId xmlns:p14="http://schemas.microsoft.com/office/powerpoint/2010/main" val="9919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735073" y="742064"/>
            <a:ext cx="7308433" cy="38743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797"/>
              <a:buFont typeface="Helvetica Neue"/>
              <a:buNone/>
            </a:pPr>
            <a:r>
              <a:rPr lang="en-US" sz="2797" dirty="0" smtClean="0">
                <a:latin typeface="+mj-lt"/>
              </a:rPr>
              <a:t>Medical License Renewals</a:t>
            </a:r>
            <a:endParaRPr sz="2797" dirty="0">
              <a:latin typeface="+mj-lt"/>
            </a:endParaRPr>
          </a:p>
        </p:txBody>
      </p:sp>
      <p:sp>
        <p:nvSpPr>
          <p:cNvPr id="253" name="Google Shape;253;p23"/>
          <p:cNvSpPr txBox="1">
            <a:spLocks noGrp="1"/>
          </p:cNvSpPr>
          <p:nvPr>
            <p:ph type="sldNum" idx="4294967295"/>
          </p:nvPr>
        </p:nvSpPr>
        <p:spPr>
          <a:xfrm>
            <a:off x="8249285" y="4768835"/>
            <a:ext cx="548640" cy="122997"/>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700"/>
              <a:buNone/>
            </a:pPr>
            <a:fld id="{00000000-1234-1234-1234-123412341234}" type="slidenum">
              <a:rPr lang="en-US"/>
              <a:t>14</a:t>
            </a:fld>
            <a:endParaRPr/>
          </a:p>
        </p:txBody>
      </p:sp>
      <p:sp>
        <p:nvSpPr>
          <p:cNvPr id="254" name="Google Shape;254;p23"/>
          <p:cNvSpPr txBox="1">
            <a:spLocks noGrp="1"/>
          </p:cNvSpPr>
          <p:nvPr>
            <p:ph type="body" idx="1"/>
          </p:nvPr>
        </p:nvSpPr>
        <p:spPr>
          <a:xfrm>
            <a:off x="635920" y="1426319"/>
            <a:ext cx="7748025" cy="2763834"/>
          </a:xfrm>
          <a:prstGeom prst="rect">
            <a:avLst/>
          </a:prstGeom>
          <a:noFill/>
          <a:ln>
            <a:noFill/>
          </a:ln>
        </p:spPr>
        <p:txBody>
          <a:bodyPr spcFirstLastPara="1" wrap="square" lIns="0" tIns="0" rIns="0" bIns="0" anchor="t" anchorCtr="0">
            <a:spAutoFit/>
          </a:bodyPr>
          <a:lstStyle/>
          <a:p>
            <a:pPr marL="399923" indent="-285750">
              <a:spcAft>
                <a:spcPts val="1200"/>
              </a:spcAft>
              <a:buSzPts val="1798"/>
            </a:pPr>
            <a:r>
              <a:rPr lang="en-US" sz="2400" dirty="0" smtClean="0">
                <a:latin typeface="+mj-lt"/>
              </a:rPr>
              <a:t>Instead of paying for renewal and seeking reimbursement: Valencia can pay through </a:t>
            </a:r>
            <a:r>
              <a:rPr lang="en-US" sz="2400" dirty="0" err="1" smtClean="0">
                <a:latin typeface="+mj-lt"/>
              </a:rPr>
              <a:t>BreEZe</a:t>
            </a:r>
            <a:r>
              <a:rPr lang="en-US" sz="2400" dirty="0" smtClean="0">
                <a:latin typeface="+mj-lt"/>
              </a:rPr>
              <a:t> directly with the P-card</a:t>
            </a:r>
          </a:p>
          <a:p>
            <a:pPr marL="399923" indent="-285750">
              <a:spcAft>
                <a:spcPts val="1200"/>
              </a:spcAft>
              <a:buSzPts val="1798"/>
            </a:pPr>
            <a:r>
              <a:rPr lang="en-US" sz="2400" dirty="0" smtClean="0">
                <a:latin typeface="+mj-lt"/>
              </a:rPr>
              <a:t>Doctors must </a:t>
            </a:r>
            <a:r>
              <a:rPr lang="en-US" sz="2400" dirty="0" smtClean="0">
                <a:latin typeface="+mj-lt"/>
                <a:hlinkClick r:id="rId3"/>
              </a:rPr>
              <a:t>designate her as an Authorized Representative</a:t>
            </a:r>
            <a:r>
              <a:rPr lang="en-US" sz="2400" dirty="0" smtClean="0">
                <a:latin typeface="+mj-lt"/>
              </a:rPr>
              <a:t> in </a:t>
            </a:r>
            <a:r>
              <a:rPr lang="en-US" sz="2400" dirty="0" err="1" smtClean="0">
                <a:latin typeface="+mj-lt"/>
              </a:rPr>
              <a:t>BreEZe</a:t>
            </a:r>
            <a:endParaRPr lang="en-US" sz="2400" dirty="0" smtClean="0">
              <a:latin typeface="+mj-lt"/>
            </a:endParaRPr>
          </a:p>
          <a:p>
            <a:pPr marL="399923" indent="-285750">
              <a:spcAft>
                <a:spcPts val="1200"/>
              </a:spcAft>
              <a:buSzPts val="1798"/>
            </a:pPr>
            <a:r>
              <a:rPr lang="en-US" sz="2400" dirty="0" smtClean="0">
                <a:latin typeface="+mj-lt"/>
              </a:rPr>
              <a:t>Submit PO request to let us know the FAU, etc.</a:t>
            </a:r>
            <a:endParaRPr sz="2400" dirty="0">
              <a:latin typeface="+mj-lt"/>
            </a:endParaRPr>
          </a:p>
        </p:txBody>
      </p:sp>
    </p:spTree>
    <p:extLst>
      <p:ext uri="{BB962C8B-B14F-4D97-AF65-F5344CB8AC3E}">
        <p14:creationId xmlns:p14="http://schemas.microsoft.com/office/powerpoint/2010/main" val="128777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23"/>
          <p:cNvSpPr txBox="1">
            <a:spLocks noGrp="1"/>
          </p:cNvSpPr>
          <p:nvPr>
            <p:ph type="sldNum" idx="4294967295"/>
          </p:nvPr>
        </p:nvSpPr>
        <p:spPr>
          <a:xfrm>
            <a:off x="8249285" y="4768835"/>
            <a:ext cx="548640" cy="122997"/>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700"/>
              <a:buNone/>
            </a:pPr>
            <a:fld id="{00000000-1234-1234-1234-123412341234}" type="slidenum">
              <a:rPr lang="en-US"/>
              <a:t>15</a:t>
            </a:fld>
            <a:endParaRPr/>
          </a:p>
        </p:txBody>
      </p:sp>
      <p:pic>
        <p:nvPicPr>
          <p:cNvPr id="3" name="Picture 2"/>
          <p:cNvPicPr>
            <a:picLocks noChangeAspect="1"/>
          </p:cNvPicPr>
          <p:nvPr/>
        </p:nvPicPr>
        <p:blipFill>
          <a:blip r:embed="rId3"/>
          <a:stretch>
            <a:fillRect/>
          </a:stretch>
        </p:blipFill>
        <p:spPr>
          <a:xfrm>
            <a:off x="890587" y="95250"/>
            <a:ext cx="7362825" cy="4953000"/>
          </a:xfrm>
          <a:prstGeom prst="rect">
            <a:avLst/>
          </a:prstGeom>
        </p:spPr>
      </p:pic>
      <p:pic>
        <p:nvPicPr>
          <p:cNvPr id="5" name="Picture 4"/>
          <p:cNvPicPr>
            <a:picLocks noChangeAspect="1"/>
          </p:cNvPicPr>
          <p:nvPr/>
        </p:nvPicPr>
        <p:blipFill>
          <a:blip r:embed="rId4"/>
          <a:stretch>
            <a:fillRect/>
          </a:stretch>
        </p:blipFill>
        <p:spPr>
          <a:xfrm>
            <a:off x="876300" y="38100"/>
            <a:ext cx="7391400" cy="5067300"/>
          </a:xfrm>
          <a:prstGeom prst="rect">
            <a:avLst/>
          </a:prstGeom>
        </p:spPr>
      </p:pic>
      <p:pic>
        <p:nvPicPr>
          <p:cNvPr id="7" name="Picture 6"/>
          <p:cNvPicPr>
            <a:picLocks noChangeAspect="1"/>
          </p:cNvPicPr>
          <p:nvPr/>
        </p:nvPicPr>
        <p:blipFill>
          <a:blip r:embed="rId5"/>
          <a:stretch>
            <a:fillRect/>
          </a:stretch>
        </p:blipFill>
        <p:spPr>
          <a:xfrm>
            <a:off x="833437" y="71437"/>
            <a:ext cx="7477125" cy="5000625"/>
          </a:xfrm>
          <a:prstGeom prst="rect">
            <a:avLst/>
          </a:prstGeom>
        </p:spPr>
      </p:pic>
      <p:sp>
        <p:nvSpPr>
          <p:cNvPr id="8" name="TextBox 7"/>
          <p:cNvSpPr txBox="1"/>
          <p:nvPr/>
        </p:nvSpPr>
        <p:spPr>
          <a:xfrm>
            <a:off x="2733040" y="3616960"/>
            <a:ext cx="5262880" cy="307777"/>
          </a:xfrm>
          <a:prstGeom prst="rect">
            <a:avLst/>
          </a:prstGeom>
          <a:noFill/>
        </p:spPr>
        <p:txBody>
          <a:bodyPr wrap="square" rtlCol="0">
            <a:spAutoFit/>
          </a:bodyPr>
          <a:lstStyle/>
          <a:p>
            <a:r>
              <a:rPr lang="en-US" dirty="0" smtClean="0"/>
              <a:t>Enter Valencia’s User ID: Vmoody123 </a:t>
            </a:r>
            <a:endParaRPr lang="en-US" dirty="0"/>
          </a:p>
        </p:txBody>
      </p:sp>
      <p:cxnSp>
        <p:nvCxnSpPr>
          <p:cNvPr id="11" name="Straight Arrow Connector 10"/>
          <p:cNvCxnSpPr/>
          <p:nvPr/>
        </p:nvCxnSpPr>
        <p:spPr>
          <a:xfrm flipH="1" flipV="1">
            <a:off x="2590800" y="2428240"/>
            <a:ext cx="487680" cy="1137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9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Website Updates</a:t>
            </a:r>
            <a:endParaRPr sz="2600" dirty="0">
              <a:latin typeface="+mj-lt"/>
            </a:endParaRPr>
          </a:p>
        </p:txBody>
      </p:sp>
      <p:sp>
        <p:nvSpPr>
          <p:cNvPr id="188" name="Google Shape;188;p9"/>
          <p:cNvSpPr txBox="1"/>
          <p:nvPr/>
        </p:nvSpPr>
        <p:spPr>
          <a:xfrm>
            <a:off x="383458" y="1289064"/>
            <a:ext cx="4469097" cy="2287775"/>
          </a:xfrm>
          <a:prstGeom prst="rect">
            <a:avLst/>
          </a:prstGeom>
          <a:noFill/>
          <a:ln>
            <a:noFill/>
          </a:ln>
        </p:spPr>
        <p:txBody>
          <a:bodyPr spcFirstLastPara="1" wrap="square" lIns="91425" tIns="91425" rIns="91425" bIns="91425" anchor="t" anchorCtr="0">
            <a:spAutoFit/>
          </a:bodyPr>
          <a:lstStyle/>
          <a:p>
            <a:pPr marL="425450" lvl="0" indent="-285750" algn="l" rtl="0">
              <a:spcBef>
                <a:spcPts val="0"/>
              </a:spcBef>
              <a:spcAft>
                <a:spcPts val="1000"/>
              </a:spcAft>
              <a:buClr>
                <a:srgbClr val="434343"/>
              </a:buClr>
              <a:buSzPts val="1400"/>
              <a:buFont typeface="Arial" panose="020B0604020202020204" pitchFamily="34" charset="0"/>
              <a:buChar char="•"/>
            </a:pPr>
            <a:r>
              <a:rPr lang="en-US" sz="2000" dirty="0" smtClean="0">
                <a:solidFill>
                  <a:srgbClr val="434343"/>
                </a:solidFill>
              </a:rPr>
              <a:t>Faculty: provide Laura with your research information ASAP</a:t>
            </a:r>
          </a:p>
          <a:p>
            <a:pPr marL="425450" lvl="0" indent="-285750" algn="l" rtl="0">
              <a:spcBef>
                <a:spcPts val="0"/>
              </a:spcBef>
              <a:spcAft>
                <a:spcPts val="1000"/>
              </a:spcAft>
              <a:buClr>
                <a:srgbClr val="434343"/>
              </a:buClr>
              <a:buSzPts val="1400"/>
              <a:buFont typeface="Arial" panose="020B0604020202020204" pitchFamily="34" charset="0"/>
              <a:buChar char="•"/>
            </a:pPr>
            <a:r>
              <a:rPr lang="en-US" sz="2000" dirty="0" smtClean="0">
                <a:solidFill>
                  <a:srgbClr val="434343"/>
                </a:solidFill>
              </a:rPr>
              <a:t>Updated how-to guides and financial forms are now available on the </a:t>
            </a:r>
            <a:r>
              <a:rPr lang="en-US" sz="2000" dirty="0" smtClean="0">
                <a:solidFill>
                  <a:srgbClr val="434343"/>
                </a:solidFill>
                <a:hlinkClick r:id="rId3"/>
              </a:rPr>
              <a:t>“For Fam Med Research Unit Employees” page</a:t>
            </a:r>
            <a:endParaRPr lang="en-US" sz="2000" dirty="0" smtClean="0">
              <a:solidFill>
                <a:srgbClr val="434343"/>
              </a:solidFill>
            </a:endParaRPr>
          </a:p>
        </p:txBody>
      </p:sp>
      <p:pic>
        <p:nvPicPr>
          <p:cNvPr id="3" name="Picture 2"/>
          <p:cNvPicPr>
            <a:picLocks noChangeAspect="1"/>
          </p:cNvPicPr>
          <p:nvPr/>
        </p:nvPicPr>
        <p:blipFill>
          <a:blip r:embed="rId4"/>
          <a:stretch>
            <a:fillRect/>
          </a:stretch>
        </p:blipFill>
        <p:spPr>
          <a:xfrm>
            <a:off x="4970716" y="236649"/>
            <a:ext cx="4022407" cy="4701111"/>
          </a:xfrm>
          <a:prstGeom prst="rect">
            <a:avLst/>
          </a:prstGeom>
        </p:spPr>
      </p:pic>
    </p:spTree>
    <p:extLst>
      <p:ext uri="{BB962C8B-B14F-4D97-AF65-F5344CB8AC3E}">
        <p14:creationId xmlns:p14="http://schemas.microsoft.com/office/powerpoint/2010/main" val="2691347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NIH Updates</a:t>
            </a:r>
            <a:endParaRPr sz="2600" dirty="0">
              <a:latin typeface="+mj-lt"/>
            </a:endParaRPr>
          </a:p>
        </p:txBody>
      </p:sp>
      <p:pic>
        <p:nvPicPr>
          <p:cNvPr id="2" name="Picture 1"/>
          <p:cNvPicPr>
            <a:picLocks noChangeAspect="1"/>
          </p:cNvPicPr>
          <p:nvPr/>
        </p:nvPicPr>
        <p:blipFill>
          <a:blip r:embed="rId3"/>
          <a:stretch>
            <a:fillRect/>
          </a:stretch>
        </p:blipFill>
        <p:spPr>
          <a:xfrm>
            <a:off x="5678128" y="1977176"/>
            <a:ext cx="2972095" cy="2497173"/>
          </a:xfrm>
          <a:prstGeom prst="rect">
            <a:avLst/>
          </a:prstGeom>
        </p:spPr>
      </p:pic>
      <p:sp>
        <p:nvSpPr>
          <p:cNvPr id="3" name="Oval Callout 2"/>
          <p:cNvSpPr/>
          <p:nvPr/>
        </p:nvSpPr>
        <p:spPr>
          <a:xfrm>
            <a:off x="339507" y="1262581"/>
            <a:ext cx="5545099" cy="2013155"/>
          </a:xfrm>
          <a:prstGeom prst="wedgeEllipseCallout">
            <a:avLst>
              <a:gd name="adj1" fmla="val 72257"/>
              <a:gd name="adj2" fmla="val 3392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9367" y="1598336"/>
            <a:ext cx="4365377" cy="1323439"/>
          </a:xfrm>
          <a:prstGeom prst="rect">
            <a:avLst/>
          </a:prstGeom>
        </p:spPr>
        <p:txBody>
          <a:bodyPr wrap="square">
            <a:spAutoFit/>
          </a:bodyPr>
          <a:lstStyle/>
          <a:p>
            <a:pPr marL="139700" lvl="0" algn="ctr">
              <a:spcAft>
                <a:spcPts val="1000"/>
              </a:spcAft>
              <a:buClr>
                <a:srgbClr val="434343"/>
              </a:buClr>
              <a:buSzPts val="1400"/>
            </a:pPr>
            <a:r>
              <a:rPr lang="en-US" sz="2000" dirty="0">
                <a:solidFill>
                  <a:srgbClr val="434343"/>
                </a:solidFill>
              </a:rPr>
              <a:t>How do I budget effort for personnel whose duties are included as part of the Data Management and Sharing Plan?</a:t>
            </a:r>
            <a:endParaRPr lang="en-US" sz="2000" dirty="0">
              <a:solidFill>
                <a:srgbClr val="434343"/>
              </a:solidFill>
            </a:endParaRPr>
          </a:p>
        </p:txBody>
      </p:sp>
    </p:spTree>
    <p:extLst>
      <p:ext uri="{BB962C8B-B14F-4D97-AF65-F5344CB8AC3E}">
        <p14:creationId xmlns:p14="http://schemas.microsoft.com/office/powerpoint/2010/main" val="183034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9505" y="2316707"/>
            <a:ext cx="2688406" cy="2438173"/>
          </a:xfrm>
          <a:prstGeom prst="rect">
            <a:avLst/>
          </a:prstGeom>
        </p:spPr>
      </p:pic>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NIH Updates</a:t>
            </a:r>
            <a:endParaRPr sz="2600" dirty="0">
              <a:latin typeface="+mj-lt"/>
            </a:endParaRPr>
          </a:p>
        </p:txBody>
      </p:sp>
      <p:sp>
        <p:nvSpPr>
          <p:cNvPr id="3" name="Oval Callout 2"/>
          <p:cNvSpPr/>
          <p:nvPr/>
        </p:nvSpPr>
        <p:spPr>
          <a:xfrm>
            <a:off x="3105125" y="1310129"/>
            <a:ext cx="5545099" cy="2922658"/>
          </a:xfrm>
          <a:prstGeom prst="wedgeEllipseCallout">
            <a:avLst>
              <a:gd name="adj1" fmla="val -59399"/>
              <a:gd name="adj2" fmla="val 192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94985" y="1718392"/>
            <a:ext cx="4365377" cy="2031325"/>
          </a:xfrm>
          <a:prstGeom prst="rect">
            <a:avLst/>
          </a:prstGeom>
        </p:spPr>
        <p:txBody>
          <a:bodyPr wrap="square">
            <a:spAutoFit/>
          </a:bodyPr>
          <a:lstStyle/>
          <a:p>
            <a:pPr algn="ctr"/>
            <a:r>
              <a:rPr lang="en-US" sz="1800" dirty="0"/>
              <a:t>All costs for data management and sharing activities, including personnel costs, must be included in the single line item </a:t>
            </a:r>
            <a:r>
              <a:rPr lang="en-US" sz="1800" dirty="0" smtClean="0"/>
              <a:t>in </a:t>
            </a:r>
            <a:r>
              <a:rPr lang="en-US" sz="1800" dirty="0"/>
              <a:t>section </a:t>
            </a:r>
            <a:r>
              <a:rPr lang="en-US" sz="1800" dirty="0" smtClean="0"/>
              <a:t>F - Other </a:t>
            </a:r>
            <a:r>
              <a:rPr lang="en-US" sz="1800" dirty="0"/>
              <a:t>Direct </a:t>
            </a:r>
            <a:r>
              <a:rPr lang="en-US" sz="1800" dirty="0" smtClean="0"/>
              <a:t>Costs. Supporting </a:t>
            </a:r>
            <a:r>
              <a:rPr lang="en-US" sz="1800" dirty="0"/>
              <a:t>details, including a breakdown of any personnel effort, must be included in the budget justification.</a:t>
            </a:r>
          </a:p>
        </p:txBody>
      </p:sp>
    </p:spTree>
    <p:extLst>
      <p:ext uri="{BB962C8B-B14F-4D97-AF65-F5344CB8AC3E}">
        <p14:creationId xmlns:p14="http://schemas.microsoft.com/office/powerpoint/2010/main" val="1440652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latin typeface="+mj-lt"/>
              </a:rPr>
              <a:t>NIH Updates</a:t>
            </a:r>
            <a:endParaRPr sz="2600" dirty="0">
              <a:latin typeface="+mj-lt"/>
            </a:endParaRPr>
          </a:p>
        </p:txBody>
      </p:sp>
      <p:pic>
        <p:nvPicPr>
          <p:cNvPr id="3074" name="Picture 2" descr="https://osp.utah.edu/_resources/images/data-cos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24" y="656272"/>
            <a:ext cx="81534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81012" y="661987"/>
            <a:ext cx="8181975" cy="3819525"/>
          </a:xfrm>
          <a:prstGeom prst="rect">
            <a:avLst/>
          </a:prstGeom>
        </p:spPr>
      </p:pic>
    </p:spTree>
    <p:extLst>
      <p:ext uri="{BB962C8B-B14F-4D97-AF65-F5344CB8AC3E}">
        <p14:creationId xmlns:p14="http://schemas.microsoft.com/office/powerpoint/2010/main" val="283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Recently Processed </a:t>
            </a:r>
            <a:r>
              <a:rPr lang="en-US" dirty="0" smtClean="0">
                <a:latin typeface="Arial" panose="020B0604020202020204" pitchFamily="34" charset="0"/>
                <a:cs typeface="Arial" panose="020B0604020202020204" pitchFamily="34" charset="0"/>
              </a:rPr>
              <a:t>Awards</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2035832033"/>
              </p:ext>
            </p:extLst>
          </p:nvPr>
        </p:nvGraphicFramePr>
        <p:xfrm>
          <a:off x="317497" y="1230458"/>
          <a:ext cx="8561328" cy="2516502"/>
        </p:xfrm>
        <a:graphic>
          <a:graphicData uri="http://schemas.openxmlformats.org/drawingml/2006/table">
            <a:tbl>
              <a:tblPr firstRow="1">
                <a:tableStyleId>{5C22544A-7EE6-4342-B048-85BDC9FD1C3A}</a:tableStyleId>
              </a:tblPr>
              <a:tblGrid>
                <a:gridCol w="1206502">
                  <a:extLst>
                    <a:ext uri="{9D8B030D-6E8A-4147-A177-3AD203B41FA5}">
                      <a16:colId xmlns:a16="http://schemas.microsoft.com/office/drawing/2014/main" val="3764042023"/>
                    </a:ext>
                  </a:extLst>
                </a:gridCol>
                <a:gridCol w="3181565">
                  <a:extLst>
                    <a:ext uri="{9D8B030D-6E8A-4147-A177-3AD203B41FA5}">
                      <a16:colId xmlns:a16="http://schemas.microsoft.com/office/drawing/2014/main" val="3707701944"/>
                    </a:ext>
                  </a:extLst>
                </a:gridCol>
                <a:gridCol w="1904786">
                  <a:extLst>
                    <a:ext uri="{9D8B030D-6E8A-4147-A177-3AD203B41FA5}">
                      <a16:colId xmlns:a16="http://schemas.microsoft.com/office/drawing/2014/main" val="3006092247"/>
                    </a:ext>
                  </a:extLst>
                </a:gridCol>
                <a:gridCol w="1352550">
                  <a:extLst>
                    <a:ext uri="{9D8B030D-6E8A-4147-A177-3AD203B41FA5}">
                      <a16:colId xmlns:a16="http://schemas.microsoft.com/office/drawing/2014/main" val="175481784"/>
                    </a:ext>
                  </a:extLst>
                </a:gridCol>
                <a:gridCol w="915925">
                  <a:extLst>
                    <a:ext uri="{9D8B030D-6E8A-4147-A177-3AD203B41FA5}">
                      <a16:colId xmlns:a16="http://schemas.microsoft.com/office/drawing/2014/main" val="3869669175"/>
                    </a:ext>
                  </a:extLst>
                </a:gridCol>
              </a:tblGrid>
              <a:tr h="398142">
                <a:tc>
                  <a:txBody>
                    <a:bodyPr/>
                    <a:lstStyle/>
                    <a:p>
                      <a:pPr marL="0" indent="0" algn="l"/>
                      <a:r>
                        <a:rPr lang="en-US" sz="1100" b="1" i="0" dirty="0">
                          <a:latin typeface="Calibri" panose="020F0502020204030204" pitchFamily="34" charset="0"/>
                          <a:cs typeface="Calibri" panose="020F0502020204030204" pitchFamily="34" charset="0"/>
                        </a:rPr>
                        <a:t>PI</a:t>
                      </a:r>
                    </a:p>
                  </a:txBody>
                  <a:tcPr marL="365760" marR="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Award Title</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Prime 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Action</a:t>
                      </a:r>
                      <a:r>
                        <a:rPr lang="en-US" sz="1100" b="1" i="0" baseline="0" dirty="0">
                          <a:latin typeface="Calibri" panose="020F0502020204030204" pitchFamily="34" charset="0"/>
                          <a:cs typeface="Calibri" panose="020F0502020204030204" pitchFamily="34" charset="0"/>
                        </a:rPr>
                        <a:t> Type</a:t>
                      </a:r>
                      <a:endParaRPr lang="en-US" sz="1100" b="1" i="0" dirty="0">
                        <a:latin typeface="Calibri" panose="020F0502020204030204" pitchFamily="34" charset="0"/>
                        <a:cs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264494">
                <a:tc>
                  <a:txBody>
                    <a:bodyPr/>
                    <a:lstStyle/>
                    <a:p>
                      <a:pPr algn="l" rtl="0" fontAlgn="ctr"/>
                      <a:r>
                        <a:rPr lang="en-US" sz="1100" b="0" i="0" u="none" strike="noStrike" dirty="0">
                          <a:solidFill>
                            <a:srgbClr val="000000"/>
                          </a:solidFill>
                          <a:effectLst/>
                          <a:latin typeface="Calibri" panose="020F0502020204030204" pitchFamily="34" charset="0"/>
                        </a:rPr>
                        <a:t>Donohoe, Thomas J</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Ending the HIV Epidemic: A Plan for America – Technical Assistance Provider</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Cicatelli Associates</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DHHS-HRSA Health Resources and Services Administration</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Continuation</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722645"/>
                  </a:ext>
                </a:extLst>
              </a:tr>
              <a:tr h="0">
                <a:tc>
                  <a:txBody>
                    <a:bodyPr/>
                    <a:lstStyle/>
                    <a:p>
                      <a:pPr algn="l" rtl="0" fontAlgn="ctr"/>
                      <a:r>
                        <a:rPr lang="en-US" sz="1100" b="0" i="0" u="none" strike="noStrike" dirty="0">
                          <a:solidFill>
                            <a:srgbClr val="000000"/>
                          </a:solidFill>
                          <a:effectLst/>
                          <a:latin typeface="Calibri" panose="020F0502020204030204" pitchFamily="34" charset="0"/>
                        </a:rPr>
                        <a:t>Gelberg, Lillian</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Comparative Effectiveness of Single-Site and Scattered-Site Permanent Supportive Housing on Patient-Centered and COVID-19 Related Outcomes for People Experiencing Homelessness Receiving Contingency Management</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UNIVERSITY OF SOUTHERN CALIFORNIA</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PATIENT-CENTERED OUTCOMES RESEARCH INSTITUTE</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Modification/Amendment</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696663"/>
                  </a:ext>
                </a:extLst>
              </a:tr>
              <a:tr h="132573">
                <a:tc>
                  <a:txBody>
                    <a:bodyPr/>
                    <a:lstStyle/>
                    <a:p>
                      <a:pPr algn="l" rtl="0" fontAlgn="ctr"/>
                      <a:r>
                        <a:rPr lang="en-US" sz="1100" b="0" i="0" u="none" strike="noStrike">
                          <a:solidFill>
                            <a:srgbClr val="000000"/>
                          </a:solidFill>
                          <a:effectLst/>
                          <a:latin typeface="Calibri" panose="020F0502020204030204" pitchFamily="34" charset="0"/>
                        </a:rPr>
                        <a:t>Shoptaw, Steven J</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Center for HIV Identification, Prevention and Treatment Services</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NIH-NIMH National Institute of Mental Health</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Continuation</a:t>
                      </a:r>
                    </a:p>
                  </a:txBody>
                  <a:tcPr marL="45720" marR="4572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197691"/>
                  </a:ext>
                </a:extLst>
              </a:tr>
            </a:tbl>
          </a:graphicData>
        </a:graphic>
      </p:graphicFrame>
    </p:spTree>
    <p:extLst>
      <p:ext uri="{BB962C8B-B14F-4D97-AF65-F5344CB8AC3E}">
        <p14:creationId xmlns:p14="http://schemas.microsoft.com/office/powerpoint/2010/main" val="2132553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20</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New CBR Rates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46" y="1273595"/>
            <a:ext cx="6622473" cy="34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21</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In the News</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04" name="Google Shape;204;p14"/>
          <p:cNvSpPr/>
          <p:nvPr/>
        </p:nvSpPr>
        <p:spPr>
          <a:xfrm>
            <a:off x="640079" y="2333872"/>
            <a:ext cx="7781547"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2" name="Picture 1">
            <a:hlinkClick r:id="rId3"/>
          </p:cNvPr>
          <p:cNvPicPr>
            <a:picLocks noChangeAspect="1"/>
          </p:cNvPicPr>
          <p:nvPr/>
        </p:nvPicPr>
        <p:blipFill>
          <a:blip r:embed="rId4"/>
          <a:stretch>
            <a:fillRect/>
          </a:stretch>
        </p:blipFill>
        <p:spPr>
          <a:xfrm>
            <a:off x="4779541" y="1159826"/>
            <a:ext cx="4099283" cy="970342"/>
          </a:xfrm>
          <a:prstGeom prst="rect">
            <a:avLst/>
          </a:prstGeom>
        </p:spPr>
      </p:pic>
      <p:pic>
        <p:nvPicPr>
          <p:cNvPr id="3" name="Picture 2">
            <a:hlinkClick r:id="rId5"/>
          </p:cNvPr>
          <p:cNvPicPr>
            <a:picLocks noChangeAspect="1"/>
          </p:cNvPicPr>
          <p:nvPr/>
        </p:nvPicPr>
        <p:blipFill>
          <a:blip r:embed="rId6"/>
          <a:stretch>
            <a:fillRect/>
          </a:stretch>
        </p:blipFill>
        <p:spPr>
          <a:xfrm>
            <a:off x="546517" y="1203397"/>
            <a:ext cx="3513363" cy="1288041"/>
          </a:xfrm>
          <a:prstGeom prst="rect">
            <a:avLst/>
          </a:prstGeom>
        </p:spPr>
      </p:pic>
      <p:pic>
        <p:nvPicPr>
          <p:cNvPr id="4" name="Picture 3">
            <a:hlinkClick r:id="rId7"/>
          </p:cNvPr>
          <p:cNvPicPr>
            <a:picLocks noChangeAspect="1"/>
          </p:cNvPicPr>
          <p:nvPr/>
        </p:nvPicPr>
        <p:blipFill rotWithShape="1">
          <a:blip r:embed="rId8"/>
          <a:srcRect b="26966"/>
          <a:stretch/>
        </p:blipFill>
        <p:spPr>
          <a:xfrm>
            <a:off x="4538968" y="2304526"/>
            <a:ext cx="4361746" cy="1533803"/>
          </a:xfrm>
          <a:prstGeom prst="rect">
            <a:avLst/>
          </a:prstGeom>
        </p:spPr>
      </p:pic>
      <p:pic>
        <p:nvPicPr>
          <p:cNvPr id="5" name="Picture 4">
            <a:hlinkClick r:id="rId9"/>
          </p:cNvPr>
          <p:cNvPicPr>
            <a:picLocks noChangeAspect="1"/>
          </p:cNvPicPr>
          <p:nvPr/>
        </p:nvPicPr>
        <p:blipFill>
          <a:blip r:embed="rId10"/>
          <a:stretch>
            <a:fillRect/>
          </a:stretch>
        </p:blipFill>
        <p:spPr>
          <a:xfrm>
            <a:off x="5172774" y="3955445"/>
            <a:ext cx="3706050" cy="799435"/>
          </a:xfrm>
          <a:prstGeom prst="rect">
            <a:avLst/>
          </a:prstGeom>
        </p:spPr>
      </p:pic>
      <p:pic>
        <p:nvPicPr>
          <p:cNvPr id="6" name="Picture 5">
            <a:hlinkClick r:id="rId11"/>
          </p:cNvPr>
          <p:cNvPicPr>
            <a:picLocks noChangeAspect="1"/>
          </p:cNvPicPr>
          <p:nvPr/>
        </p:nvPicPr>
        <p:blipFill>
          <a:blip r:embed="rId12"/>
          <a:stretch>
            <a:fillRect/>
          </a:stretch>
        </p:blipFill>
        <p:spPr>
          <a:xfrm>
            <a:off x="257237" y="2611699"/>
            <a:ext cx="4096457" cy="911915"/>
          </a:xfrm>
          <a:prstGeom prst="rect">
            <a:avLst/>
          </a:prstGeom>
        </p:spPr>
      </p:pic>
      <p:pic>
        <p:nvPicPr>
          <p:cNvPr id="7" name="Picture 6">
            <a:hlinkClick r:id="rId13"/>
          </p:cNvPr>
          <p:cNvPicPr>
            <a:picLocks noChangeAspect="1"/>
          </p:cNvPicPr>
          <p:nvPr/>
        </p:nvPicPr>
        <p:blipFill>
          <a:blip r:embed="rId14"/>
          <a:stretch>
            <a:fillRect/>
          </a:stretch>
        </p:blipFill>
        <p:spPr>
          <a:xfrm>
            <a:off x="313311" y="3693739"/>
            <a:ext cx="3842815" cy="1061141"/>
          </a:xfrm>
          <a:prstGeom prst="rect">
            <a:avLst/>
          </a:prstGeom>
        </p:spPr>
      </p:pic>
    </p:spTree>
    <p:extLst>
      <p:ext uri="{BB962C8B-B14F-4D97-AF65-F5344CB8AC3E}">
        <p14:creationId xmlns:p14="http://schemas.microsoft.com/office/powerpoint/2010/main" val="2809387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640079" y="1267178"/>
            <a:ext cx="4822673" cy="3539430"/>
          </a:xfrm>
          <a:prstGeom prst="rect">
            <a:avLst/>
          </a:prstGeom>
          <a:noFill/>
          <a:ln>
            <a:noFill/>
          </a:ln>
        </p:spPr>
        <p:txBody>
          <a:bodyPr spcFirstLastPara="1" wrap="square" lIns="0" tIns="0" rIns="0" bIns="0" anchor="t" anchorCtr="0">
            <a:spAutoFit/>
          </a:bodyPr>
          <a:lstStyle/>
          <a:p>
            <a:pPr marL="284163" lvl="1" indent="-284163">
              <a:lnSpc>
                <a:spcPct val="100000"/>
              </a:lnSpc>
              <a:spcBef>
                <a:spcPts val="600"/>
              </a:spcBef>
              <a:spcAft>
                <a:spcPts val="600"/>
              </a:spcAft>
            </a:pPr>
            <a:r>
              <a:rPr lang="en-US" sz="2000" dirty="0">
                <a:latin typeface="+mj-lt"/>
              </a:rPr>
              <a:t>Next Research Unit Meeting: April </a:t>
            </a:r>
            <a:r>
              <a:rPr lang="en-US" sz="2000" dirty="0" smtClean="0">
                <a:latin typeface="+mj-lt"/>
              </a:rPr>
              <a:t>6</a:t>
            </a:r>
          </a:p>
          <a:p>
            <a:pPr marL="284163" lvl="1" indent="-284163">
              <a:lnSpc>
                <a:spcPct val="100000"/>
              </a:lnSpc>
              <a:spcBef>
                <a:spcPts val="600"/>
              </a:spcBef>
              <a:spcAft>
                <a:spcPts val="600"/>
              </a:spcAft>
            </a:pPr>
            <a:r>
              <a:rPr lang="en-US" sz="2000" dirty="0" smtClean="0">
                <a:latin typeface="+mj-lt"/>
              </a:rPr>
              <a:t>Next </a:t>
            </a:r>
            <a:r>
              <a:rPr lang="en-US" sz="2000" dirty="0">
                <a:latin typeface="+mj-lt"/>
              </a:rPr>
              <a:t>Grand Rounds: Friday, March </a:t>
            </a:r>
            <a:r>
              <a:rPr lang="en-US" sz="2000" dirty="0" smtClean="0">
                <a:latin typeface="+mj-lt"/>
              </a:rPr>
              <a:t>24</a:t>
            </a:r>
          </a:p>
          <a:p>
            <a:pPr marL="284163" lvl="1" indent="-284163">
              <a:lnSpc>
                <a:spcPct val="100000"/>
              </a:lnSpc>
              <a:spcBef>
                <a:spcPts val="600"/>
              </a:spcBef>
              <a:spcAft>
                <a:spcPts val="600"/>
              </a:spcAft>
            </a:pPr>
            <a:r>
              <a:rPr lang="en-US" sz="2000" i="1" dirty="0" smtClean="0">
                <a:latin typeface="+mj-lt"/>
              </a:rPr>
              <a:t>Building </a:t>
            </a:r>
            <a:r>
              <a:rPr lang="en-US" sz="2000" i="1" dirty="0">
                <a:latin typeface="+mj-lt"/>
              </a:rPr>
              <a:t>a Budget: Financial Basics for Research Proposals</a:t>
            </a:r>
            <a:r>
              <a:rPr lang="en-US" sz="2000" dirty="0">
                <a:latin typeface="+mj-lt"/>
              </a:rPr>
              <a:t> (March 9, 2023, from 12-1:30pm, hosted by CHIPTS)</a:t>
            </a:r>
          </a:p>
          <a:p>
            <a:pPr marL="285750" lvl="0" indent="-285750" algn="l" rtl="0">
              <a:spcBef>
                <a:spcPts val="600"/>
              </a:spcBef>
              <a:spcAft>
                <a:spcPts val="600"/>
              </a:spcAft>
              <a:buClr>
                <a:srgbClr val="58595B"/>
              </a:buClr>
              <a:buSzPts val="2000"/>
              <a:buFont typeface="Arial"/>
              <a:buChar char="•"/>
            </a:pPr>
            <a:r>
              <a:rPr lang="en-US" sz="2000" dirty="0" smtClean="0">
                <a:latin typeface="+mj-lt"/>
              </a:rPr>
              <a:t>Research Day: May 10, 2023 at the California Endowment (downtown)</a:t>
            </a:r>
          </a:p>
          <a:p>
            <a:pPr marL="285750" lvl="0" indent="-285750" algn="l" rtl="0">
              <a:spcBef>
                <a:spcPts val="600"/>
              </a:spcBef>
              <a:spcAft>
                <a:spcPts val="600"/>
              </a:spcAft>
              <a:buClr>
                <a:srgbClr val="58595B"/>
              </a:buClr>
              <a:buSzPts val="2000"/>
              <a:buFont typeface="Arial"/>
              <a:buChar char="•"/>
            </a:pPr>
            <a:r>
              <a:rPr lang="en-US" sz="2000" dirty="0" smtClean="0">
                <a:latin typeface="+mj-lt"/>
              </a:rPr>
              <a:t>Prior </a:t>
            </a:r>
            <a:r>
              <a:rPr lang="en-US" sz="2000" dirty="0">
                <a:latin typeface="+mj-lt"/>
              </a:rPr>
              <a:t>monthly meeting agendas/slides </a:t>
            </a:r>
            <a:r>
              <a:rPr lang="en-US" sz="2000" dirty="0" smtClean="0">
                <a:latin typeface="+mj-lt"/>
              </a:rPr>
              <a:t>are available </a:t>
            </a:r>
            <a:r>
              <a:rPr lang="en-US" sz="2000" dirty="0">
                <a:latin typeface="+mj-lt"/>
              </a:rPr>
              <a:t>on the </a:t>
            </a:r>
            <a:r>
              <a:rPr lang="en-US" sz="2000" u="sng" dirty="0" smtClean="0">
                <a:solidFill>
                  <a:schemeClr val="hlink"/>
                </a:solidFill>
                <a:latin typeface="+mj-lt"/>
                <a:hlinkClick r:id="rId3"/>
              </a:rPr>
              <a:t>website</a:t>
            </a:r>
            <a:endParaRPr lang="en-US" sz="2000" u="sng" dirty="0" smtClean="0">
              <a:solidFill>
                <a:schemeClr val="hlink"/>
              </a:solidFill>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22</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mj-lt"/>
              </a:rPr>
              <a:t>Meetings/Events</a:t>
            </a:r>
            <a:endParaRPr dirty="0">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23</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Recently Submitted </a:t>
            </a:r>
            <a:r>
              <a:rPr lang="en-US" dirty="0" smtClean="0">
                <a:latin typeface="Arial" panose="020B0604020202020204" pitchFamily="34" charset="0"/>
                <a:cs typeface="Arial" panose="020B0604020202020204" pitchFamily="34" charset="0"/>
              </a:rPr>
              <a:t>Proposals</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3880028674"/>
              </p:ext>
            </p:extLst>
          </p:nvPr>
        </p:nvGraphicFramePr>
        <p:xfrm>
          <a:off x="640080" y="1202750"/>
          <a:ext cx="7772398" cy="2950151"/>
        </p:xfrm>
        <a:graphic>
          <a:graphicData uri="http://schemas.openxmlformats.org/drawingml/2006/table">
            <a:tbl>
              <a:tblPr firstRow="1">
                <a:tableStyleId>{5C22544A-7EE6-4342-B048-85BDC9FD1C3A}</a:tableStyleId>
              </a:tblPr>
              <a:tblGrid>
                <a:gridCol w="1017127">
                  <a:extLst>
                    <a:ext uri="{9D8B030D-6E8A-4147-A177-3AD203B41FA5}">
                      <a16:colId xmlns:a16="http://schemas.microsoft.com/office/drawing/2014/main" val="3764042023"/>
                    </a:ext>
                  </a:extLst>
                </a:gridCol>
                <a:gridCol w="3595942">
                  <a:extLst>
                    <a:ext uri="{9D8B030D-6E8A-4147-A177-3AD203B41FA5}">
                      <a16:colId xmlns:a16="http://schemas.microsoft.com/office/drawing/2014/main" val="2674146677"/>
                    </a:ext>
                  </a:extLst>
                </a:gridCol>
                <a:gridCol w="1417357">
                  <a:extLst>
                    <a:ext uri="{9D8B030D-6E8A-4147-A177-3AD203B41FA5}">
                      <a16:colId xmlns:a16="http://schemas.microsoft.com/office/drawing/2014/main" val="3006092247"/>
                    </a:ext>
                  </a:extLst>
                </a:gridCol>
                <a:gridCol w="937375">
                  <a:extLst>
                    <a:ext uri="{9D8B030D-6E8A-4147-A177-3AD203B41FA5}">
                      <a16:colId xmlns:a16="http://schemas.microsoft.com/office/drawing/2014/main" val="175481784"/>
                    </a:ext>
                  </a:extLst>
                </a:gridCol>
                <a:gridCol w="804597">
                  <a:extLst>
                    <a:ext uri="{9D8B030D-6E8A-4147-A177-3AD203B41FA5}">
                      <a16:colId xmlns:a16="http://schemas.microsoft.com/office/drawing/2014/main" val="3869669175"/>
                    </a:ext>
                  </a:extLst>
                </a:gridCol>
              </a:tblGrid>
              <a:tr h="516176">
                <a:tc>
                  <a:txBody>
                    <a:bodyPr/>
                    <a:lstStyle/>
                    <a:p>
                      <a:pPr algn="l"/>
                      <a:r>
                        <a:rPr lang="en-US" sz="1200" b="1" i="0" dirty="0">
                          <a:latin typeface="Calibri" panose="020F0502020204030204" pitchFamily="34" charset="0"/>
                          <a:cs typeface="Calibri" panose="020F0502020204030204" pitchFamily="34" charset="0"/>
                        </a:rPr>
                        <a:t>PI</a:t>
                      </a:r>
                    </a:p>
                  </a:txBody>
                  <a:tcPr marL="45720" marR="4572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l"/>
                      <a:r>
                        <a:rPr lang="en-US" sz="1200" b="1" i="0" dirty="0" smtClean="0">
                          <a:latin typeface="Calibri" panose="020F0502020204030204" pitchFamily="34" charset="0"/>
                          <a:cs typeface="Calibri" panose="020F0502020204030204" pitchFamily="34" charset="0"/>
                        </a:rPr>
                        <a:t>Title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Prime 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baseline="0" dirty="0" smtClean="0">
                          <a:latin typeface="Calibri" panose="020F0502020204030204" pitchFamily="34" charset="0"/>
                          <a:cs typeface="Calibri" panose="020F0502020204030204" pitchFamily="34" charset="0"/>
                        </a:rPr>
                        <a:t>Type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811325">
                <a:tc>
                  <a:txBody>
                    <a:bodyPr/>
                    <a:lstStyle/>
                    <a:p>
                      <a:pPr algn="l" rtl="0" fontAlgn="ctr"/>
                      <a:r>
                        <a:rPr lang="en-US" sz="1100" b="0" i="0" u="none" strike="noStrike" dirty="0">
                          <a:solidFill>
                            <a:srgbClr val="000000"/>
                          </a:solidFill>
                          <a:effectLst/>
                          <a:latin typeface="Calibri" panose="020F0502020204030204" pitchFamily="34" charset="0"/>
                        </a:rPr>
                        <a:t>Gelberg, Lillian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a:t>
                      </a:r>
                      <a:r>
                        <a:rPr lang="en-US" sz="1100" b="0" i="0" kern="1200" dirty="0" smtClean="0">
                          <a:solidFill>
                            <a:schemeClr val="tx1">
                              <a:lumMod val="50000"/>
                            </a:schemeClr>
                          </a:solidFill>
                          <a:effectLst/>
                          <a:latin typeface="Calibri" panose="020F0502020204030204" pitchFamily="34" charset="0"/>
                          <a:ea typeface="+mn-ea"/>
                          <a:cs typeface="Calibri" panose="020F0502020204030204" pitchFamily="34" charset="0"/>
                        </a:rPr>
                        <a:t>Understanding the Complex Risk Pathways of Multiple Chronic Conditions</a:t>
                      </a:r>
                    </a:p>
                    <a:p>
                      <a:pPr algn="l" rtl="0" fontAlgn="ct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UNIVERSITY OF NORTH CAROLINA</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NIH - National Institutes of Health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Resubmission - 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891641"/>
                  </a:ext>
                </a:extLst>
              </a:tr>
              <a:tr h="811325">
                <a:tc>
                  <a:txBody>
                    <a:bodyPr/>
                    <a:lstStyle/>
                    <a:p>
                      <a:pPr algn="l" rtl="0" fontAlgn="ctr"/>
                      <a:r>
                        <a:rPr lang="en-US" sz="1100" b="0" i="0" u="none" strike="noStrike">
                          <a:solidFill>
                            <a:srgbClr val="000000"/>
                          </a:solidFill>
                          <a:effectLst/>
                          <a:latin typeface="Calibri" panose="020F0502020204030204" pitchFamily="34" charset="0"/>
                        </a:rPr>
                        <a:t>Gelberg, Lillian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a:t>
                      </a:r>
                      <a:r>
                        <a:rPr lang="en-US" sz="1100" b="0" i="0" kern="1200" dirty="0" smtClean="0">
                          <a:solidFill>
                            <a:schemeClr val="tx1">
                              <a:lumMod val="50000"/>
                            </a:schemeClr>
                          </a:solidFill>
                          <a:effectLst/>
                          <a:latin typeface="Calibri" panose="020F0502020204030204" pitchFamily="34" charset="0"/>
                          <a:ea typeface="+mn-ea"/>
                          <a:cs typeface="Calibri" panose="020F0502020204030204" pitchFamily="34" charset="0"/>
                        </a:rPr>
                        <a:t>Effect of an Adapted Community-Based Biofeedback Program on Heart Rate Variability and Mental Health among People Experiencing Homelessness</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UNIVERSITY OF CALIFORNIA, IRVINE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NIH - National Institutes of Health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811325">
                <a:tc>
                  <a:txBody>
                    <a:bodyPr/>
                    <a:lstStyle/>
                    <a:p>
                      <a:pPr algn="l" rtl="0" fontAlgn="ctr"/>
                      <a:r>
                        <a:rPr lang="en-US" sz="1100" b="0" i="0" u="none" strike="noStrike">
                          <a:solidFill>
                            <a:srgbClr val="000000"/>
                          </a:solidFill>
                          <a:effectLst/>
                          <a:latin typeface="Calibri" panose="020F0502020204030204" pitchFamily="34" charset="0"/>
                        </a:rPr>
                        <a:t>Gelberg, Lillian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a:t>
                      </a:r>
                      <a:r>
                        <a:rPr lang="en-US" sz="1100" b="0" i="0" kern="1200" dirty="0" smtClean="0">
                          <a:solidFill>
                            <a:schemeClr val="tx1">
                              <a:lumMod val="50000"/>
                            </a:schemeClr>
                          </a:solidFill>
                          <a:effectLst/>
                          <a:latin typeface="Calibri" panose="020F0502020204030204" pitchFamily="34" charset="0"/>
                          <a:ea typeface="+mn-ea"/>
                          <a:cs typeface="Calibri" panose="020F0502020204030204" pitchFamily="34" charset="0"/>
                        </a:rPr>
                        <a:t>NIDA Clinical Trials Network: Greater New York Node - Supplement: Subthreshold Opioid Use Disorder Prevention (STOP) Trial (Year 6)</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NEW YORK UNIVERSITY</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NIH-NIDA National Institute on Drug Abuse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Modification/Amendment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bl>
          </a:graphicData>
        </a:graphic>
      </p:graphicFrame>
    </p:spTree>
    <p:extLst>
      <p:ext uri="{BB962C8B-B14F-4D97-AF65-F5344CB8AC3E}">
        <p14:creationId xmlns:p14="http://schemas.microsoft.com/office/powerpoint/2010/main" val="201323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t>Upcoming Holidays</a:t>
            </a:r>
            <a:endParaRPr dirty="0">
              <a:latin typeface="+mj-lt"/>
            </a:endParaRPr>
          </a:p>
        </p:txBody>
      </p:sp>
      <p:sp>
        <p:nvSpPr>
          <p:cNvPr id="2" name="Rectangle 1"/>
          <p:cNvSpPr/>
          <p:nvPr/>
        </p:nvSpPr>
        <p:spPr>
          <a:xfrm>
            <a:off x="649223" y="2498248"/>
            <a:ext cx="7772401" cy="861774"/>
          </a:xfrm>
          <a:prstGeom prst="rect">
            <a:avLst/>
          </a:prstGeom>
        </p:spPr>
        <p:txBody>
          <a:bodyPr wrap="square">
            <a:spAutoFit/>
          </a:bodyPr>
          <a:lstStyle/>
          <a:p>
            <a:pPr marL="3040062" fontAlgn="base">
              <a:spcAft>
                <a:spcPts val="1200"/>
              </a:spcAft>
            </a:pPr>
            <a:r>
              <a:rPr lang="en-US" sz="2000" dirty="0" smtClean="0">
                <a:latin typeface="Arial" panose="020B0604020202020204" pitchFamily="34" charset="0"/>
              </a:rPr>
              <a:t>March 31, 2023 – Cesar Chavez Day</a:t>
            </a:r>
            <a:endParaRPr lang="en-US" sz="2000" dirty="0">
              <a:latin typeface="Arial" panose="020B0604020202020204" pitchFamily="34" charset="0"/>
            </a:endParaRPr>
          </a:p>
          <a:p>
            <a:pPr marL="223838" indent="-223838" fontAlgn="base">
              <a:spcAft>
                <a:spcPts val="1200"/>
              </a:spcAft>
              <a:buFont typeface="Arial" panose="020B0604020202020204" pitchFamily="34" charset="0"/>
              <a:buChar char="•"/>
            </a:pPr>
            <a:endParaRPr lang="en-US" sz="2000" dirty="0">
              <a:latin typeface="Arial" panose="020B0604020202020204" pitchFamily="34" charset="0"/>
            </a:endParaRPr>
          </a:p>
        </p:txBody>
      </p:sp>
      <p:pic>
        <p:nvPicPr>
          <p:cNvPr id="5" name="Picture 4" descr="Lent Day 25 | A Pastor's Thou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96" y="1928724"/>
            <a:ext cx="2207804" cy="20008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Performance Evaluations</a:t>
            </a:r>
            <a:endParaRPr dirty="0">
              <a:latin typeface="Arial"/>
              <a:ea typeface="Arial"/>
              <a:cs typeface="Arial"/>
              <a:sym typeface="Arial"/>
            </a:endParaRPr>
          </a:p>
        </p:txBody>
      </p:sp>
      <p:sp>
        <p:nvSpPr>
          <p:cNvPr id="312" name="Google Shape;312;p13"/>
          <p:cNvSpPr txBox="1"/>
          <p:nvPr/>
        </p:nvSpPr>
        <p:spPr>
          <a:xfrm>
            <a:off x="640079" y="1187710"/>
            <a:ext cx="7781545" cy="954077"/>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smtClean="0"/>
              <a:t>For career </a:t>
            </a:r>
            <a:r>
              <a:rPr lang="en-US" sz="2000" dirty="0"/>
              <a:t>staff in non-represented, non-academic </a:t>
            </a:r>
            <a:r>
              <a:rPr lang="en-US" sz="2000" dirty="0" smtClean="0"/>
              <a:t>positions</a:t>
            </a:r>
          </a:p>
          <a:p>
            <a:pPr marL="285750" indent="-285750">
              <a:spcAft>
                <a:spcPts val="600"/>
              </a:spcAft>
              <a:buFont typeface="Arial" panose="020B0604020202020204" pitchFamily="34" charset="0"/>
              <a:buChar char="•"/>
            </a:pPr>
            <a:r>
              <a:rPr lang="en-US" sz="2000" dirty="0" smtClean="0"/>
              <a:t>Self-evaluation now available in </a:t>
            </a:r>
            <a:r>
              <a:rPr lang="en-US" sz="2000" dirty="0" smtClean="0">
                <a:hlinkClick r:id="rId3"/>
              </a:rPr>
              <a:t>Cornerstone</a:t>
            </a:r>
            <a:r>
              <a:rPr lang="en-US" sz="2000" dirty="0" smtClean="0"/>
              <a:t> </a:t>
            </a:r>
            <a:endParaRPr sz="2000" dirty="0"/>
          </a:p>
        </p:txBody>
      </p:sp>
      <p:pic>
        <p:nvPicPr>
          <p:cNvPr id="3" name="Picture 2"/>
          <p:cNvPicPr>
            <a:picLocks noChangeAspect="1"/>
          </p:cNvPicPr>
          <p:nvPr/>
        </p:nvPicPr>
        <p:blipFill>
          <a:blip r:embed="rId4"/>
          <a:stretch>
            <a:fillRect/>
          </a:stretch>
        </p:blipFill>
        <p:spPr>
          <a:xfrm>
            <a:off x="1696720" y="2506912"/>
            <a:ext cx="5667161" cy="1430283"/>
          </a:xfrm>
          <a:prstGeom prst="rect">
            <a:avLst/>
          </a:prstGeom>
        </p:spPr>
      </p:pic>
    </p:spTree>
    <p:extLst>
      <p:ext uri="{BB962C8B-B14F-4D97-AF65-F5344CB8AC3E}">
        <p14:creationId xmlns:p14="http://schemas.microsoft.com/office/powerpoint/2010/main" val="49010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Performance Evaluations</a:t>
            </a:r>
            <a:endParaRPr dirty="0">
              <a:latin typeface="Arial"/>
              <a:ea typeface="Arial"/>
              <a:cs typeface="Arial"/>
              <a:sym typeface="Arial"/>
            </a:endParaRPr>
          </a:p>
        </p:txBody>
      </p:sp>
      <p:sp>
        <p:nvSpPr>
          <p:cNvPr id="7" name="Google Shape;312;p13"/>
          <p:cNvSpPr txBox="1"/>
          <p:nvPr/>
        </p:nvSpPr>
        <p:spPr>
          <a:xfrm>
            <a:off x="640079" y="1233379"/>
            <a:ext cx="7781545" cy="569356"/>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smtClean="0"/>
              <a:t>Five-point rating system</a:t>
            </a:r>
            <a:endParaRPr sz="2000" dirty="0"/>
          </a:p>
        </p:txBody>
      </p:sp>
      <p:pic>
        <p:nvPicPr>
          <p:cNvPr id="2" name="Picture 1"/>
          <p:cNvPicPr>
            <a:picLocks noChangeAspect="1"/>
          </p:cNvPicPr>
          <p:nvPr/>
        </p:nvPicPr>
        <p:blipFill>
          <a:blip r:embed="rId3"/>
          <a:stretch>
            <a:fillRect/>
          </a:stretch>
        </p:blipFill>
        <p:spPr>
          <a:xfrm>
            <a:off x="726474" y="1661650"/>
            <a:ext cx="5252275" cy="2137133"/>
          </a:xfrm>
          <a:prstGeom prst="rect">
            <a:avLst/>
          </a:prstGeom>
        </p:spPr>
      </p:pic>
      <p:pic>
        <p:nvPicPr>
          <p:cNvPr id="4" name="Picture 3"/>
          <p:cNvPicPr>
            <a:picLocks noChangeAspect="1"/>
          </p:cNvPicPr>
          <p:nvPr/>
        </p:nvPicPr>
        <p:blipFill rotWithShape="1">
          <a:blip r:embed="rId4"/>
          <a:srcRect t="4456"/>
          <a:stretch/>
        </p:blipFill>
        <p:spPr>
          <a:xfrm>
            <a:off x="1342385" y="2028825"/>
            <a:ext cx="5361051" cy="2151316"/>
          </a:xfrm>
          <a:prstGeom prst="rect">
            <a:avLst/>
          </a:prstGeom>
        </p:spPr>
      </p:pic>
      <p:pic>
        <p:nvPicPr>
          <p:cNvPr id="5" name="Picture 4"/>
          <p:cNvPicPr>
            <a:picLocks noChangeAspect="1"/>
          </p:cNvPicPr>
          <p:nvPr/>
        </p:nvPicPr>
        <p:blipFill rotWithShape="1">
          <a:blip r:embed="rId5"/>
          <a:srcRect t="1903"/>
          <a:stretch/>
        </p:blipFill>
        <p:spPr>
          <a:xfrm>
            <a:off x="1930499" y="2346047"/>
            <a:ext cx="5237226" cy="2190519"/>
          </a:xfrm>
          <a:prstGeom prst="rect">
            <a:avLst/>
          </a:prstGeom>
        </p:spPr>
      </p:pic>
      <p:pic>
        <p:nvPicPr>
          <p:cNvPr id="6" name="Picture 5"/>
          <p:cNvPicPr>
            <a:picLocks noChangeAspect="1"/>
          </p:cNvPicPr>
          <p:nvPr/>
        </p:nvPicPr>
        <p:blipFill rotWithShape="1">
          <a:blip r:embed="rId6"/>
          <a:srcRect t="2671"/>
          <a:stretch/>
        </p:blipFill>
        <p:spPr>
          <a:xfrm>
            <a:off x="2673398" y="2646551"/>
            <a:ext cx="5353826" cy="2194054"/>
          </a:xfrm>
          <a:prstGeom prst="rect">
            <a:avLst/>
          </a:prstGeom>
        </p:spPr>
      </p:pic>
      <p:pic>
        <p:nvPicPr>
          <p:cNvPr id="8" name="Picture 7"/>
          <p:cNvPicPr>
            <a:picLocks noChangeAspect="1"/>
          </p:cNvPicPr>
          <p:nvPr/>
        </p:nvPicPr>
        <p:blipFill rotWithShape="1">
          <a:blip r:embed="rId7"/>
          <a:srcRect t="2351"/>
          <a:stretch/>
        </p:blipFill>
        <p:spPr>
          <a:xfrm>
            <a:off x="3474149" y="2951770"/>
            <a:ext cx="5252275" cy="2188039"/>
          </a:xfrm>
          <a:prstGeom prst="rect">
            <a:avLst/>
          </a:prstGeom>
        </p:spPr>
      </p:pic>
    </p:spTree>
    <p:extLst>
      <p:ext uri="{BB962C8B-B14F-4D97-AF65-F5344CB8AC3E}">
        <p14:creationId xmlns:p14="http://schemas.microsoft.com/office/powerpoint/2010/main" val="2524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Arial"/>
                <a:ea typeface="Arial"/>
                <a:cs typeface="Arial"/>
                <a:sym typeface="Arial"/>
              </a:rPr>
              <a:t>New Applicant Tracking System</a:t>
            </a:r>
            <a:endParaRPr dirty="0">
              <a:latin typeface="Arial"/>
              <a:ea typeface="Arial"/>
              <a:cs typeface="Arial"/>
              <a:sym typeface="Arial"/>
            </a:endParaRPr>
          </a:p>
        </p:txBody>
      </p:sp>
      <p:sp>
        <p:nvSpPr>
          <p:cNvPr id="7" name="Google Shape;312;p13"/>
          <p:cNvSpPr txBox="1"/>
          <p:nvPr/>
        </p:nvSpPr>
        <p:spPr>
          <a:xfrm>
            <a:off x="630934" y="1242904"/>
            <a:ext cx="7781545" cy="3524011"/>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400" dirty="0" err="1" smtClean="0"/>
              <a:t>Avature</a:t>
            </a:r>
            <a:endParaRPr lang="en-US" sz="2400" dirty="0" smtClean="0"/>
          </a:p>
          <a:p>
            <a:pPr marL="285750" indent="-285750">
              <a:spcAft>
                <a:spcPts val="600"/>
              </a:spcAft>
              <a:buFont typeface="Arial" panose="020B0604020202020204" pitchFamily="34" charset="0"/>
              <a:buChar char="•"/>
            </a:pPr>
            <a:r>
              <a:rPr lang="en-US" sz="2400" dirty="0" smtClean="0"/>
              <a:t>Replaces Cornerstone for reviewing applicants</a:t>
            </a:r>
          </a:p>
          <a:p>
            <a:pPr marL="285750" indent="-285750">
              <a:spcAft>
                <a:spcPts val="600"/>
              </a:spcAft>
              <a:buFont typeface="Arial" panose="020B0604020202020204" pitchFamily="34" charset="0"/>
              <a:buChar char="•"/>
            </a:pPr>
            <a:r>
              <a:rPr lang="en-US" sz="2400" dirty="0" smtClean="0"/>
              <a:t>Training for hiring managers </a:t>
            </a:r>
            <a:r>
              <a:rPr lang="en-US" sz="2400" dirty="0"/>
              <a:t>is available here: </a:t>
            </a:r>
            <a:r>
              <a:rPr lang="en-US" sz="2400" dirty="0">
                <a:hlinkClick r:id="rId3"/>
              </a:rPr>
              <a:t>https://mednet.uclahealth.org/managertoolkit</a:t>
            </a:r>
            <a:r>
              <a:rPr lang="en-US" sz="2400" dirty="0" smtClean="0">
                <a:hlinkClick r:id="rId3"/>
              </a:rPr>
              <a:t>/</a:t>
            </a:r>
            <a:r>
              <a:rPr lang="en-US" sz="2400" dirty="0" smtClean="0"/>
              <a:t> </a:t>
            </a:r>
          </a:p>
          <a:p>
            <a:pPr marL="285750" indent="-285750">
              <a:spcAft>
                <a:spcPts val="600"/>
              </a:spcAft>
              <a:buFont typeface="Arial" panose="020B0604020202020204" pitchFamily="34" charset="0"/>
              <a:buChar char="•"/>
            </a:pPr>
            <a:r>
              <a:rPr lang="en-US" sz="2400" dirty="0" smtClean="0"/>
              <a:t>In progress requisitions: applicants will need to re-apply via new system</a:t>
            </a:r>
          </a:p>
          <a:p>
            <a:pPr marL="285750" indent="-285750">
              <a:spcAft>
                <a:spcPts val="600"/>
              </a:spcAft>
              <a:buFont typeface="Arial" panose="020B0604020202020204" pitchFamily="34" charset="0"/>
              <a:buChar char="•"/>
            </a:pPr>
            <a:r>
              <a:rPr lang="en-US" sz="2400" dirty="0" smtClean="0"/>
              <a:t>Requisitions put on hold during blackout should be processed shortly</a:t>
            </a:r>
            <a:endParaRPr sz="2400" dirty="0"/>
          </a:p>
        </p:txBody>
      </p:sp>
    </p:spTree>
    <p:extLst>
      <p:ext uri="{BB962C8B-B14F-4D97-AF65-F5344CB8AC3E}">
        <p14:creationId xmlns:p14="http://schemas.microsoft.com/office/powerpoint/2010/main" val="194333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pic>
        <p:nvPicPr>
          <p:cNvPr id="3" name="Picture 2"/>
          <p:cNvPicPr>
            <a:picLocks noChangeAspect="1"/>
          </p:cNvPicPr>
          <p:nvPr/>
        </p:nvPicPr>
        <p:blipFill>
          <a:blip r:embed="rId3"/>
          <a:stretch>
            <a:fillRect/>
          </a:stretch>
        </p:blipFill>
        <p:spPr>
          <a:xfrm>
            <a:off x="1476376" y="408495"/>
            <a:ext cx="6305549" cy="4346385"/>
          </a:xfrm>
          <a:prstGeom prst="rect">
            <a:avLst/>
          </a:prstGeom>
        </p:spPr>
      </p:pic>
      <p:pic>
        <p:nvPicPr>
          <p:cNvPr id="4" name="Picture 3"/>
          <p:cNvPicPr>
            <a:picLocks noChangeAspect="1"/>
          </p:cNvPicPr>
          <p:nvPr/>
        </p:nvPicPr>
        <p:blipFill>
          <a:blip r:embed="rId4"/>
          <a:stretch>
            <a:fillRect/>
          </a:stretch>
        </p:blipFill>
        <p:spPr>
          <a:xfrm>
            <a:off x="401445" y="408494"/>
            <a:ext cx="8379426" cy="4346385"/>
          </a:xfrm>
          <a:prstGeom prst="rect">
            <a:avLst/>
          </a:prstGeom>
        </p:spPr>
      </p:pic>
      <p:sp>
        <p:nvSpPr>
          <p:cNvPr id="5" name="TextBox 4"/>
          <p:cNvSpPr txBox="1"/>
          <p:nvPr/>
        </p:nvSpPr>
        <p:spPr>
          <a:xfrm>
            <a:off x="4705351" y="3662272"/>
            <a:ext cx="4265806" cy="1092607"/>
          </a:xfrm>
          <a:prstGeom prst="rect">
            <a:avLst/>
          </a:prstGeom>
          <a:solidFill>
            <a:schemeClr val="accent5">
              <a:lumMod val="20000"/>
              <a:lumOff val="80000"/>
            </a:schemeClr>
          </a:solidFill>
        </p:spPr>
        <p:txBody>
          <a:bodyPr wrap="square" rtlCol="0">
            <a:spAutoFit/>
          </a:bodyPr>
          <a:lstStyle/>
          <a:p>
            <a:pPr marL="285750" indent="-285750">
              <a:spcAft>
                <a:spcPts val="600"/>
              </a:spcAft>
              <a:buFont typeface="Arial" panose="020B0604020202020204" pitchFamily="34" charset="0"/>
              <a:buChar char="•"/>
            </a:pPr>
            <a:r>
              <a:rPr lang="en-US" sz="2000" dirty="0" smtClean="0"/>
              <a:t>Talent+ Scores have not yet incorporated into new system</a:t>
            </a:r>
          </a:p>
          <a:p>
            <a:pPr marL="285750" indent="-285750">
              <a:spcAft>
                <a:spcPts val="600"/>
              </a:spcAft>
              <a:buFont typeface="Arial" panose="020B0604020202020204" pitchFamily="34" charset="0"/>
              <a:buChar char="•"/>
            </a:pPr>
            <a:r>
              <a:rPr lang="en-US" sz="2000" dirty="0" smtClean="0"/>
              <a:t>Will likely be reinstated in April</a:t>
            </a:r>
            <a:endParaRPr lang="en-US" sz="2000" dirty="0"/>
          </a:p>
        </p:txBody>
      </p:sp>
    </p:spTree>
    <p:extLst>
      <p:ext uri="{BB962C8B-B14F-4D97-AF65-F5344CB8AC3E}">
        <p14:creationId xmlns:p14="http://schemas.microsoft.com/office/powerpoint/2010/main" val="20428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6689850" y="1385412"/>
            <a:ext cx="2039400" cy="145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
        <p:nvSpPr>
          <p:cNvPr id="298" name="Google Shape;298;p12"/>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Arial"/>
                <a:ea typeface="Arial"/>
                <a:cs typeface="Arial"/>
                <a:sym typeface="Arial"/>
              </a:rPr>
              <a:t>Research </a:t>
            </a:r>
            <a:r>
              <a:rPr lang="en-US" dirty="0" smtClean="0">
                <a:latin typeface="Arial"/>
                <a:ea typeface="Arial"/>
                <a:cs typeface="Arial"/>
                <a:sym typeface="Arial"/>
              </a:rPr>
              <a:t>Day</a:t>
            </a:r>
            <a:endParaRPr dirty="0">
              <a:latin typeface="Arial"/>
              <a:ea typeface="Arial"/>
              <a:cs typeface="Arial"/>
              <a:sym typeface="Arial"/>
            </a:endParaRPr>
          </a:p>
        </p:txBody>
      </p:sp>
      <p:sp>
        <p:nvSpPr>
          <p:cNvPr id="299" name="Google Shape;299;p12"/>
          <p:cNvSpPr txBox="1"/>
          <p:nvPr/>
        </p:nvSpPr>
        <p:spPr>
          <a:xfrm>
            <a:off x="640079" y="1170662"/>
            <a:ext cx="6049746" cy="41395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2000" b="1" dirty="0"/>
              <a:t>2023 Meeting Information</a:t>
            </a:r>
            <a:endParaRPr sz="2000" b="1" dirty="0"/>
          </a:p>
          <a:p>
            <a:pPr marL="457200" lvl="0" indent="-317500">
              <a:spcAft>
                <a:spcPts val="600"/>
              </a:spcAft>
              <a:buSzPts val="1400"/>
              <a:buChar char="●"/>
            </a:pPr>
            <a:r>
              <a:rPr lang="en-US" sz="1800" dirty="0"/>
              <a:t>In-person at the California Endowment (Center for Healthy Communities Los Angeles</a:t>
            </a:r>
            <a:r>
              <a:rPr lang="en-US" sz="1800" dirty="0" smtClean="0"/>
              <a:t>)</a:t>
            </a:r>
          </a:p>
          <a:p>
            <a:pPr marL="457200" lvl="0" indent="-317500" algn="l" rtl="0">
              <a:spcBef>
                <a:spcPts val="0"/>
              </a:spcBef>
              <a:spcAft>
                <a:spcPts val="600"/>
              </a:spcAft>
              <a:buSzPts val="1400"/>
              <a:buChar char="●"/>
            </a:pPr>
            <a:r>
              <a:rPr lang="en-US" sz="1800" dirty="0" smtClean="0"/>
              <a:t>Wednesday</a:t>
            </a:r>
            <a:r>
              <a:rPr lang="en-US" sz="1800" dirty="0"/>
              <a:t>, May 10, </a:t>
            </a:r>
            <a:r>
              <a:rPr lang="en-US" sz="1800" dirty="0" smtClean="0"/>
              <a:t>2023</a:t>
            </a:r>
          </a:p>
          <a:p>
            <a:pPr marL="457200" lvl="0" indent="-317500" algn="l" rtl="0">
              <a:spcBef>
                <a:spcPts val="0"/>
              </a:spcBef>
              <a:spcAft>
                <a:spcPts val="600"/>
              </a:spcAft>
              <a:buSzPts val="1400"/>
              <a:buChar char="●"/>
            </a:pPr>
            <a:r>
              <a:rPr lang="en-US" sz="1800" dirty="0" smtClean="0"/>
              <a:t>Keynote Speaker: Dr. Steve Shoptaw</a:t>
            </a:r>
          </a:p>
          <a:p>
            <a:pPr marL="457200" lvl="0" indent="-317500" algn="l" rtl="0">
              <a:spcBef>
                <a:spcPts val="0"/>
              </a:spcBef>
              <a:spcAft>
                <a:spcPts val="600"/>
              </a:spcAft>
              <a:buSzPts val="1400"/>
              <a:buChar char="●"/>
            </a:pPr>
            <a:endParaRPr sz="500" dirty="0"/>
          </a:p>
          <a:p>
            <a:pPr marL="0" lvl="0" indent="0" algn="l" rtl="0">
              <a:spcBef>
                <a:spcPts val="0"/>
              </a:spcBef>
              <a:spcAft>
                <a:spcPts val="600"/>
              </a:spcAft>
              <a:buNone/>
            </a:pPr>
            <a:r>
              <a:rPr lang="en-US" sz="2000" b="1" dirty="0"/>
              <a:t>Abstract </a:t>
            </a:r>
            <a:r>
              <a:rPr lang="en-US" sz="2000" b="1" dirty="0" smtClean="0"/>
              <a:t>Submissions</a:t>
            </a:r>
            <a:endParaRPr sz="2000" b="1" dirty="0"/>
          </a:p>
          <a:p>
            <a:pPr marL="457200" lvl="0" indent="-317500" algn="l" rtl="0">
              <a:spcBef>
                <a:spcPts val="0"/>
              </a:spcBef>
              <a:spcAft>
                <a:spcPts val="600"/>
              </a:spcAft>
              <a:buSzPts val="1400"/>
              <a:buChar char="●"/>
            </a:pPr>
            <a:r>
              <a:rPr lang="en-US" sz="1800" dirty="0" smtClean="0">
                <a:hlinkClick r:id="rId3"/>
              </a:rPr>
              <a:t>Submission Guidelines </a:t>
            </a:r>
            <a:r>
              <a:rPr lang="en-US" sz="1800" dirty="0" smtClean="0"/>
              <a:t>and other info can be found on our </a:t>
            </a:r>
            <a:r>
              <a:rPr lang="en-US" sz="1800" dirty="0" smtClean="0">
                <a:hlinkClick r:id="rId4"/>
              </a:rPr>
              <a:t>website</a:t>
            </a:r>
            <a:endParaRPr lang="en-US" sz="1800" dirty="0" smtClean="0"/>
          </a:p>
          <a:p>
            <a:pPr marL="457200" lvl="0" indent="-317500" algn="l" rtl="0">
              <a:spcBef>
                <a:spcPts val="0"/>
              </a:spcBef>
              <a:spcAft>
                <a:spcPts val="600"/>
              </a:spcAft>
              <a:buSzPts val="1400"/>
              <a:buChar char="●"/>
            </a:pPr>
            <a:r>
              <a:rPr lang="en-US" sz="1800" dirty="0" smtClean="0"/>
              <a:t>Abstracts must be submitted via the </a:t>
            </a:r>
            <a:r>
              <a:rPr lang="en-US" sz="1800" dirty="0" smtClean="0">
                <a:hlinkClick r:id="rId5"/>
              </a:rPr>
              <a:t>Submission Portal</a:t>
            </a:r>
            <a:r>
              <a:rPr lang="en-US" sz="1800" dirty="0" smtClean="0"/>
              <a:t> by April </a:t>
            </a:r>
            <a:r>
              <a:rPr lang="en-US" sz="1800" dirty="0"/>
              <a:t>7, 2023. </a:t>
            </a:r>
            <a:endParaRPr sz="1800" dirty="0"/>
          </a:p>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pic>
        <p:nvPicPr>
          <p:cNvPr id="300" name="Google Shape;300;p12"/>
          <p:cNvPicPr preferRelativeResize="0"/>
          <p:nvPr/>
        </p:nvPicPr>
        <p:blipFill>
          <a:blip r:embed="rId6">
            <a:alphaModFix/>
          </a:blip>
          <a:stretch>
            <a:fillRect/>
          </a:stretch>
        </p:blipFill>
        <p:spPr>
          <a:xfrm>
            <a:off x="6808125" y="1576900"/>
            <a:ext cx="1802825" cy="1070200"/>
          </a:xfrm>
          <a:prstGeom prst="rect">
            <a:avLst/>
          </a:prstGeom>
          <a:noFill/>
          <a:ln>
            <a:noFill/>
          </a:ln>
        </p:spPr>
      </p:pic>
      <p:pic>
        <p:nvPicPr>
          <p:cNvPr id="302" name="Google Shape;302;p12"/>
          <p:cNvPicPr preferRelativeResize="0"/>
          <p:nvPr/>
        </p:nvPicPr>
        <p:blipFill>
          <a:blip r:embed="rId7">
            <a:alphaModFix/>
          </a:blip>
          <a:stretch>
            <a:fillRect/>
          </a:stretch>
        </p:blipFill>
        <p:spPr>
          <a:xfrm>
            <a:off x="6809100" y="3387538"/>
            <a:ext cx="1897500" cy="1070187"/>
          </a:xfrm>
          <a:prstGeom prst="rect">
            <a:avLst/>
          </a:prstGeom>
          <a:noFill/>
          <a:ln>
            <a:noFill/>
          </a:ln>
        </p:spPr>
      </p:pic>
    </p:spTree>
    <p:extLst>
      <p:ext uri="{BB962C8B-B14F-4D97-AF65-F5344CB8AC3E}">
        <p14:creationId xmlns:p14="http://schemas.microsoft.com/office/powerpoint/2010/main" val="172499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12814</TotalTime>
  <Words>788</Words>
  <Application>Microsoft Office PowerPoint</Application>
  <PresentationFormat>On-screen Show (16:9)</PresentationFormat>
  <Paragraphs>130</Paragraphs>
  <Slides>23</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Source Sans Pro</vt:lpstr>
      <vt:lpstr>Helvetica</vt:lpstr>
      <vt:lpstr>Calibri</vt:lpstr>
      <vt:lpstr>Arial</vt:lpstr>
      <vt:lpstr>Helvetica Regular</vt:lpstr>
      <vt:lpstr>Helvetica Neue</vt:lpstr>
      <vt:lpstr>presentation-01-dark</vt:lpstr>
      <vt:lpstr>presentation-02</vt:lpstr>
      <vt:lpstr>1_presentation-02</vt:lpstr>
      <vt:lpstr>PowerPoint Presentation</vt:lpstr>
      <vt:lpstr>Recently Processed Awards</vt:lpstr>
      <vt:lpstr>Recently Submitted Proposals</vt:lpstr>
      <vt:lpstr>Upcoming Holidays</vt:lpstr>
      <vt:lpstr>Performance Evaluations</vt:lpstr>
      <vt:lpstr>Performance Evaluations</vt:lpstr>
      <vt:lpstr>New Applicant Tracking System</vt:lpstr>
      <vt:lpstr>PowerPoint Presentation</vt:lpstr>
      <vt:lpstr>Research Day</vt:lpstr>
      <vt:lpstr>Grand Rounds</vt:lpstr>
      <vt:lpstr>Grand Rounds</vt:lpstr>
      <vt:lpstr>Discovery Year Mentorship Program</vt:lpstr>
      <vt:lpstr>Jabber</vt:lpstr>
      <vt:lpstr>Medical License Renewals</vt:lpstr>
      <vt:lpstr>PowerPoint Presentation</vt:lpstr>
      <vt:lpstr>Website Updates</vt:lpstr>
      <vt:lpstr>NIH Updates</vt:lpstr>
      <vt:lpstr>NIH Updates</vt:lpstr>
      <vt:lpstr>NIH Updates</vt:lpstr>
      <vt:lpstr>New CBR Rates</vt:lpstr>
      <vt:lpstr>In the News</vt:lpstr>
      <vt:lpstr>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86</cp:revision>
  <dcterms:created xsi:type="dcterms:W3CDTF">2022-06-02T00:23:03Z</dcterms:created>
  <dcterms:modified xsi:type="dcterms:W3CDTF">2023-03-02T17:11:14Z</dcterms:modified>
</cp:coreProperties>
</file>