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m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273" r:id="rId4"/>
    <p:sldId id="290" r:id="rId5"/>
    <p:sldId id="257" r:id="rId6"/>
    <p:sldId id="260" r:id="rId7"/>
    <p:sldId id="26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74" r:id="rId16"/>
    <p:sldId id="275" r:id="rId17"/>
    <p:sldId id="286" r:id="rId18"/>
    <p:sldId id="287" r:id="rId19"/>
    <p:sldId id="288" r:id="rId20"/>
    <p:sldId id="289" r:id="rId21"/>
    <p:sldId id="276" r:id="rId22"/>
    <p:sldId id="277" r:id="rId23"/>
    <p:sldId id="265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80" autoAdjust="0"/>
  </p:normalViewPr>
  <p:slideViewPr>
    <p:cSldViewPr>
      <p:cViewPr varScale="1">
        <p:scale>
          <a:sx n="146" d="100"/>
          <a:sy n="146" d="100"/>
        </p:scale>
        <p:origin x="-120" y="-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06EA1-DE7B-4DF4-9E02-5937CF61E2C7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DF2C-B096-4828-B8A4-6A98793E7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3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DF2C-B096-4828-B8A4-6A98793E71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BF9374-8E24-45DA-8D49-CD574BB50E06}" type="datetimeFigureOut">
              <a:rPr lang="en-US" smtClean="0"/>
              <a:pPr/>
              <a:t>4/29/14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AF3777-1655-44A6-9AF2-D30FD46D078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95864"/>
            <a:ext cx="7851648" cy="1828800"/>
          </a:xfrm>
        </p:spPr>
        <p:txBody>
          <a:bodyPr/>
          <a:lstStyle/>
          <a:p>
            <a:pPr algn="ctr"/>
            <a:r>
              <a:rPr lang="en-US" dirty="0" smtClean="0"/>
              <a:t>Percutaneous </a:t>
            </a:r>
            <a:br>
              <a:rPr lang="en-US" dirty="0" smtClean="0"/>
            </a:br>
            <a:r>
              <a:rPr lang="en-US" dirty="0" smtClean="0"/>
              <a:t>Injection Laryngoplasty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62400"/>
            <a:ext cx="7854696" cy="1752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Dinesh K. Chhetri, MD</a:t>
            </a:r>
          </a:p>
          <a:p>
            <a:pPr algn="ctr"/>
            <a:r>
              <a:rPr lang="en-US" dirty="0" smtClean="0"/>
              <a:t>Associate Professor</a:t>
            </a:r>
          </a:p>
          <a:p>
            <a:pPr algn="ctr"/>
            <a:r>
              <a:rPr lang="en-US" dirty="0" smtClean="0"/>
              <a:t>Department of Head and Neck Surgery</a:t>
            </a:r>
          </a:p>
          <a:p>
            <a:pPr algn="ctr"/>
            <a:r>
              <a:rPr lang="en-US" dirty="0" smtClean="0"/>
              <a:t>University of California, Los Angeles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Trans-membrane: 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needle at inferior border of the thyroid cartilage and make needle-tip/cartilage contact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11527" b="12392"/>
          <a:stretch>
            <a:fillRect/>
          </a:stretch>
        </p:blipFill>
        <p:spPr bwMode="auto">
          <a:xfrm>
            <a:off x="1447800" y="2819400"/>
            <a:ext cx="668193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Trans-membrane: Step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Press needle tip down and under the inferior thyroid cartilage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061" b="12392"/>
          <a:stretch>
            <a:fillRect/>
          </a:stretch>
        </p:blipFill>
        <p:spPr bwMode="auto">
          <a:xfrm>
            <a:off x="1295400" y="2895600"/>
            <a:ext cx="6629400" cy="370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Trans-membrane: Step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/>
          <a:p>
            <a:r>
              <a:rPr lang="en-US" dirty="0" smtClean="0"/>
              <a:t>Bend the needle towards the </a:t>
            </a:r>
            <a:r>
              <a:rPr lang="en-US" dirty="0" err="1" smtClean="0"/>
              <a:t>paraglottic</a:t>
            </a:r>
            <a:r>
              <a:rPr lang="en-US" dirty="0" smtClean="0"/>
              <a:t> space (lateral and superior)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3833" b="12392"/>
          <a:stretch>
            <a:fillRect/>
          </a:stretch>
        </p:blipFill>
        <p:spPr bwMode="auto">
          <a:xfrm>
            <a:off x="762000" y="2667000"/>
            <a:ext cx="647729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72563" t="-2128" r="1933"/>
          <a:stretch>
            <a:fillRect/>
          </a:stretch>
        </p:blipFill>
        <p:spPr bwMode="auto">
          <a:xfrm>
            <a:off x="7315200" y="2590800"/>
            <a:ext cx="1600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Trans-membrane: Step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/>
          <a:p>
            <a:r>
              <a:rPr lang="en-US" dirty="0" smtClean="0"/>
              <a:t>Inject while watching on video monitor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1527" b="12392"/>
          <a:stretch>
            <a:fillRect/>
          </a:stretch>
        </p:blipFill>
        <p:spPr bwMode="auto">
          <a:xfrm>
            <a:off x="685800" y="2434944"/>
            <a:ext cx="6019800" cy="343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6" descr="Collagen Injection_0001.jpg"/>
          <p:cNvPicPr>
            <a:picLocks noChangeAspect="1"/>
          </p:cNvPicPr>
          <p:nvPr/>
        </p:nvPicPr>
        <p:blipFill>
          <a:blip r:embed="rId3" cstate="print"/>
          <a:srcRect l="30189" t="19029" r="32075" b="28103"/>
          <a:stretch>
            <a:fillRect/>
          </a:stretch>
        </p:blipFill>
        <p:spPr>
          <a:xfrm>
            <a:off x="7162800" y="2511144"/>
            <a:ext cx="1371600" cy="1440180"/>
          </a:xfrm>
          <a:prstGeom prst="rect">
            <a:avLst/>
          </a:prstGeom>
        </p:spPr>
      </p:pic>
      <p:pic>
        <p:nvPicPr>
          <p:cNvPr id="6" name="Content Placeholder 7" descr="Collagen Injection_0002.jpg"/>
          <p:cNvPicPr>
            <a:picLocks noChangeAspect="1"/>
          </p:cNvPicPr>
          <p:nvPr/>
        </p:nvPicPr>
        <p:blipFill>
          <a:blip r:embed="rId4" cstate="print"/>
          <a:srcRect l="28302" t="16512" r="28302" b="25585"/>
          <a:stretch>
            <a:fillRect/>
          </a:stretch>
        </p:blipFill>
        <p:spPr>
          <a:xfrm>
            <a:off x="7162800" y="4339944"/>
            <a:ext cx="1429966" cy="142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Trans-membrane: Review</a:t>
            </a:r>
            <a:endParaRPr lang="en-US" dirty="0"/>
          </a:p>
        </p:txBody>
      </p:sp>
      <p:pic>
        <p:nvPicPr>
          <p:cNvPr id="3" name="Video_Transmembrane_techniqu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24000"/>
            <a:ext cx="74295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pPr algn="ctr"/>
            <a:r>
              <a:rPr lang="en-US" dirty="0" smtClean="0"/>
              <a:t>Video Monitor Injection</a:t>
            </a:r>
            <a:endParaRPr lang="en-US" dirty="0"/>
          </a:p>
        </p:txBody>
      </p:sp>
      <p:pic>
        <p:nvPicPr>
          <p:cNvPr id="4" name="Collagen Injection_blesen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422400"/>
            <a:ext cx="769620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n-US" dirty="0" smtClean="0"/>
              <a:t>Trans-cartilage: Step 1 and 2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Palpate laryngeal landmarks</a:t>
            </a:r>
          </a:p>
          <a:p>
            <a:r>
              <a:rPr lang="en-US" dirty="0" smtClean="0"/>
              <a:t>Place finger at the level of the cricothyroid membrane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t="13097" b="12392"/>
          <a:stretch>
            <a:fillRect/>
          </a:stretch>
        </p:blipFill>
        <p:spPr bwMode="auto">
          <a:xfrm>
            <a:off x="533400" y="3505200"/>
            <a:ext cx="4038600" cy="22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13832" b="14697"/>
          <a:stretch>
            <a:fillRect/>
          </a:stretch>
        </p:blipFill>
        <p:spPr bwMode="auto">
          <a:xfrm>
            <a:off x="4648200" y="3505200"/>
            <a:ext cx="4191000" cy="224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" y="685800"/>
            <a:ext cx="23006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</a:rPr>
              <a:t>How I Do It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Trans-cartilage: 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592"/>
            <a:ext cx="8229600" cy="4389120"/>
          </a:xfrm>
        </p:spPr>
        <p:txBody>
          <a:bodyPr/>
          <a:lstStyle/>
          <a:p>
            <a:r>
              <a:rPr lang="en-US" dirty="0" smtClean="0"/>
              <a:t>Insert needle perpendicular to the thyroid cartilage slightly above the inferior border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1527" b="12392"/>
          <a:stretch>
            <a:fillRect/>
          </a:stretch>
        </p:blipFill>
        <p:spPr bwMode="auto">
          <a:xfrm>
            <a:off x="1219200" y="2572512"/>
            <a:ext cx="6629400" cy="37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Trans-cartilage: Step 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88592"/>
            <a:ext cx="8229600" cy="4389120"/>
          </a:xfrm>
        </p:spPr>
        <p:txBody>
          <a:bodyPr/>
          <a:lstStyle/>
          <a:p>
            <a:r>
              <a:rPr lang="en-US" dirty="0" smtClean="0"/>
              <a:t>Once you “pop” through the cartilage, bend needle towards the </a:t>
            </a:r>
            <a:r>
              <a:rPr lang="en-US" dirty="0" err="1" smtClean="0"/>
              <a:t>paraglottic</a:t>
            </a:r>
            <a:r>
              <a:rPr lang="en-US" dirty="0" smtClean="0"/>
              <a:t> space (lateral)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1527" b="12392"/>
          <a:stretch>
            <a:fillRect/>
          </a:stretch>
        </p:blipFill>
        <p:spPr bwMode="auto">
          <a:xfrm>
            <a:off x="533400" y="2801112"/>
            <a:ext cx="561282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773933"/>
            <a:ext cx="2209800" cy="324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Trans-cartilage: Step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88592"/>
            <a:ext cx="8229600" cy="4389120"/>
          </a:xfrm>
        </p:spPr>
        <p:txBody>
          <a:bodyPr/>
          <a:lstStyle/>
          <a:p>
            <a:r>
              <a:rPr lang="en-US" dirty="0" smtClean="0"/>
              <a:t>Inject while watching on video monitor (layer it in </a:t>
            </a:r>
            <a:r>
              <a:rPr lang="en-US" dirty="0" err="1" smtClean="0"/>
              <a:t>paraglottic</a:t>
            </a:r>
            <a:r>
              <a:rPr lang="en-US" dirty="0" smtClean="0"/>
              <a:t> space to get vocal fold medialization)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3833" b="12392"/>
          <a:stretch>
            <a:fillRect/>
          </a:stretch>
        </p:blipFill>
        <p:spPr bwMode="auto">
          <a:xfrm>
            <a:off x="1066800" y="2685104"/>
            <a:ext cx="6858000" cy="379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Percutaneous Injection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Fast (&lt; 30 seconds injection time)</a:t>
            </a:r>
          </a:p>
          <a:p>
            <a:r>
              <a:rPr lang="en-US" dirty="0" smtClean="0"/>
              <a:t>Minimal discomfort</a:t>
            </a:r>
          </a:p>
          <a:p>
            <a:r>
              <a:rPr lang="en-US" dirty="0" smtClean="0"/>
              <a:t>No need for </a:t>
            </a:r>
            <a:r>
              <a:rPr lang="en-US" dirty="0" err="1" smtClean="0"/>
              <a:t>endolaryngeal</a:t>
            </a:r>
            <a:r>
              <a:rPr lang="en-US" dirty="0" smtClean="0"/>
              <a:t> anesthesia</a:t>
            </a:r>
          </a:p>
          <a:p>
            <a:r>
              <a:rPr lang="en-US" dirty="0" smtClean="0"/>
              <a:t>Excellent results with experience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curve</a:t>
            </a:r>
          </a:p>
          <a:p>
            <a:r>
              <a:rPr lang="en-US" dirty="0" smtClean="0"/>
              <a:t>The injection itself, while viewed on the video monitor, is done by feel</a:t>
            </a:r>
          </a:p>
          <a:p>
            <a:pPr lvl="1"/>
            <a:r>
              <a:rPr lang="en-US" dirty="0" smtClean="0"/>
              <a:t>Can’t directly see needle going into the vocal fold</a:t>
            </a:r>
          </a:p>
          <a:p>
            <a:r>
              <a:rPr lang="en-US" dirty="0" smtClean="0"/>
              <a:t>May be difficult in very large or obese necks as adequate palpation of laryngeal landmarks is critical to the procedure</a:t>
            </a:r>
          </a:p>
          <a:p>
            <a:r>
              <a:rPr lang="en-US" dirty="0" smtClean="0"/>
              <a:t>Need someone to hold scope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ctr"/>
            <a:r>
              <a:rPr lang="en-US" dirty="0" smtClean="0"/>
              <a:t>Trans-cartilage: Review</a:t>
            </a:r>
            <a:endParaRPr lang="en-US" dirty="0"/>
          </a:p>
        </p:txBody>
      </p:sp>
      <p:pic>
        <p:nvPicPr>
          <p:cNvPr id="5" name="Video_Transcartilaginous_Techniqu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95400"/>
            <a:ext cx="7887679" cy="525781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When to stop the injection?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05001"/>
            <a:ext cx="2133600" cy="238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343400"/>
            <a:ext cx="2137100" cy="223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6" descr="Collagen Injection_0001.jpg"/>
          <p:cNvPicPr>
            <a:picLocks noChangeAspect="1"/>
          </p:cNvPicPr>
          <p:nvPr/>
        </p:nvPicPr>
        <p:blipFill>
          <a:blip r:embed="rId4" cstate="print"/>
          <a:srcRect l="30189" t="19029" r="32075" b="28103"/>
          <a:stretch>
            <a:fillRect/>
          </a:stretch>
        </p:blipFill>
        <p:spPr>
          <a:xfrm>
            <a:off x="457200" y="1883230"/>
            <a:ext cx="2286000" cy="2400300"/>
          </a:xfrm>
          <a:prstGeom prst="rect">
            <a:avLst/>
          </a:prstGeom>
        </p:spPr>
      </p:pic>
      <p:pic>
        <p:nvPicPr>
          <p:cNvPr id="6" name="Content Placeholder 7" descr="Collagen Injection_0002.jpg"/>
          <p:cNvPicPr>
            <a:picLocks noChangeAspect="1"/>
          </p:cNvPicPr>
          <p:nvPr/>
        </p:nvPicPr>
        <p:blipFill>
          <a:blip r:embed="rId5" cstate="print"/>
          <a:srcRect l="28302" t="16512" r="28302" b="25585"/>
          <a:stretch>
            <a:fillRect/>
          </a:stretch>
        </p:blipFill>
        <p:spPr>
          <a:xfrm>
            <a:off x="457200" y="4343400"/>
            <a:ext cx="2286000" cy="2286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6911" t="10605" r="4968" b="5475"/>
          <a:stretch>
            <a:fillRect/>
          </a:stretch>
        </p:blipFill>
        <p:spPr bwMode="auto">
          <a:xfrm>
            <a:off x="5410200" y="1905000"/>
            <a:ext cx="3124200" cy="222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 l="6911" t="4611" r="4968" b="13755"/>
          <a:stretch>
            <a:fillRect/>
          </a:stretch>
        </p:blipFill>
        <p:spPr bwMode="auto">
          <a:xfrm>
            <a:off x="5410200" y="4343400"/>
            <a:ext cx="3124200" cy="21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Narrow Airway can be Injected </a:t>
            </a:r>
            <a:r>
              <a:rPr lang="en-US" sz="3600" dirty="0" err="1" smtClean="0"/>
              <a:t>Percutaneously</a:t>
            </a:r>
            <a:endParaRPr lang="en-US" sz="3600" dirty="0"/>
          </a:p>
        </p:txBody>
      </p:sp>
      <p:pic>
        <p:nvPicPr>
          <p:cNvPr id="5" name="Video_Endoscopic_View_of_Narrow_Airway_Injection_Laryngoplast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745" y="1752600"/>
            <a:ext cx="7087455" cy="4724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Percutaneous Injection Pearls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Key is to targeting the </a:t>
            </a:r>
            <a:r>
              <a:rPr lang="en-US" dirty="0" err="1" smtClean="0"/>
              <a:t>paraglottic</a:t>
            </a:r>
            <a:r>
              <a:rPr lang="en-US" dirty="0" smtClean="0"/>
              <a:t> space and avoid superficial injection while getting adequate medialization. 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3600" dirty="0" smtClean="0"/>
              <a:t>“Bend the needle”</a:t>
            </a:r>
          </a:p>
          <a:p>
            <a:endParaRPr lang="en-US" dirty="0" smtClean="0"/>
          </a:p>
          <a:p>
            <a:r>
              <a:rPr lang="en-US" dirty="0" smtClean="0"/>
              <a:t>TC: Feel the inferior border of the thyroid ala with the needle, then slide the needle underneath, then bend the needle up and lateral</a:t>
            </a:r>
          </a:p>
          <a:p>
            <a:r>
              <a:rPr lang="en-US" dirty="0" smtClean="0"/>
              <a:t>TM: Feel the needle pop through the cartilage then immediately bend the needle lateral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Percutaneous Injection Pearls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76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Use a 27 gauze Needle (easier to bend)</a:t>
            </a:r>
          </a:p>
          <a:p>
            <a:r>
              <a:rPr lang="en-US" dirty="0" smtClean="0"/>
              <a:t>Practice and experience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209800"/>
            <a:ext cx="26971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910"/>
          <a:stretch>
            <a:fillRect/>
          </a:stretch>
        </p:blipFill>
        <p:spPr bwMode="auto">
          <a:xfrm>
            <a:off x="457200" y="2590800"/>
            <a:ext cx="5150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53347" y="6172200"/>
            <a:ext cx="2922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Trans-cartilage Bend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17604" y="6172200"/>
            <a:ext cx="322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Trans-membrane Bend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819912"/>
          </a:xfrm>
        </p:spPr>
        <p:txBody>
          <a:bodyPr>
            <a:normAutofit fontScale="90000"/>
          </a:bodyPr>
          <a:lstStyle/>
          <a:p>
            <a:r>
              <a:rPr lang="en-US" dirty="0"/>
              <a:t>Percutaneous Injection of Larynx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02080"/>
            <a:ext cx="8229600" cy="4389120"/>
          </a:xfrm>
        </p:spPr>
        <p:txBody>
          <a:bodyPr/>
          <a:lstStyle/>
          <a:p>
            <a:r>
              <a:rPr lang="en-US" dirty="0" smtClean="0"/>
              <a:t>Ward et al. (1985): “Transcutaneous Teflon Injection”</a:t>
            </a:r>
          </a:p>
          <a:p>
            <a:r>
              <a:rPr lang="en-US" dirty="0" smtClean="0"/>
              <a:t>Green </a:t>
            </a:r>
            <a:r>
              <a:rPr lang="en-US" dirty="0"/>
              <a:t>et al. (1992</a:t>
            </a:r>
            <a:r>
              <a:rPr lang="en-US" dirty="0" smtClean="0"/>
              <a:t>): “Point </a:t>
            </a:r>
            <a:r>
              <a:rPr lang="en-US" dirty="0"/>
              <a:t>T</a:t>
            </a:r>
            <a:r>
              <a:rPr lang="en-US" dirty="0" smtClean="0"/>
              <a:t>ouch </a:t>
            </a:r>
            <a:r>
              <a:rPr lang="en-US" dirty="0"/>
              <a:t>T</a:t>
            </a:r>
            <a:r>
              <a:rPr lang="en-US" dirty="0" smtClean="0"/>
              <a:t>echnique</a:t>
            </a:r>
            <a:r>
              <a:rPr lang="en-US" dirty="0"/>
              <a:t>”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876550" y="1852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786063" y="1571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8600" y="2545060"/>
            <a:ext cx="4458015" cy="3703340"/>
            <a:chOff x="304800" y="2895600"/>
            <a:chExt cx="4458015" cy="3703340"/>
          </a:xfrm>
        </p:grpSpPr>
        <p:pic>
          <p:nvPicPr>
            <p:cNvPr id="4100" name="Picture 4" descr="Fig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4538" y="2895600"/>
              <a:ext cx="3605161" cy="3352800"/>
            </a:xfrm>
            <a:prstGeom prst="rect">
              <a:avLst/>
            </a:prstGeom>
            <a:noFill/>
          </p:spPr>
        </p:pic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304800" y="6137275"/>
              <a:ext cx="44580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Trans-thyroid cartilage </a:t>
              </a:r>
              <a:r>
                <a:rPr lang="en-US" sz="2400" dirty="0"/>
                <a:t>injection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0600" y="2514600"/>
            <a:ext cx="4240520" cy="4031397"/>
            <a:chOff x="5029200" y="2514600"/>
            <a:chExt cx="4240520" cy="4031397"/>
          </a:xfrm>
        </p:grpSpPr>
        <p:pic>
          <p:nvPicPr>
            <p:cNvPr id="4102" name="Picture 6" descr="Fig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3200" y="2514600"/>
              <a:ext cx="3258165" cy="3388852"/>
            </a:xfrm>
            <a:prstGeom prst="rect">
              <a:avLst/>
            </a:prstGeom>
            <a:noFill/>
          </p:spPr>
        </p:pic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424052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Trans-cricothyroid membrane </a:t>
              </a:r>
            </a:p>
            <a:p>
              <a:r>
                <a:rPr lang="en-US" sz="2400" dirty="0" smtClean="0"/>
                <a:t>injection</a:t>
              </a:r>
              <a:endParaRPr lang="en-US" sz="2400" dirty="0"/>
            </a:p>
          </p:txBody>
        </p:sp>
      </p:grp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3725863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34544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3438525" y="3505200"/>
            <a:ext cx="66675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3970337" y="3505200"/>
            <a:ext cx="68263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8059738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>
            <a:off x="7789863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7789863" y="3352800"/>
            <a:ext cx="66675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Oval 27"/>
          <p:cNvSpPr>
            <a:spLocks noChangeArrowheads="1"/>
          </p:cNvSpPr>
          <p:nvPr/>
        </p:nvSpPr>
        <p:spPr bwMode="auto">
          <a:xfrm>
            <a:off x="8331200" y="3352800"/>
            <a:ext cx="68263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3725863" y="39624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3995738" y="3733800"/>
            <a:ext cx="715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5 mm</a:t>
            </a:r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8128000" y="3581400"/>
            <a:ext cx="271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8077200" y="35814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8347075" y="3352800"/>
            <a:ext cx="715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/>
              <a:t>5 mm</a:t>
            </a:r>
          </a:p>
        </p:txBody>
      </p:sp>
      <p:sp>
        <p:nvSpPr>
          <p:cNvPr id="6" name="Block Arc 5"/>
          <p:cNvSpPr/>
          <p:nvPr/>
        </p:nvSpPr>
        <p:spPr>
          <a:xfrm rot="10800000">
            <a:off x="3352800" y="3581400"/>
            <a:ext cx="758665" cy="177403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10800000">
            <a:off x="7696200" y="3200400"/>
            <a:ext cx="758665" cy="177403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71800"/>
            <a:ext cx="609600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Ideal Vocal Fold Implant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Biocompatible</a:t>
            </a:r>
          </a:p>
          <a:p>
            <a:r>
              <a:rPr lang="en-US" dirty="0" smtClean="0"/>
              <a:t>Injectable with a small bore needle</a:t>
            </a:r>
          </a:p>
          <a:p>
            <a:r>
              <a:rPr lang="en-US" dirty="0" smtClean="0"/>
              <a:t>Non-volatile</a:t>
            </a:r>
          </a:p>
          <a:p>
            <a:r>
              <a:rPr lang="en-US" dirty="0" smtClean="0"/>
              <a:t>Non-degradable</a:t>
            </a:r>
          </a:p>
          <a:p>
            <a:r>
              <a:rPr lang="en-US" dirty="0" smtClean="0"/>
              <a:t>Sized to prevent phagocytosis and migration</a:t>
            </a:r>
          </a:p>
          <a:p>
            <a:r>
              <a:rPr lang="en-US" dirty="0" smtClean="0"/>
              <a:t>Does not adversely affect the viscoelastic properties of the vocal fold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u="sng" dirty="0" smtClean="0"/>
              <a:t>Such material does not exist!</a:t>
            </a:r>
            <a:endParaRPr lang="en-US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2798042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8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Zyplast</a:t>
            </a:r>
            <a:r>
              <a:rPr lang="en-US" dirty="0" smtClean="0"/>
              <a:t>® Collagen (Bovine)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Hypersensitivity?</a:t>
            </a:r>
          </a:p>
          <a:p>
            <a:pPr lvl="1"/>
            <a:r>
              <a:rPr lang="en-US" dirty="0" smtClean="0"/>
              <a:t>Not really</a:t>
            </a:r>
          </a:p>
          <a:p>
            <a:pPr lvl="1"/>
            <a:r>
              <a:rPr lang="en-US" dirty="0" smtClean="0"/>
              <a:t>NO skin testing needed</a:t>
            </a:r>
          </a:p>
          <a:p>
            <a:r>
              <a:rPr lang="en-US" dirty="0" smtClean="0"/>
              <a:t>Had the following desirable qualities in an IL product:</a:t>
            </a:r>
          </a:p>
          <a:p>
            <a:pPr lvl="1"/>
            <a:r>
              <a:rPr lang="en-US" dirty="0" smtClean="0"/>
              <a:t>Ideal viscosity</a:t>
            </a:r>
          </a:p>
          <a:p>
            <a:pPr lvl="1"/>
            <a:r>
              <a:rPr lang="en-US" dirty="0" smtClean="0"/>
              <a:t>Ideal vocal fold response during </a:t>
            </a:r>
            <a:r>
              <a:rPr lang="en-US" dirty="0" err="1" smtClean="0"/>
              <a:t>medialization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Alas, </a:t>
            </a:r>
            <a:r>
              <a:rPr lang="en-US" dirty="0" err="1" smtClean="0"/>
              <a:t>Zyplast</a:t>
            </a:r>
            <a:r>
              <a:rPr lang="en-US" dirty="0" smtClean="0"/>
              <a:t> Collagen No More!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97418" y="838200"/>
            <a:ext cx="32509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 smtClean="0">
                <a:solidFill>
                  <a:srgbClr val="FF0000"/>
                </a:solidFill>
                <a:latin typeface="Arial Narrow" pitchFamily="34" charset="0"/>
              </a:rPr>
              <a:t>X</a:t>
            </a:r>
            <a:endParaRPr lang="en-US" sz="400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317" t="12195" r="14431" b="19512"/>
          <a:stretch>
            <a:fillRect/>
          </a:stretch>
        </p:blipFill>
        <p:spPr bwMode="auto">
          <a:xfrm>
            <a:off x="304799" y="76200"/>
            <a:ext cx="442383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"/>
            <a:ext cx="3884927" cy="291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5248" t="11709" r="813" b="9252"/>
          <a:stretch>
            <a:fillRect/>
          </a:stretch>
        </p:blipFill>
        <p:spPr bwMode="auto">
          <a:xfrm>
            <a:off x="381000" y="3505200"/>
            <a:ext cx="43970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399137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86831" y="2971800"/>
            <a:ext cx="14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Restylane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2971800"/>
            <a:ext cx="1444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Juvederm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6400800"/>
            <a:ext cx="263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Radiesse</a:t>
            </a:r>
            <a:r>
              <a:rPr lang="en-US" sz="2400" dirty="0" smtClean="0"/>
              <a:t> Voice Gel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961236" y="6400800"/>
            <a:ext cx="211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Radiesse</a:t>
            </a:r>
            <a:r>
              <a:rPr lang="en-US" sz="2400" dirty="0" smtClean="0"/>
              <a:t> Voice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04088"/>
            <a:ext cx="8229600" cy="1143000"/>
          </a:xfrm>
        </p:spPr>
        <p:txBody>
          <a:bodyPr/>
          <a:lstStyle/>
          <a:p>
            <a:r>
              <a:rPr lang="en-US" dirty="0" smtClean="0"/>
              <a:t>Trans-membrane: Step 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Palpate anterior laryngeal landmarks: </a:t>
            </a:r>
          </a:p>
          <a:p>
            <a:pPr lvl="1"/>
            <a:r>
              <a:rPr lang="en-US" dirty="0" smtClean="0"/>
              <a:t>Thyroid and cricoid cartilage, cricothyroid membrane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097" b="12392"/>
          <a:stretch>
            <a:fillRect/>
          </a:stretch>
        </p:blipFill>
        <p:spPr bwMode="auto">
          <a:xfrm>
            <a:off x="1219200" y="2971800"/>
            <a:ext cx="6477000" cy="361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23006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</a:rPr>
              <a:t>How I Do It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Trans-membrane: Step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Place finger over the cricothyroid membrane at the inferior thyroid ala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3832" b="14697"/>
          <a:stretch>
            <a:fillRect/>
          </a:stretch>
        </p:blipFill>
        <p:spPr bwMode="auto">
          <a:xfrm>
            <a:off x="1524000" y="2971800"/>
            <a:ext cx="6705600" cy="359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880</TotalTime>
  <Words>494</Words>
  <Application>Microsoft Macintosh PowerPoint</Application>
  <PresentationFormat>On-screen Show (4:3)</PresentationFormat>
  <Paragraphs>88</Paragraphs>
  <Slides>24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Flow</vt:lpstr>
      <vt:lpstr>Percutaneous  Injection Laryngoplasty</vt:lpstr>
      <vt:lpstr>Why Percutaneous Injection</vt:lpstr>
      <vt:lpstr>Percutaneous Injection of Larynx</vt:lpstr>
      <vt:lpstr>Ideal Vocal Fold Implant</vt:lpstr>
      <vt:lpstr>Zyplast® Collagen (Bovine)</vt:lpstr>
      <vt:lpstr>Alas, Zyplast Collagen No More!</vt:lpstr>
      <vt:lpstr>PowerPoint Presentation</vt:lpstr>
      <vt:lpstr>Trans-membrane: Step 1</vt:lpstr>
      <vt:lpstr>Trans-membrane: Step 2</vt:lpstr>
      <vt:lpstr>Trans-membrane: Step 3</vt:lpstr>
      <vt:lpstr>Trans-membrane: Step 4</vt:lpstr>
      <vt:lpstr>Trans-membrane: Step 5</vt:lpstr>
      <vt:lpstr>Trans-membrane: Step 6</vt:lpstr>
      <vt:lpstr>Trans-membrane: Review</vt:lpstr>
      <vt:lpstr>Video Monitor Injection</vt:lpstr>
      <vt:lpstr>Trans-cartilage: Step 1 and 2</vt:lpstr>
      <vt:lpstr>Trans-cartilage: Step 3</vt:lpstr>
      <vt:lpstr>Trans-cartilage: Step 4</vt:lpstr>
      <vt:lpstr>Trans-cartilage: Step 5</vt:lpstr>
      <vt:lpstr>Trans-cartilage: Review</vt:lpstr>
      <vt:lpstr>When to stop the injection?</vt:lpstr>
      <vt:lpstr>Narrow Airway can be Injected Percutaneously</vt:lpstr>
      <vt:lpstr>Percutaneous Injection Pearls</vt:lpstr>
      <vt:lpstr>Percutaneous Injection Pearls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Percutaneous  Injection Laryngoplasty</dc:title>
  <dc:creator>Dinesh</dc:creator>
  <cp:lastModifiedBy>Shelly Kane</cp:lastModifiedBy>
  <cp:revision>28</cp:revision>
  <dcterms:created xsi:type="dcterms:W3CDTF">2011-01-26T07:12:42Z</dcterms:created>
  <dcterms:modified xsi:type="dcterms:W3CDTF">2014-04-29T17:43:44Z</dcterms:modified>
</cp:coreProperties>
</file>