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Lst>
  <p:notesMasterIdLst>
    <p:notesMasterId r:id="rId42"/>
  </p:notesMasterIdLst>
  <p:sldIdLst>
    <p:sldId id="256" r:id="rId4"/>
    <p:sldId id="274" r:id="rId5"/>
    <p:sldId id="418" r:id="rId6"/>
    <p:sldId id="516" r:id="rId7"/>
    <p:sldId id="506" r:id="rId8"/>
    <p:sldId id="329" r:id="rId9"/>
    <p:sldId id="482" r:id="rId10"/>
    <p:sldId id="518" r:id="rId11"/>
    <p:sldId id="515" r:id="rId12"/>
    <p:sldId id="419" r:id="rId13"/>
    <p:sldId id="278" r:id="rId14"/>
    <p:sldId id="447" r:id="rId15"/>
    <p:sldId id="486" r:id="rId16"/>
    <p:sldId id="519" r:id="rId17"/>
    <p:sldId id="487" r:id="rId18"/>
    <p:sldId id="520" r:id="rId19"/>
    <p:sldId id="492" r:id="rId20"/>
    <p:sldId id="521" r:id="rId21"/>
    <p:sldId id="526" r:id="rId22"/>
    <p:sldId id="523" r:id="rId23"/>
    <p:sldId id="522" r:id="rId24"/>
    <p:sldId id="528" r:id="rId25"/>
    <p:sldId id="529" r:id="rId26"/>
    <p:sldId id="530" r:id="rId27"/>
    <p:sldId id="533" r:id="rId28"/>
    <p:sldId id="531" r:id="rId29"/>
    <p:sldId id="532" r:id="rId30"/>
    <p:sldId id="452" r:id="rId31"/>
    <p:sldId id="517" r:id="rId32"/>
    <p:sldId id="527" r:id="rId33"/>
    <p:sldId id="489" r:id="rId34"/>
    <p:sldId id="490" r:id="rId35"/>
    <p:sldId id="491" r:id="rId36"/>
    <p:sldId id="534" r:id="rId37"/>
    <p:sldId id="535" r:id="rId38"/>
    <p:sldId id="262" r:id="rId39"/>
    <p:sldId id="370" r:id="rId40"/>
    <p:sldId id="272"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opperplate Gothic Bold" panose="020E0705020206020404" pitchFamily="34" charset="0"/>
      <p:regular r:id="rId47"/>
    </p:embeddedFont>
    <p:embeddedFont>
      <p:font typeface="Helvetica" panose="020B0604020202020204" pitchFamily="34" charset="0"/>
      <p:regular r:id="rId48"/>
      <p:bold r:id="rId49"/>
      <p:italic r:id="rId50"/>
      <p:boldItalic r:id="rId51"/>
    </p:embeddedFont>
    <p:embeddedFont>
      <p:font typeface="Helvetica Neue" panose="020B0604020202020204" charset="0"/>
      <p:regular r:id="rId52"/>
      <p:bold r:id="rId53"/>
      <p:italic r:id="rId54"/>
      <p:boldItalic r:id="rId55"/>
    </p:embeddedFont>
    <p:embeddedFont>
      <p:font typeface="Ink Free" panose="03080402000500000000" pitchFamily="66"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270AA"/>
    <a:srgbClr val="2371AA"/>
    <a:srgbClr val="14669D"/>
    <a:srgbClr val="022624"/>
    <a:srgbClr val="D7CA85"/>
    <a:srgbClr val="12659C"/>
    <a:srgbClr val="795A45"/>
    <a:srgbClr val="EDF0F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37" autoAdjust="0"/>
    <p:restoredTop sz="94660"/>
  </p:normalViewPr>
  <p:slideViewPr>
    <p:cSldViewPr snapToGrid="0">
      <p:cViewPr>
        <p:scale>
          <a:sx n="96" d="100"/>
          <a:sy n="96" d="100"/>
        </p:scale>
        <p:origin x="1554" y="9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79" Type="http://schemas.openxmlformats.org/officeDocument/2006/relationships/presProps" Target="presProps.xml"/><Relationship Id="rId5" Type="http://schemas.openxmlformats.org/officeDocument/2006/relationships/slide" Target="slides/slide2.xml"/><Relationship Id="rId82"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C7C8C-402A-48C1-8FB6-5960E610656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12F4FC6-55BC-4404-81F8-D35421BCB072}">
      <dgm:prSet phldrT="[Text]" custT="1"/>
      <dgm:spPr/>
      <dgm:t>
        <a:bodyPr/>
        <a:lstStyle/>
        <a:p>
          <a:r>
            <a:rPr lang="en-US" sz="1800" b="1" dirty="0"/>
            <a:t>Laura Sheehan</a:t>
          </a:r>
        </a:p>
        <a:p>
          <a:r>
            <a:rPr lang="en-US" sz="1400" dirty="0"/>
            <a:t>Manager of Research Admin</a:t>
          </a:r>
        </a:p>
      </dgm:t>
    </dgm:pt>
    <dgm:pt modelId="{DE188078-19E6-4A48-AB52-676489C1E2D1}" type="parTrans" cxnId="{A932617C-CF23-4FF5-823D-53B0A9A3350D}">
      <dgm:prSet/>
      <dgm:spPr/>
      <dgm:t>
        <a:bodyPr/>
        <a:lstStyle/>
        <a:p>
          <a:endParaRPr lang="en-US"/>
        </a:p>
      </dgm:t>
    </dgm:pt>
    <dgm:pt modelId="{74636C17-2026-4866-9C54-C80B23492CC2}" type="sibTrans" cxnId="{A932617C-CF23-4FF5-823D-53B0A9A3350D}">
      <dgm:prSet/>
      <dgm:spPr/>
      <dgm:t>
        <a:bodyPr/>
        <a:lstStyle/>
        <a:p>
          <a:endParaRPr lang="en-US"/>
        </a:p>
      </dgm:t>
    </dgm:pt>
    <dgm:pt modelId="{63E363A6-CC72-469B-AF46-12015AB4681A}">
      <dgm:prSet phldrT="[Text]" custT="1"/>
      <dgm:spPr/>
      <dgm:t>
        <a:bodyPr/>
        <a:lstStyle/>
        <a:p>
          <a:r>
            <a:rPr lang="en-US" sz="1800" b="1" dirty="0"/>
            <a:t>TBD</a:t>
          </a:r>
        </a:p>
        <a:p>
          <a:r>
            <a:rPr lang="en-US" sz="1400" dirty="0"/>
            <a:t>Post-Award Fund Manager</a:t>
          </a:r>
        </a:p>
      </dgm:t>
    </dgm:pt>
    <dgm:pt modelId="{37116BA9-6DB5-4288-9F78-357ADE5315E7}" type="parTrans" cxnId="{856AF107-4D02-442E-80DE-9745056090AE}">
      <dgm:prSet/>
      <dgm:spPr/>
      <dgm:t>
        <a:bodyPr/>
        <a:lstStyle/>
        <a:p>
          <a:endParaRPr lang="en-US"/>
        </a:p>
      </dgm:t>
    </dgm:pt>
    <dgm:pt modelId="{17AFD533-CB02-4EBB-993E-D78B0E210511}" type="sibTrans" cxnId="{856AF107-4D02-442E-80DE-9745056090AE}">
      <dgm:prSet/>
      <dgm:spPr/>
      <dgm:t>
        <a:bodyPr/>
        <a:lstStyle/>
        <a:p>
          <a:endParaRPr lang="en-US"/>
        </a:p>
      </dgm:t>
    </dgm:pt>
    <dgm:pt modelId="{A7D9075F-E0CF-4B37-A97C-294186CD8F0E}">
      <dgm:prSet phldrT="[Text]" custT="1"/>
      <dgm:spPr/>
      <dgm:t>
        <a:bodyPr/>
        <a:lstStyle/>
        <a:p>
          <a:r>
            <a:rPr lang="en-US" sz="1800" b="1" dirty="0"/>
            <a:t>TBD</a:t>
          </a:r>
        </a:p>
        <a:p>
          <a:r>
            <a:rPr lang="en-US" sz="1400" dirty="0"/>
            <a:t>Post Award</a:t>
          </a:r>
        </a:p>
        <a:p>
          <a:r>
            <a:rPr lang="en-US" sz="1400" dirty="0"/>
            <a:t>Fund Manager</a:t>
          </a:r>
        </a:p>
      </dgm:t>
    </dgm:pt>
    <dgm:pt modelId="{7B85E6D6-6B41-47EF-8D03-8962B169CD2C}" type="parTrans" cxnId="{D4FB3C87-4557-42FA-9350-AFA1F842DF36}">
      <dgm:prSet/>
      <dgm:spPr/>
      <dgm:t>
        <a:bodyPr/>
        <a:lstStyle/>
        <a:p>
          <a:endParaRPr lang="en-US"/>
        </a:p>
      </dgm:t>
    </dgm:pt>
    <dgm:pt modelId="{2FA4D692-FBDF-4007-AFCC-81EEFB769D24}" type="sibTrans" cxnId="{D4FB3C87-4557-42FA-9350-AFA1F842DF36}">
      <dgm:prSet/>
      <dgm:spPr/>
      <dgm:t>
        <a:bodyPr/>
        <a:lstStyle/>
        <a:p>
          <a:endParaRPr lang="en-US"/>
        </a:p>
      </dgm:t>
    </dgm:pt>
    <dgm:pt modelId="{A1EBD803-4916-4794-834E-1E5F2A78C012}">
      <dgm:prSet phldrT="[Text]" custT="1"/>
      <dgm:spPr/>
      <dgm:t>
        <a:bodyPr/>
        <a:lstStyle/>
        <a:p>
          <a:r>
            <a:rPr lang="en-US" sz="1800" b="1" dirty="0"/>
            <a:t>Valencia Moody</a:t>
          </a:r>
        </a:p>
        <a:p>
          <a:r>
            <a:rPr lang="en-US" sz="1400" dirty="0"/>
            <a:t>Purchaser</a:t>
          </a:r>
        </a:p>
      </dgm:t>
    </dgm:pt>
    <dgm:pt modelId="{1ED7D571-80FA-4C66-BBA8-16F75AD4D6B1}" type="parTrans" cxnId="{0F449CAC-8423-4C2D-A10B-A17C18542468}">
      <dgm:prSet/>
      <dgm:spPr/>
      <dgm:t>
        <a:bodyPr/>
        <a:lstStyle/>
        <a:p>
          <a:endParaRPr lang="en-US"/>
        </a:p>
      </dgm:t>
    </dgm:pt>
    <dgm:pt modelId="{34F0159A-83F7-4266-9483-93339F66D798}" type="sibTrans" cxnId="{0F449CAC-8423-4C2D-A10B-A17C18542468}">
      <dgm:prSet/>
      <dgm:spPr/>
      <dgm:t>
        <a:bodyPr/>
        <a:lstStyle/>
        <a:p>
          <a:endParaRPr lang="en-US"/>
        </a:p>
      </dgm:t>
    </dgm:pt>
    <dgm:pt modelId="{3378C5CF-EFD6-452C-9E30-B1F42B52B3DD}">
      <dgm:prSet custT="1"/>
      <dgm:spPr/>
      <dgm:t>
        <a:bodyPr/>
        <a:lstStyle/>
        <a:p>
          <a:r>
            <a:rPr lang="en-US" sz="1800" b="1" dirty="0"/>
            <a:t>TBD</a:t>
          </a:r>
        </a:p>
        <a:p>
          <a:r>
            <a:rPr lang="en-US" sz="1400" dirty="0"/>
            <a:t>Pre-Award</a:t>
          </a:r>
        </a:p>
        <a:p>
          <a:r>
            <a:rPr lang="en-US" sz="1400" dirty="0"/>
            <a:t>Res Admin 2</a:t>
          </a:r>
        </a:p>
      </dgm:t>
    </dgm:pt>
    <dgm:pt modelId="{07A67738-C390-450D-B5D6-0829EF0492CE}" type="parTrans" cxnId="{004971F4-9DA1-4503-93E4-29C80CE60608}">
      <dgm:prSet/>
      <dgm:spPr/>
      <dgm:t>
        <a:bodyPr/>
        <a:lstStyle/>
        <a:p>
          <a:endParaRPr lang="en-US"/>
        </a:p>
      </dgm:t>
    </dgm:pt>
    <dgm:pt modelId="{8C0A193E-AFFD-47A2-B356-0C50AA6CFCBD}" type="sibTrans" cxnId="{004971F4-9DA1-4503-93E4-29C80CE60608}">
      <dgm:prSet/>
      <dgm:spPr/>
      <dgm:t>
        <a:bodyPr/>
        <a:lstStyle/>
        <a:p>
          <a:endParaRPr lang="en-US"/>
        </a:p>
      </dgm:t>
    </dgm:pt>
    <dgm:pt modelId="{5FD0CB44-2858-4B97-92D3-C7DCE6F05150}" type="pres">
      <dgm:prSet presAssocID="{C7FC7C8C-402A-48C1-8FB6-5960E6106568}" presName="hierChild1" presStyleCnt="0">
        <dgm:presLayoutVars>
          <dgm:orgChart val="1"/>
          <dgm:chPref val="1"/>
          <dgm:dir/>
          <dgm:animOne val="branch"/>
          <dgm:animLvl val="lvl"/>
          <dgm:resizeHandles/>
        </dgm:presLayoutVars>
      </dgm:prSet>
      <dgm:spPr/>
    </dgm:pt>
    <dgm:pt modelId="{F2901FB7-A8FB-4C96-AE8D-4D3340619B21}" type="pres">
      <dgm:prSet presAssocID="{012F4FC6-55BC-4404-81F8-D35421BCB072}" presName="hierRoot1" presStyleCnt="0">
        <dgm:presLayoutVars>
          <dgm:hierBranch val="init"/>
        </dgm:presLayoutVars>
      </dgm:prSet>
      <dgm:spPr/>
    </dgm:pt>
    <dgm:pt modelId="{07EB59A6-FFA9-4AD5-B479-7CA76AEFF346}" type="pres">
      <dgm:prSet presAssocID="{012F4FC6-55BC-4404-81F8-D35421BCB072}" presName="rootComposite1" presStyleCnt="0"/>
      <dgm:spPr/>
    </dgm:pt>
    <dgm:pt modelId="{D7F01369-4970-4F6B-8E8A-B1F86A9CB4BD}" type="pres">
      <dgm:prSet presAssocID="{012F4FC6-55BC-4404-81F8-D35421BCB072}" presName="rootText1" presStyleLbl="node0" presStyleIdx="0" presStyleCnt="1" custScaleX="156606" custScaleY="124284">
        <dgm:presLayoutVars>
          <dgm:chPref val="3"/>
        </dgm:presLayoutVars>
      </dgm:prSet>
      <dgm:spPr/>
    </dgm:pt>
    <dgm:pt modelId="{C2684A3F-C224-4BD9-B19E-D719F98CDA28}" type="pres">
      <dgm:prSet presAssocID="{012F4FC6-55BC-4404-81F8-D35421BCB072}" presName="rootConnector1" presStyleLbl="node1" presStyleIdx="0" presStyleCnt="0"/>
      <dgm:spPr/>
    </dgm:pt>
    <dgm:pt modelId="{7C86C019-2686-48AB-B67E-C34B7175211C}" type="pres">
      <dgm:prSet presAssocID="{012F4FC6-55BC-4404-81F8-D35421BCB072}" presName="hierChild2" presStyleCnt="0"/>
      <dgm:spPr/>
    </dgm:pt>
    <dgm:pt modelId="{D580F1E0-0A15-49D8-AAEE-256BF4F4E040}" type="pres">
      <dgm:prSet presAssocID="{37116BA9-6DB5-4288-9F78-357ADE5315E7}" presName="Name37" presStyleLbl="parChTrans1D2" presStyleIdx="0" presStyleCnt="4"/>
      <dgm:spPr/>
    </dgm:pt>
    <dgm:pt modelId="{3292D656-A6F5-444A-B402-A6AD4BD73DBD}" type="pres">
      <dgm:prSet presAssocID="{63E363A6-CC72-469B-AF46-12015AB4681A}" presName="hierRoot2" presStyleCnt="0">
        <dgm:presLayoutVars>
          <dgm:hierBranch val="init"/>
        </dgm:presLayoutVars>
      </dgm:prSet>
      <dgm:spPr/>
    </dgm:pt>
    <dgm:pt modelId="{AD92A143-94A4-495E-8EBE-61EDBCF8FFC9}" type="pres">
      <dgm:prSet presAssocID="{63E363A6-CC72-469B-AF46-12015AB4681A}" presName="rootComposite" presStyleCnt="0"/>
      <dgm:spPr/>
    </dgm:pt>
    <dgm:pt modelId="{1F904AD8-20A1-46FB-828D-3E7F276866FA}" type="pres">
      <dgm:prSet presAssocID="{63E363A6-CC72-469B-AF46-12015AB4681A}" presName="rootText" presStyleLbl="node2" presStyleIdx="0" presStyleCnt="4" custScaleY="113782">
        <dgm:presLayoutVars>
          <dgm:chPref val="3"/>
        </dgm:presLayoutVars>
      </dgm:prSet>
      <dgm:spPr/>
    </dgm:pt>
    <dgm:pt modelId="{0FECF475-EC4B-4CB8-871C-C27A33E7E78E}" type="pres">
      <dgm:prSet presAssocID="{63E363A6-CC72-469B-AF46-12015AB4681A}" presName="rootConnector" presStyleLbl="node2" presStyleIdx="0" presStyleCnt="4"/>
      <dgm:spPr/>
    </dgm:pt>
    <dgm:pt modelId="{414E625C-5351-4661-BA4C-CAC3F0404585}" type="pres">
      <dgm:prSet presAssocID="{63E363A6-CC72-469B-AF46-12015AB4681A}" presName="hierChild4" presStyleCnt="0"/>
      <dgm:spPr/>
    </dgm:pt>
    <dgm:pt modelId="{96AB3E6F-F728-42F2-B16B-E754AD173C47}" type="pres">
      <dgm:prSet presAssocID="{63E363A6-CC72-469B-AF46-12015AB4681A}" presName="hierChild5" presStyleCnt="0"/>
      <dgm:spPr/>
    </dgm:pt>
    <dgm:pt modelId="{19FE4A0F-4AEE-4239-B331-132EC92CD6D9}" type="pres">
      <dgm:prSet presAssocID="{7B85E6D6-6B41-47EF-8D03-8962B169CD2C}" presName="Name37" presStyleLbl="parChTrans1D2" presStyleIdx="1" presStyleCnt="4"/>
      <dgm:spPr/>
    </dgm:pt>
    <dgm:pt modelId="{3F2DFA53-BED0-4CBE-85E4-478A769C8C28}" type="pres">
      <dgm:prSet presAssocID="{A7D9075F-E0CF-4B37-A97C-294186CD8F0E}" presName="hierRoot2" presStyleCnt="0">
        <dgm:presLayoutVars>
          <dgm:hierBranch val="init"/>
        </dgm:presLayoutVars>
      </dgm:prSet>
      <dgm:spPr/>
    </dgm:pt>
    <dgm:pt modelId="{1DBF7BB5-50B1-408D-8AFB-14065461B1EE}" type="pres">
      <dgm:prSet presAssocID="{A7D9075F-E0CF-4B37-A97C-294186CD8F0E}" presName="rootComposite" presStyleCnt="0"/>
      <dgm:spPr/>
    </dgm:pt>
    <dgm:pt modelId="{9F76F3B8-93A0-41E4-BB42-2CC091000D21}" type="pres">
      <dgm:prSet presAssocID="{A7D9075F-E0CF-4B37-A97C-294186CD8F0E}" presName="rootText" presStyleLbl="node2" presStyleIdx="1" presStyleCnt="4" custScaleY="114607">
        <dgm:presLayoutVars>
          <dgm:chPref val="3"/>
        </dgm:presLayoutVars>
      </dgm:prSet>
      <dgm:spPr/>
    </dgm:pt>
    <dgm:pt modelId="{15B80391-598B-4AC3-AF3F-EB7831ADF547}" type="pres">
      <dgm:prSet presAssocID="{A7D9075F-E0CF-4B37-A97C-294186CD8F0E}" presName="rootConnector" presStyleLbl="node2" presStyleIdx="1" presStyleCnt="4"/>
      <dgm:spPr/>
    </dgm:pt>
    <dgm:pt modelId="{6C985EC3-2252-478D-8B05-FED70893D78E}" type="pres">
      <dgm:prSet presAssocID="{A7D9075F-E0CF-4B37-A97C-294186CD8F0E}" presName="hierChild4" presStyleCnt="0"/>
      <dgm:spPr/>
    </dgm:pt>
    <dgm:pt modelId="{18F5AFFC-135D-45D2-98FE-A17842DA6534}" type="pres">
      <dgm:prSet presAssocID="{A7D9075F-E0CF-4B37-A97C-294186CD8F0E}" presName="hierChild5" presStyleCnt="0"/>
      <dgm:spPr/>
    </dgm:pt>
    <dgm:pt modelId="{6DB76D16-62E5-4CC2-9A9C-09743F043247}" type="pres">
      <dgm:prSet presAssocID="{07A67738-C390-450D-B5D6-0829EF0492CE}" presName="Name37" presStyleLbl="parChTrans1D2" presStyleIdx="2" presStyleCnt="4"/>
      <dgm:spPr/>
    </dgm:pt>
    <dgm:pt modelId="{B83382C8-6A24-484F-BB56-5FCEDFB99F28}" type="pres">
      <dgm:prSet presAssocID="{3378C5CF-EFD6-452C-9E30-B1F42B52B3DD}" presName="hierRoot2" presStyleCnt="0">
        <dgm:presLayoutVars>
          <dgm:hierBranch val="init"/>
        </dgm:presLayoutVars>
      </dgm:prSet>
      <dgm:spPr/>
    </dgm:pt>
    <dgm:pt modelId="{6ADD8B49-339F-4605-8472-E9420A8B1158}" type="pres">
      <dgm:prSet presAssocID="{3378C5CF-EFD6-452C-9E30-B1F42B52B3DD}" presName="rootComposite" presStyleCnt="0"/>
      <dgm:spPr/>
    </dgm:pt>
    <dgm:pt modelId="{0CE6AA70-B915-4FF0-A324-FDB84E5A9E54}" type="pres">
      <dgm:prSet presAssocID="{3378C5CF-EFD6-452C-9E30-B1F42B52B3DD}" presName="rootText" presStyleLbl="node2" presStyleIdx="2" presStyleCnt="4" custScaleY="111113">
        <dgm:presLayoutVars>
          <dgm:chPref val="3"/>
        </dgm:presLayoutVars>
      </dgm:prSet>
      <dgm:spPr/>
    </dgm:pt>
    <dgm:pt modelId="{DF082C60-2523-4407-9218-EE4973CD880C}" type="pres">
      <dgm:prSet presAssocID="{3378C5CF-EFD6-452C-9E30-B1F42B52B3DD}" presName="rootConnector" presStyleLbl="node2" presStyleIdx="2" presStyleCnt="4"/>
      <dgm:spPr/>
    </dgm:pt>
    <dgm:pt modelId="{39517338-D9A6-4F0E-924C-8FD5136F7A2F}" type="pres">
      <dgm:prSet presAssocID="{3378C5CF-EFD6-452C-9E30-B1F42B52B3DD}" presName="hierChild4" presStyleCnt="0"/>
      <dgm:spPr/>
    </dgm:pt>
    <dgm:pt modelId="{71686ABA-571E-4E68-9176-1E98C9EC9837}" type="pres">
      <dgm:prSet presAssocID="{3378C5CF-EFD6-452C-9E30-B1F42B52B3DD}" presName="hierChild5" presStyleCnt="0"/>
      <dgm:spPr/>
    </dgm:pt>
    <dgm:pt modelId="{B32D8B70-8A7A-44CE-B326-411E69D3E67A}" type="pres">
      <dgm:prSet presAssocID="{1ED7D571-80FA-4C66-BBA8-16F75AD4D6B1}" presName="Name37" presStyleLbl="parChTrans1D2" presStyleIdx="3" presStyleCnt="4"/>
      <dgm:spPr/>
    </dgm:pt>
    <dgm:pt modelId="{B1B01D9F-8127-41EB-846A-1DBD4DF2A273}" type="pres">
      <dgm:prSet presAssocID="{A1EBD803-4916-4794-834E-1E5F2A78C012}" presName="hierRoot2" presStyleCnt="0">
        <dgm:presLayoutVars>
          <dgm:hierBranch val="init"/>
        </dgm:presLayoutVars>
      </dgm:prSet>
      <dgm:spPr/>
    </dgm:pt>
    <dgm:pt modelId="{CA9029C8-5196-4BE0-A2A9-5B8557F12D9C}" type="pres">
      <dgm:prSet presAssocID="{A1EBD803-4916-4794-834E-1E5F2A78C012}" presName="rootComposite" presStyleCnt="0"/>
      <dgm:spPr/>
    </dgm:pt>
    <dgm:pt modelId="{F4691DEB-E5C4-4EF0-AA9F-B2DF35F30818}" type="pres">
      <dgm:prSet presAssocID="{A1EBD803-4916-4794-834E-1E5F2A78C012}" presName="rootText" presStyleLbl="node2" presStyleIdx="3" presStyleCnt="4" custScaleY="115432">
        <dgm:presLayoutVars>
          <dgm:chPref val="3"/>
        </dgm:presLayoutVars>
      </dgm:prSet>
      <dgm:spPr/>
    </dgm:pt>
    <dgm:pt modelId="{F68A5326-3725-46C5-B811-635BDD9C5917}" type="pres">
      <dgm:prSet presAssocID="{A1EBD803-4916-4794-834E-1E5F2A78C012}" presName="rootConnector" presStyleLbl="node2" presStyleIdx="3" presStyleCnt="4"/>
      <dgm:spPr/>
    </dgm:pt>
    <dgm:pt modelId="{9DB20CE7-EE64-43B6-91C2-01ED219306B0}" type="pres">
      <dgm:prSet presAssocID="{A1EBD803-4916-4794-834E-1E5F2A78C012}" presName="hierChild4" presStyleCnt="0"/>
      <dgm:spPr/>
    </dgm:pt>
    <dgm:pt modelId="{A5049E63-AF4E-41A8-83DC-2D992538E0F9}" type="pres">
      <dgm:prSet presAssocID="{A1EBD803-4916-4794-834E-1E5F2A78C012}" presName="hierChild5" presStyleCnt="0"/>
      <dgm:spPr/>
    </dgm:pt>
    <dgm:pt modelId="{AF4757EA-887E-4FB7-855E-A2AAEA3580EB}" type="pres">
      <dgm:prSet presAssocID="{012F4FC6-55BC-4404-81F8-D35421BCB072}" presName="hierChild3" presStyleCnt="0"/>
      <dgm:spPr/>
    </dgm:pt>
  </dgm:ptLst>
  <dgm:cxnLst>
    <dgm:cxn modelId="{856AF107-4D02-442E-80DE-9745056090AE}" srcId="{012F4FC6-55BC-4404-81F8-D35421BCB072}" destId="{63E363A6-CC72-469B-AF46-12015AB4681A}" srcOrd="0" destOrd="0" parTransId="{37116BA9-6DB5-4288-9F78-357ADE5315E7}" sibTransId="{17AFD533-CB02-4EBB-993E-D78B0E210511}"/>
    <dgm:cxn modelId="{2D8CF417-733F-4E28-9DAF-EB351962BBED}" type="presOf" srcId="{63E363A6-CC72-469B-AF46-12015AB4681A}" destId="{0FECF475-EC4B-4CB8-871C-C27A33E7E78E}" srcOrd="1" destOrd="0" presId="urn:microsoft.com/office/officeart/2005/8/layout/orgChart1"/>
    <dgm:cxn modelId="{20F45219-3406-46E0-9D6E-0A2C506EFA77}" type="presOf" srcId="{A7D9075F-E0CF-4B37-A97C-294186CD8F0E}" destId="{9F76F3B8-93A0-41E4-BB42-2CC091000D21}" srcOrd="0" destOrd="0" presId="urn:microsoft.com/office/officeart/2005/8/layout/orgChart1"/>
    <dgm:cxn modelId="{89BF6B39-65DB-44B5-8677-277BD7E6BA5D}" type="presOf" srcId="{A1EBD803-4916-4794-834E-1E5F2A78C012}" destId="{F4691DEB-E5C4-4EF0-AA9F-B2DF35F30818}" srcOrd="0" destOrd="0" presId="urn:microsoft.com/office/officeart/2005/8/layout/orgChart1"/>
    <dgm:cxn modelId="{E16D5B3B-D7B4-41ED-B9BB-E9505CE497F7}" type="presOf" srcId="{012F4FC6-55BC-4404-81F8-D35421BCB072}" destId="{C2684A3F-C224-4BD9-B19E-D719F98CDA28}" srcOrd="1" destOrd="0" presId="urn:microsoft.com/office/officeart/2005/8/layout/orgChart1"/>
    <dgm:cxn modelId="{DBD9475D-B563-4C60-9307-FD221B090904}" type="presOf" srcId="{C7FC7C8C-402A-48C1-8FB6-5960E6106568}" destId="{5FD0CB44-2858-4B97-92D3-C7DCE6F05150}" srcOrd="0" destOrd="0" presId="urn:microsoft.com/office/officeart/2005/8/layout/orgChart1"/>
    <dgm:cxn modelId="{B9452572-82A2-4852-9613-3782E35C835E}" type="presOf" srcId="{7B85E6D6-6B41-47EF-8D03-8962B169CD2C}" destId="{19FE4A0F-4AEE-4239-B331-132EC92CD6D9}" srcOrd="0" destOrd="0" presId="urn:microsoft.com/office/officeart/2005/8/layout/orgChart1"/>
    <dgm:cxn modelId="{37C9D656-F1ED-48CA-BA82-D36A5EC13032}" type="presOf" srcId="{3378C5CF-EFD6-452C-9E30-B1F42B52B3DD}" destId="{0CE6AA70-B915-4FF0-A324-FDB84E5A9E54}" srcOrd="0" destOrd="0" presId="urn:microsoft.com/office/officeart/2005/8/layout/orgChart1"/>
    <dgm:cxn modelId="{A932617C-CF23-4FF5-823D-53B0A9A3350D}" srcId="{C7FC7C8C-402A-48C1-8FB6-5960E6106568}" destId="{012F4FC6-55BC-4404-81F8-D35421BCB072}" srcOrd="0" destOrd="0" parTransId="{DE188078-19E6-4A48-AB52-676489C1E2D1}" sibTransId="{74636C17-2026-4866-9C54-C80B23492CC2}"/>
    <dgm:cxn modelId="{F796397F-F724-4909-9E8D-B7E37365A43F}" type="presOf" srcId="{63E363A6-CC72-469B-AF46-12015AB4681A}" destId="{1F904AD8-20A1-46FB-828D-3E7F276866FA}" srcOrd="0" destOrd="0" presId="urn:microsoft.com/office/officeart/2005/8/layout/orgChart1"/>
    <dgm:cxn modelId="{D4FB3C87-4557-42FA-9350-AFA1F842DF36}" srcId="{012F4FC6-55BC-4404-81F8-D35421BCB072}" destId="{A7D9075F-E0CF-4B37-A97C-294186CD8F0E}" srcOrd="1" destOrd="0" parTransId="{7B85E6D6-6B41-47EF-8D03-8962B169CD2C}" sibTransId="{2FA4D692-FBDF-4007-AFCC-81EEFB769D24}"/>
    <dgm:cxn modelId="{A4C2A192-C0FA-4EC4-8944-AC638D44C044}" type="presOf" srcId="{37116BA9-6DB5-4288-9F78-357ADE5315E7}" destId="{D580F1E0-0A15-49D8-AAEE-256BF4F4E040}" srcOrd="0" destOrd="0" presId="urn:microsoft.com/office/officeart/2005/8/layout/orgChart1"/>
    <dgm:cxn modelId="{AE015AA0-3E98-4F67-868C-B47C976445B5}" type="presOf" srcId="{1ED7D571-80FA-4C66-BBA8-16F75AD4D6B1}" destId="{B32D8B70-8A7A-44CE-B326-411E69D3E67A}" srcOrd="0" destOrd="0" presId="urn:microsoft.com/office/officeart/2005/8/layout/orgChart1"/>
    <dgm:cxn modelId="{737DE3A1-046C-473F-84FD-A3C519A14591}" type="presOf" srcId="{A7D9075F-E0CF-4B37-A97C-294186CD8F0E}" destId="{15B80391-598B-4AC3-AF3F-EB7831ADF547}" srcOrd="1" destOrd="0" presId="urn:microsoft.com/office/officeart/2005/8/layout/orgChart1"/>
    <dgm:cxn modelId="{0F449CAC-8423-4C2D-A10B-A17C18542468}" srcId="{012F4FC6-55BC-4404-81F8-D35421BCB072}" destId="{A1EBD803-4916-4794-834E-1E5F2A78C012}" srcOrd="3" destOrd="0" parTransId="{1ED7D571-80FA-4C66-BBA8-16F75AD4D6B1}" sibTransId="{34F0159A-83F7-4266-9483-93339F66D798}"/>
    <dgm:cxn modelId="{6C7FD2AD-ECEC-4E25-8D1D-AB681E718282}" type="presOf" srcId="{07A67738-C390-450D-B5D6-0829EF0492CE}" destId="{6DB76D16-62E5-4CC2-9A9C-09743F043247}" srcOrd="0" destOrd="0" presId="urn:microsoft.com/office/officeart/2005/8/layout/orgChart1"/>
    <dgm:cxn modelId="{07762CC8-C2A9-496A-AD5B-6DCA5BEC0FAE}" type="presOf" srcId="{A1EBD803-4916-4794-834E-1E5F2A78C012}" destId="{F68A5326-3725-46C5-B811-635BDD9C5917}" srcOrd="1" destOrd="0" presId="urn:microsoft.com/office/officeart/2005/8/layout/orgChart1"/>
    <dgm:cxn modelId="{9696C4C9-36E8-4173-90D8-919B1FDE4206}" type="presOf" srcId="{012F4FC6-55BC-4404-81F8-D35421BCB072}" destId="{D7F01369-4970-4F6B-8E8A-B1F86A9CB4BD}" srcOrd="0" destOrd="0" presId="urn:microsoft.com/office/officeart/2005/8/layout/orgChart1"/>
    <dgm:cxn modelId="{004971F4-9DA1-4503-93E4-29C80CE60608}" srcId="{012F4FC6-55BC-4404-81F8-D35421BCB072}" destId="{3378C5CF-EFD6-452C-9E30-B1F42B52B3DD}" srcOrd="2" destOrd="0" parTransId="{07A67738-C390-450D-B5D6-0829EF0492CE}" sibTransId="{8C0A193E-AFFD-47A2-B356-0C50AA6CFCBD}"/>
    <dgm:cxn modelId="{9CA4D8F8-592C-4762-92DF-3FC01D70E344}" type="presOf" srcId="{3378C5CF-EFD6-452C-9E30-B1F42B52B3DD}" destId="{DF082C60-2523-4407-9218-EE4973CD880C}" srcOrd="1" destOrd="0" presId="urn:microsoft.com/office/officeart/2005/8/layout/orgChart1"/>
    <dgm:cxn modelId="{671199F3-4EC6-4D7C-B3AE-972D9A24569A}" type="presParOf" srcId="{5FD0CB44-2858-4B97-92D3-C7DCE6F05150}" destId="{F2901FB7-A8FB-4C96-AE8D-4D3340619B21}" srcOrd="0" destOrd="0" presId="urn:microsoft.com/office/officeart/2005/8/layout/orgChart1"/>
    <dgm:cxn modelId="{CDED78B8-426D-4E17-83A6-BEC8D2BAC54A}" type="presParOf" srcId="{F2901FB7-A8FB-4C96-AE8D-4D3340619B21}" destId="{07EB59A6-FFA9-4AD5-B479-7CA76AEFF346}" srcOrd="0" destOrd="0" presId="urn:microsoft.com/office/officeart/2005/8/layout/orgChart1"/>
    <dgm:cxn modelId="{A9D139F5-7022-48C0-AE79-1F2D171F6BA1}" type="presParOf" srcId="{07EB59A6-FFA9-4AD5-B479-7CA76AEFF346}" destId="{D7F01369-4970-4F6B-8E8A-B1F86A9CB4BD}" srcOrd="0" destOrd="0" presId="urn:microsoft.com/office/officeart/2005/8/layout/orgChart1"/>
    <dgm:cxn modelId="{95FCD2C5-82AD-4C1E-BC88-34AD5112F364}" type="presParOf" srcId="{07EB59A6-FFA9-4AD5-B479-7CA76AEFF346}" destId="{C2684A3F-C224-4BD9-B19E-D719F98CDA28}" srcOrd="1" destOrd="0" presId="urn:microsoft.com/office/officeart/2005/8/layout/orgChart1"/>
    <dgm:cxn modelId="{072DD72E-04C3-4D33-B5FC-9DE78694C59A}" type="presParOf" srcId="{F2901FB7-A8FB-4C96-AE8D-4D3340619B21}" destId="{7C86C019-2686-48AB-B67E-C34B7175211C}" srcOrd="1" destOrd="0" presId="urn:microsoft.com/office/officeart/2005/8/layout/orgChart1"/>
    <dgm:cxn modelId="{432E8414-5334-47BA-8581-5362E209F890}" type="presParOf" srcId="{7C86C019-2686-48AB-B67E-C34B7175211C}" destId="{D580F1E0-0A15-49D8-AAEE-256BF4F4E040}" srcOrd="0" destOrd="0" presId="urn:microsoft.com/office/officeart/2005/8/layout/orgChart1"/>
    <dgm:cxn modelId="{30D5576F-9B31-4740-A43D-FC491CB84E58}" type="presParOf" srcId="{7C86C019-2686-48AB-B67E-C34B7175211C}" destId="{3292D656-A6F5-444A-B402-A6AD4BD73DBD}" srcOrd="1" destOrd="0" presId="urn:microsoft.com/office/officeart/2005/8/layout/orgChart1"/>
    <dgm:cxn modelId="{63D9617F-376B-45C7-8170-F88365C93E8C}" type="presParOf" srcId="{3292D656-A6F5-444A-B402-A6AD4BD73DBD}" destId="{AD92A143-94A4-495E-8EBE-61EDBCF8FFC9}" srcOrd="0" destOrd="0" presId="urn:microsoft.com/office/officeart/2005/8/layout/orgChart1"/>
    <dgm:cxn modelId="{DB37674B-5EE0-4605-B464-9AF737E6EF4E}" type="presParOf" srcId="{AD92A143-94A4-495E-8EBE-61EDBCF8FFC9}" destId="{1F904AD8-20A1-46FB-828D-3E7F276866FA}" srcOrd="0" destOrd="0" presId="urn:microsoft.com/office/officeart/2005/8/layout/orgChart1"/>
    <dgm:cxn modelId="{5BF7EEFA-F864-4B6A-B6D8-9B9E3BF0C0B6}" type="presParOf" srcId="{AD92A143-94A4-495E-8EBE-61EDBCF8FFC9}" destId="{0FECF475-EC4B-4CB8-871C-C27A33E7E78E}" srcOrd="1" destOrd="0" presId="urn:microsoft.com/office/officeart/2005/8/layout/orgChart1"/>
    <dgm:cxn modelId="{28D4E726-C52F-492E-89DB-17DBF0B3EB46}" type="presParOf" srcId="{3292D656-A6F5-444A-B402-A6AD4BD73DBD}" destId="{414E625C-5351-4661-BA4C-CAC3F0404585}" srcOrd="1" destOrd="0" presId="urn:microsoft.com/office/officeart/2005/8/layout/orgChart1"/>
    <dgm:cxn modelId="{EDD6715D-DA71-4E67-9298-15F48CC6775A}" type="presParOf" srcId="{3292D656-A6F5-444A-B402-A6AD4BD73DBD}" destId="{96AB3E6F-F728-42F2-B16B-E754AD173C47}" srcOrd="2" destOrd="0" presId="urn:microsoft.com/office/officeart/2005/8/layout/orgChart1"/>
    <dgm:cxn modelId="{14C64F45-AD07-4580-94CF-E1994CAF7089}" type="presParOf" srcId="{7C86C019-2686-48AB-B67E-C34B7175211C}" destId="{19FE4A0F-4AEE-4239-B331-132EC92CD6D9}" srcOrd="2" destOrd="0" presId="urn:microsoft.com/office/officeart/2005/8/layout/orgChart1"/>
    <dgm:cxn modelId="{6E6E6C77-BD73-47FB-8401-8F9F3399F023}" type="presParOf" srcId="{7C86C019-2686-48AB-B67E-C34B7175211C}" destId="{3F2DFA53-BED0-4CBE-85E4-478A769C8C28}" srcOrd="3" destOrd="0" presId="urn:microsoft.com/office/officeart/2005/8/layout/orgChart1"/>
    <dgm:cxn modelId="{A549ABDC-889B-4670-A236-39D69E4DE445}" type="presParOf" srcId="{3F2DFA53-BED0-4CBE-85E4-478A769C8C28}" destId="{1DBF7BB5-50B1-408D-8AFB-14065461B1EE}" srcOrd="0" destOrd="0" presId="urn:microsoft.com/office/officeart/2005/8/layout/orgChart1"/>
    <dgm:cxn modelId="{F0D9BEF7-F6D6-430D-97E1-8A3E47970023}" type="presParOf" srcId="{1DBF7BB5-50B1-408D-8AFB-14065461B1EE}" destId="{9F76F3B8-93A0-41E4-BB42-2CC091000D21}" srcOrd="0" destOrd="0" presId="urn:microsoft.com/office/officeart/2005/8/layout/orgChart1"/>
    <dgm:cxn modelId="{E514B577-DBEE-48A2-B78F-D6AAF333EE4F}" type="presParOf" srcId="{1DBF7BB5-50B1-408D-8AFB-14065461B1EE}" destId="{15B80391-598B-4AC3-AF3F-EB7831ADF547}" srcOrd="1" destOrd="0" presId="urn:microsoft.com/office/officeart/2005/8/layout/orgChart1"/>
    <dgm:cxn modelId="{89CC647C-35DD-474D-BC0C-BF2F2AB42E3E}" type="presParOf" srcId="{3F2DFA53-BED0-4CBE-85E4-478A769C8C28}" destId="{6C985EC3-2252-478D-8B05-FED70893D78E}" srcOrd="1" destOrd="0" presId="urn:microsoft.com/office/officeart/2005/8/layout/orgChart1"/>
    <dgm:cxn modelId="{DD10EDE8-7F0A-40B3-8BC1-7F6566BE4B05}" type="presParOf" srcId="{3F2DFA53-BED0-4CBE-85E4-478A769C8C28}" destId="{18F5AFFC-135D-45D2-98FE-A17842DA6534}" srcOrd="2" destOrd="0" presId="urn:microsoft.com/office/officeart/2005/8/layout/orgChart1"/>
    <dgm:cxn modelId="{3B903173-5D7A-466C-962B-3D4311F5221B}" type="presParOf" srcId="{7C86C019-2686-48AB-B67E-C34B7175211C}" destId="{6DB76D16-62E5-4CC2-9A9C-09743F043247}" srcOrd="4" destOrd="0" presId="urn:microsoft.com/office/officeart/2005/8/layout/orgChart1"/>
    <dgm:cxn modelId="{ECF75DAC-3218-4923-95E0-4342479F1003}" type="presParOf" srcId="{7C86C019-2686-48AB-B67E-C34B7175211C}" destId="{B83382C8-6A24-484F-BB56-5FCEDFB99F28}" srcOrd="5" destOrd="0" presId="urn:microsoft.com/office/officeart/2005/8/layout/orgChart1"/>
    <dgm:cxn modelId="{FEAD754E-3BD7-47BD-B315-A2D31B2A2399}" type="presParOf" srcId="{B83382C8-6A24-484F-BB56-5FCEDFB99F28}" destId="{6ADD8B49-339F-4605-8472-E9420A8B1158}" srcOrd="0" destOrd="0" presId="urn:microsoft.com/office/officeart/2005/8/layout/orgChart1"/>
    <dgm:cxn modelId="{9EC2FB36-1BDF-4C88-AE60-437B73F99C65}" type="presParOf" srcId="{6ADD8B49-339F-4605-8472-E9420A8B1158}" destId="{0CE6AA70-B915-4FF0-A324-FDB84E5A9E54}" srcOrd="0" destOrd="0" presId="urn:microsoft.com/office/officeart/2005/8/layout/orgChart1"/>
    <dgm:cxn modelId="{F8BBC5A2-82F4-447F-9771-182F583CC90D}" type="presParOf" srcId="{6ADD8B49-339F-4605-8472-E9420A8B1158}" destId="{DF082C60-2523-4407-9218-EE4973CD880C}" srcOrd="1" destOrd="0" presId="urn:microsoft.com/office/officeart/2005/8/layout/orgChart1"/>
    <dgm:cxn modelId="{636F99BD-8E29-4029-AED0-1E4142CABE84}" type="presParOf" srcId="{B83382C8-6A24-484F-BB56-5FCEDFB99F28}" destId="{39517338-D9A6-4F0E-924C-8FD5136F7A2F}" srcOrd="1" destOrd="0" presId="urn:microsoft.com/office/officeart/2005/8/layout/orgChart1"/>
    <dgm:cxn modelId="{A8E9E768-2076-4A62-9F2C-4816BAA27C4D}" type="presParOf" srcId="{B83382C8-6A24-484F-BB56-5FCEDFB99F28}" destId="{71686ABA-571E-4E68-9176-1E98C9EC9837}" srcOrd="2" destOrd="0" presId="urn:microsoft.com/office/officeart/2005/8/layout/orgChart1"/>
    <dgm:cxn modelId="{84AFB71B-6BED-4C82-BCE5-6A9BAFF0CDB8}" type="presParOf" srcId="{7C86C019-2686-48AB-B67E-C34B7175211C}" destId="{B32D8B70-8A7A-44CE-B326-411E69D3E67A}" srcOrd="6" destOrd="0" presId="urn:microsoft.com/office/officeart/2005/8/layout/orgChart1"/>
    <dgm:cxn modelId="{279E3E4A-916E-4DD6-9547-D811DD3446C5}" type="presParOf" srcId="{7C86C019-2686-48AB-B67E-C34B7175211C}" destId="{B1B01D9F-8127-41EB-846A-1DBD4DF2A273}" srcOrd="7" destOrd="0" presId="urn:microsoft.com/office/officeart/2005/8/layout/orgChart1"/>
    <dgm:cxn modelId="{ACCBBDC5-700E-47F4-AF88-22CB08F738B5}" type="presParOf" srcId="{B1B01D9F-8127-41EB-846A-1DBD4DF2A273}" destId="{CA9029C8-5196-4BE0-A2A9-5B8557F12D9C}" srcOrd="0" destOrd="0" presId="urn:microsoft.com/office/officeart/2005/8/layout/orgChart1"/>
    <dgm:cxn modelId="{A65166F2-1922-4578-BA03-5B784A7803DF}" type="presParOf" srcId="{CA9029C8-5196-4BE0-A2A9-5B8557F12D9C}" destId="{F4691DEB-E5C4-4EF0-AA9F-B2DF35F30818}" srcOrd="0" destOrd="0" presId="urn:microsoft.com/office/officeart/2005/8/layout/orgChart1"/>
    <dgm:cxn modelId="{DD49FECD-296D-464C-8A22-8F8DB8679638}" type="presParOf" srcId="{CA9029C8-5196-4BE0-A2A9-5B8557F12D9C}" destId="{F68A5326-3725-46C5-B811-635BDD9C5917}" srcOrd="1" destOrd="0" presId="urn:microsoft.com/office/officeart/2005/8/layout/orgChart1"/>
    <dgm:cxn modelId="{5F496F7A-91C9-4FEB-8469-B9CD7E996273}" type="presParOf" srcId="{B1B01D9F-8127-41EB-846A-1DBD4DF2A273}" destId="{9DB20CE7-EE64-43B6-91C2-01ED219306B0}" srcOrd="1" destOrd="0" presId="urn:microsoft.com/office/officeart/2005/8/layout/orgChart1"/>
    <dgm:cxn modelId="{C022F979-6688-40FA-93B1-3C5C46CE6856}" type="presParOf" srcId="{B1B01D9F-8127-41EB-846A-1DBD4DF2A273}" destId="{A5049E63-AF4E-41A8-83DC-2D992538E0F9}" srcOrd="2" destOrd="0" presId="urn:microsoft.com/office/officeart/2005/8/layout/orgChart1"/>
    <dgm:cxn modelId="{6ECF0CF7-D031-4AE1-8A0B-5ADB4799A5D7}" type="presParOf" srcId="{F2901FB7-A8FB-4C96-AE8D-4D3340619B21}" destId="{AF4757EA-887E-4FB7-855E-A2AAEA3580E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D8B70-8A7A-44CE-B326-411E69D3E67A}">
      <dsp:nvSpPr>
        <dsp:cNvPr id="0" name=""/>
        <dsp:cNvSpPr/>
      </dsp:nvSpPr>
      <dsp:spPr>
        <a:xfrm>
          <a:off x="3886200" y="1904315"/>
          <a:ext cx="3043695" cy="352163"/>
        </a:xfrm>
        <a:custGeom>
          <a:avLst/>
          <a:gdLst/>
          <a:ahLst/>
          <a:cxnLst/>
          <a:rect l="0" t="0" r="0" b="0"/>
          <a:pathLst>
            <a:path>
              <a:moveTo>
                <a:pt x="0" y="0"/>
              </a:moveTo>
              <a:lnTo>
                <a:pt x="0" y="176081"/>
              </a:lnTo>
              <a:lnTo>
                <a:pt x="3043695" y="176081"/>
              </a:lnTo>
              <a:lnTo>
                <a:pt x="3043695" y="352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B76D16-62E5-4CC2-9A9C-09743F043247}">
      <dsp:nvSpPr>
        <dsp:cNvPr id="0" name=""/>
        <dsp:cNvSpPr/>
      </dsp:nvSpPr>
      <dsp:spPr>
        <a:xfrm>
          <a:off x="3886200" y="1904315"/>
          <a:ext cx="1014565" cy="352163"/>
        </a:xfrm>
        <a:custGeom>
          <a:avLst/>
          <a:gdLst/>
          <a:ahLst/>
          <a:cxnLst/>
          <a:rect l="0" t="0" r="0" b="0"/>
          <a:pathLst>
            <a:path>
              <a:moveTo>
                <a:pt x="0" y="0"/>
              </a:moveTo>
              <a:lnTo>
                <a:pt x="0" y="176081"/>
              </a:lnTo>
              <a:lnTo>
                <a:pt x="1014565" y="176081"/>
              </a:lnTo>
              <a:lnTo>
                <a:pt x="1014565" y="352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FE4A0F-4AEE-4239-B331-132EC92CD6D9}">
      <dsp:nvSpPr>
        <dsp:cNvPr id="0" name=""/>
        <dsp:cNvSpPr/>
      </dsp:nvSpPr>
      <dsp:spPr>
        <a:xfrm>
          <a:off x="2871634" y="1904315"/>
          <a:ext cx="1014565" cy="352163"/>
        </a:xfrm>
        <a:custGeom>
          <a:avLst/>
          <a:gdLst/>
          <a:ahLst/>
          <a:cxnLst/>
          <a:rect l="0" t="0" r="0" b="0"/>
          <a:pathLst>
            <a:path>
              <a:moveTo>
                <a:pt x="1014565" y="0"/>
              </a:moveTo>
              <a:lnTo>
                <a:pt x="1014565" y="176081"/>
              </a:lnTo>
              <a:lnTo>
                <a:pt x="0" y="176081"/>
              </a:lnTo>
              <a:lnTo>
                <a:pt x="0" y="352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80F1E0-0A15-49D8-AAEE-256BF4F4E040}">
      <dsp:nvSpPr>
        <dsp:cNvPr id="0" name=""/>
        <dsp:cNvSpPr/>
      </dsp:nvSpPr>
      <dsp:spPr>
        <a:xfrm>
          <a:off x="842504" y="1904315"/>
          <a:ext cx="3043695" cy="352163"/>
        </a:xfrm>
        <a:custGeom>
          <a:avLst/>
          <a:gdLst/>
          <a:ahLst/>
          <a:cxnLst/>
          <a:rect l="0" t="0" r="0" b="0"/>
          <a:pathLst>
            <a:path>
              <a:moveTo>
                <a:pt x="3043695" y="0"/>
              </a:moveTo>
              <a:lnTo>
                <a:pt x="3043695" y="176081"/>
              </a:lnTo>
              <a:lnTo>
                <a:pt x="0" y="176081"/>
              </a:lnTo>
              <a:lnTo>
                <a:pt x="0" y="3521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F01369-4970-4F6B-8E8A-B1F86A9CB4BD}">
      <dsp:nvSpPr>
        <dsp:cNvPr id="0" name=""/>
        <dsp:cNvSpPr/>
      </dsp:nvSpPr>
      <dsp:spPr>
        <a:xfrm>
          <a:off x="2573084" y="862214"/>
          <a:ext cx="2626231" cy="10421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Laura Sheehan</a:t>
          </a:r>
        </a:p>
        <a:p>
          <a:pPr marL="0" lvl="0" indent="0" algn="ctr" defTabSz="800100">
            <a:lnSpc>
              <a:spcPct val="90000"/>
            </a:lnSpc>
            <a:spcBef>
              <a:spcPct val="0"/>
            </a:spcBef>
            <a:spcAft>
              <a:spcPct val="35000"/>
            </a:spcAft>
            <a:buNone/>
          </a:pPr>
          <a:r>
            <a:rPr lang="en-US" sz="1400" kern="1200" dirty="0"/>
            <a:t>Manager of Research Admin</a:t>
          </a:r>
        </a:p>
      </dsp:txBody>
      <dsp:txXfrm>
        <a:off x="2573084" y="862214"/>
        <a:ext cx="2626231" cy="1042101"/>
      </dsp:txXfrm>
    </dsp:sp>
    <dsp:sp modelId="{1F904AD8-20A1-46FB-828D-3E7F276866FA}">
      <dsp:nvSpPr>
        <dsp:cNvPr id="0" name=""/>
        <dsp:cNvSpPr/>
      </dsp:nvSpPr>
      <dsp:spPr>
        <a:xfrm>
          <a:off x="4020" y="2256478"/>
          <a:ext cx="1676967" cy="9540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TBD</a:t>
          </a:r>
        </a:p>
        <a:p>
          <a:pPr marL="0" lvl="0" indent="0" algn="ctr" defTabSz="800100">
            <a:lnSpc>
              <a:spcPct val="90000"/>
            </a:lnSpc>
            <a:spcBef>
              <a:spcPct val="0"/>
            </a:spcBef>
            <a:spcAft>
              <a:spcPct val="35000"/>
            </a:spcAft>
            <a:buNone/>
          </a:pPr>
          <a:r>
            <a:rPr lang="en-US" sz="1400" kern="1200" dirty="0"/>
            <a:t>Post-Award Fund Manager</a:t>
          </a:r>
        </a:p>
      </dsp:txBody>
      <dsp:txXfrm>
        <a:off x="4020" y="2256478"/>
        <a:ext cx="1676967" cy="954043"/>
      </dsp:txXfrm>
    </dsp:sp>
    <dsp:sp modelId="{9F76F3B8-93A0-41E4-BB42-2CC091000D21}">
      <dsp:nvSpPr>
        <dsp:cNvPr id="0" name=""/>
        <dsp:cNvSpPr/>
      </dsp:nvSpPr>
      <dsp:spPr>
        <a:xfrm>
          <a:off x="2033151" y="2256478"/>
          <a:ext cx="1676967" cy="9609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TBD</a:t>
          </a:r>
        </a:p>
        <a:p>
          <a:pPr marL="0" lvl="0" indent="0" algn="ctr" defTabSz="800100">
            <a:lnSpc>
              <a:spcPct val="90000"/>
            </a:lnSpc>
            <a:spcBef>
              <a:spcPct val="0"/>
            </a:spcBef>
            <a:spcAft>
              <a:spcPct val="35000"/>
            </a:spcAft>
            <a:buNone/>
          </a:pPr>
          <a:r>
            <a:rPr lang="en-US" sz="1400" kern="1200" dirty="0"/>
            <a:t>Post Award</a:t>
          </a:r>
        </a:p>
        <a:p>
          <a:pPr marL="0" lvl="0" indent="0" algn="ctr" defTabSz="800100">
            <a:lnSpc>
              <a:spcPct val="90000"/>
            </a:lnSpc>
            <a:spcBef>
              <a:spcPct val="0"/>
            </a:spcBef>
            <a:spcAft>
              <a:spcPct val="35000"/>
            </a:spcAft>
            <a:buNone/>
          </a:pPr>
          <a:r>
            <a:rPr lang="en-US" sz="1400" kern="1200" dirty="0"/>
            <a:t>Fund Manager</a:t>
          </a:r>
        </a:p>
      </dsp:txBody>
      <dsp:txXfrm>
        <a:off x="2033151" y="2256478"/>
        <a:ext cx="1676967" cy="960961"/>
      </dsp:txXfrm>
    </dsp:sp>
    <dsp:sp modelId="{0CE6AA70-B915-4FF0-A324-FDB84E5A9E54}">
      <dsp:nvSpPr>
        <dsp:cNvPr id="0" name=""/>
        <dsp:cNvSpPr/>
      </dsp:nvSpPr>
      <dsp:spPr>
        <a:xfrm>
          <a:off x="4062281" y="2256478"/>
          <a:ext cx="1676967" cy="9316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TBD</a:t>
          </a:r>
        </a:p>
        <a:p>
          <a:pPr marL="0" lvl="0" indent="0" algn="ctr" defTabSz="800100">
            <a:lnSpc>
              <a:spcPct val="90000"/>
            </a:lnSpc>
            <a:spcBef>
              <a:spcPct val="0"/>
            </a:spcBef>
            <a:spcAft>
              <a:spcPct val="35000"/>
            </a:spcAft>
            <a:buNone/>
          </a:pPr>
          <a:r>
            <a:rPr lang="en-US" sz="1400" kern="1200" dirty="0"/>
            <a:t>Pre-Award</a:t>
          </a:r>
        </a:p>
        <a:p>
          <a:pPr marL="0" lvl="0" indent="0" algn="ctr" defTabSz="800100">
            <a:lnSpc>
              <a:spcPct val="90000"/>
            </a:lnSpc>
            <a:spcBef>
              <a:spcPct val="0"/>
            </a:spcBef>
            <a:spcAft>
              <a:spcPct val="35000"/>
            </a:spcAft>
            <a:buNone/>
          </a:pPr>
          <a:r>
            <a:rPr lang="en-US" sz="1400" kern="1200" dirty="0"/>
            <a:t>Res Admin 2</a:t>
          </a:r>
        </a:p>
      </dsp:txBody>
      <dsp:txXfrm>
        <a:off x="4062281" y="2256478"/>
        <a:ext cx="1676967" cy="931664"/>
      </dsp:txXfrm>
    </dsp:sp>
    <dsp:sp modelId="{F4691DEB-E5C4-4EF0-AA9F-B2DF35F30818}">
      <dsp:nvSpPr>
        <dsp:cNvPr id="0" name=""/>
        <dsp:cNvSpPr/>
      </dsp:nvSpPr>
      <dsp:spPr>
        <a:xfrm>
          <a:off x="6091412" y="2256478"/>
          <a:ext cx="1676967" cy="9678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Valencia Moody</a:t>
          </a:r>
        </a:p>
        <a:p>
          <a:pPr marL="0" lvl="0" indent="0" algn="ctr" defTabSz="800100">
            <a:lnSpc>
              <a:spcPct val="90000"/>
            </a:lnSpc>
            <a:spcBef>
              <a:spcPct val="0"/>
            </a:spcBef>
            <a:spcAft>
              <a:spcPct val="35000"/>
            </a:spcAft>
            <a:buNone/>
          </a:pPr>
          <a:r>
            <a:rPr lang="en-US" sz="1400" kern="1200" dirty="0"/>
            <a:t>Purchaser</a:t>
          </a:r>
        </a:p>
      </dsp:txBody>
      <dsp:txXfrm>
        <a:off x="6091412" y="2256478"/>
        <a:ext cx="1676967" cy="96787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487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extLst>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97280" y="1463040"/>
            <a:ext cx="7315200" cy="12772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8960E9-8130-4C0B-A4BF-EB1BA6111B70}" type="datetimeFigureOut">
              <a:rPr lang="en-US" smtClean="0"/>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C6BFFA-0F19-476E-9F87-159DBCF026F7}" type="slidenum">
              <a:rPr lang="en-US" smtClean="0"/>
              <a:t>‹#›</a:t>
            </a:fld>
            <a:endParaRPr lang="en-US"/>
          </a:p>
        </p:txBody>
      </p:sp>
    </p:spTree>
    <p:extLst>
      <p:ext uri="{BB962C8B-B14F-4D97-AF65-F5344CB8AC3E}">
        <p14:creationId xmlns:p14="http://schemas.microsoft.com/office/powerpoint/2010/main" val="243113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June 5, 2024</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w/bullets">
  <p:cSld name="3_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505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svg"/><Relationship Id="rId2" Type="http://schemas.openxmlformats.org/officeDocument/2006/relationships/slideLayout" Target="../slideLayouts/slideLayout12.xml"/><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5">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9">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9" r:id="rId3"/>
    <p:sldLayoutId id="2147483660" r:id="rId4"/>
    <p:sldLayoutId id="2147483661" r:id="rId5"/>
    <p:sldLayoutId id="2147483663" r:id="rId6"/>
    <p:sldLayoutId id="214748368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medschool.ucla.edu/education/md-education/curriculum/heals-curriculum/year-three-ms3"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hyperlink" Target="https://urldefense.com/v3/__https:/ucla.zoom.us/meeting/register/tJEqduygrDMsH9S-jyup7LcZpa0PQpP9bv6D__;!!F9wkZZsI-LA!CF-H5k7efFgN-eBLHyx8F7GAaio8iG0buQuhKvc39GVbvl4er_z6PERkEIKlEuvEKJ7nPh9zpJgJL_87kQ_K4Eor7IkdtWWJc2bMdw$" TargetMode="External"/><Relationship Id="rId3" Type="http://schemas.openxmlformats.org/officeDocument/2006/relationships/hyperlink" Target="https://urldefense.com/v3/__https:/ucla.zoom.us/meeting/register/tJIqd-2trT4jGNQ6tkhIksLslOsmCVb52EHH__;!!F9wkZZsI-LA!CF-H5k7efFgN-eBLHyx8F7GAaio8iG0buQuhKvc39GVbvl4er_z6PERkEIKlEuvEKJ7nPh9zpJgJL_87kQ_K4Eor7IkdtWWodOmGdQ$" TargetMode="External"/><Relationship Id="rId7" Type="http://schemas.openxmlformats.org/officeDocument/2006/relationships/hyperlink" Target="https://urldefense.com/v3/__https:/ucla.zoom.us/meeting/register/tJUvd-2qpzkrHtUQXDlMhmPS0YiQsFyv62Uh__;!!F9wkZZsI-LA!CF-H5k7efFgN-eBLHyx8F7GAaio8iG0buQuhKvc39GVbvl4er_z6PERkEIKlEuvEKJ7nPh9zpJgJL_87kQ_K4Eor7IkdtWUA90PPZw$" TargetMode="External"/><Relationship Id="rId2" Type="http://schemas.openxmlformats.org/officeDocument/2006/relationships/hyperlink" Target="https://urldefense.com/v3/__https:/www.youtube.com/channel/UCkhaKyA1WfYyoedBgre2y0g__;!!F9wkZZsI-LA!CF-H5k7efFgN-eBLHyx8F7GAaio8iG0buQuhKvc39GVbvl4er_z6PERkEIKlEuvEKJ7nPh9zpJgJL_87kQ_K4Eor7IkdtWWgRoFJrQ$" TargetMode="External"/><Relationship Id="rId1" Type="http://schemas.openxmlformats.org/officeDocument/2006/relationships/slideLayout" Target="../slideLayouts/slideLayout5.xml"/><Relationship Id="rId6" Type="http://schemas.openxmlformats.org/officeDocument/2006/relationships/hyperlink" Target="https://urldefense.com/v3/__https:/ucla.zoom.us/meeting/register/tJ0ocuqvpjovGNSM3pBc7vf8eoQUxo--mbLy__;!!F9wkZZsI-LA!CF-H5k7efFgN-eBLHyx8F7GAaio8iG0buQuhKvc39GVbvl4er_z6PERkEIKlEuvEKJ7nPh9zpJgJL_87kQ_K4Eor7IkdtWVsZHT-NA$" TargetMode="External"/><Relationship Id="rId5" Type="http://schemas.openxmlformats.org/officeDocument/2006/relationships/hyperlink" Target="https://urldefense.com/v3/__https:/ucla.zoom.us/meeting/register/tJcude-tpzouHNPh8XvamvrhoQwqoGDQSRl2__;!!F9wkZZsI-LA!CF-H5k7efFgN-eBLHyx8F7GAaio8iG0buQuhKvc39GVbvl4er_z6PERkEIKlEuvEKJ7nPh9zpJgJL_87kQ_K4Eor7IkdtWX9t5HQSQ$" TargetMode="External"/><Relationship Id="rId4" Type="http://schemas.openxmlformats.org/officeDocument/2006/relationships/hyperlink" Target="https://urldefense.com/v3/__https:/ucla.zoom.us/meeting/register/tJEuceGgqz8qHNeMygpmP_bhiM0D_6gCtOKc__;!!F9wkZZsI-LA!CF-H5k7efFgN-eBLHyx8F7GAaio8iG0buQuhKvc39GVbvl4er_z6PERkEIKlEuvEKJ7nPh9zpJgJL_87kQ_K4Eor7IkdtWVgqIIkJQ$"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grants.nih.gov/grants/guide/notice-files/NOT-OD-24-061.html"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rants.nih.gov/grants/guide/notice-files/NOT-OD-24-069.html"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ommonfund.nih.gov/about"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niaid.nih.gov/grants-contracts/acronym-know-plan-enhancing-diverse-perspectives-pedp" TargetMode="External"/><Relationship Id="rId2" Type="http://schemas.openxmlformats.org/officeDocument/2006/relationships/hyperlink" Target="https://braininitiative.nih.gov/vision/plan-enhancing-diverse-perspectives"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ruinbuyplus.ucla.edu/" TargetMode="Externa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mailto:noreply@invoices.ucla.edu" TargetMode="Externa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hr.ucla.edu/training-and-development/uc-learning-center" TargetMode="External"/><Relationship Id="rId2" Type="http://schemas.openxmlformats.org/officeDocument/2006/relationships/hyperlink" Target="https://www.uclahealth.org/hr/manager-resources" TargetMode="Externa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hyperlink" Target="https://firelifesafety.aus.com/login.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hr.ucla.edu/policies-and-labor-contracts/collective-bargaining-agreements" TargetMode="Externa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edschool.ucla.edu/about/history-and-awards/mellinkoff-award"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p>
          <a:p>
            <a:pPr marL="0" lvl="0" indent="0" algn="ctr" rtl="0">
              <a:lnSpc>
                <a:spcPct val="90000"/>
              </a:lnSpc>
              <a:spcBef>
                <a:spcPts val="750"/>
              </a:spcBef>
              <a:spcAft>
                <a:spcPts val="0"/>
              </a:spcAft>
              <a:buClr>
                <a:srgbClr val="FFDD7F"/>
              </a:buClr>
              <a:buSzPts val="3200"/>
              <a:buNone/>
            </a:pPr>
            <a:endParaRPr lang="en-US" sz="2000" dirty="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a:solidFill>
                  <a:schemeClr val="bg1"/>
                </a:solidFill>
                <a:latin typeface="+mj-lt"/>
              </a:rPr>
              <a:t>June 2024</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5" name="Picture 4" descr="Colorful cabin by the beach">
            <a:extLst>
              <a:ext uri="{FF2B5EF4-FFF2-40B4-BE49-F238E27FC236}">
                <a16:creationId xmlns:a16="http://schemas.microsoft.com/office/drawing/2014/main" id="{54CC3EF2-872F-CCA0-F5C8-5EBC382B2634}"/>
              </a:ext>
            </a:extLst>
          </p:cNvPr>
          <p:cNvPicPr>
            <a:picLocks noChangeAspect="1"/>
          </p:cNvPicPr>
          <p:nvPr/>
        </p:nvPicPr>
        <p:blipFill>
          <a:blip r:embed="rId4"/>
          <a:stretch>
            <a:fillRect/>
          </a:stretch>
        </p:blipFill>
        <p:spPr>
          <a:xfrm>
            <a:off x="358240" y="996390"/>
            <a:ext cx="4619066" cy="30793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9144000" cy="5143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7695" y="217788"/>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104" y="1012811"/>
            <a:ext cx="4633784" cy="3200876"/>
          </a:xfrm>
          <a:prstGeom prst="rect">
            <a:avLst/>
          </a:prstGeom>
        </p:spPr>
        <p:txBody>
          <a:bodyPr wrap="square">
            <a:spAutoFit/>
          </a:bodyPr>
          <a:lstStyle/>
          <a:p>
            <a:pPr algn="ctr" eaLnBrk="0" fontAlgn="base" hangingPunct="0">
              <a:spcBef>
                <a:spcPct val="0"/>
              </a:spcBef>
              <a:spcAft>
                <a:spcPts val="1200"/>
              </a:spcAft>
              <a:buClrTx/>
            </a:pPr>
            <a:r>
              <a:rPr lang="en-US" altLang="en-US" sz="3400" b="1" dirty="0">
                <a:solidFill>
                  <a:schemeClr val="bg1"/>
                </a:solidFill>
                <a:latin typeface="Arial" panose="020B0604020202020204" pitchFamily="34" charset="0"/>
                <a:ea typeface="Calibri" panose="020F0502020204030204" pitchFamily="34" charset="0"/>
              </a:rPr>
              <a:t>There will be no </a:t>
            </a:r>
          </a:p>
          <a:p>
            <a:pPr algn="ctr" eaLnBrk="0" fontAlgn="base" hangingPunct="0">
              <a:spcBef>
                <a:spcPct val="0"/>
              </a:spcBef>
              <a:spcAft>
                <a:spcPts val="1200"/>
              </a:spcAft>
              <a:buClrTx/>
            </a:pPr>
            <a:r>
              <a:rPr lang="en-US" altLang="en-US" sz="3400" b="1" dirty="0">
                <a:solidFill>
                  <a:schemeClr val="bg1"/>
                </a:solidFill>
                <a:latin typeface="Arial" panose="020B0604020202020204" pitchFamily="34" charset="0"/>
                <a:ea typeface="Calibri" panose="020F0502020204030204" pitchFamily="34" charset="0"/>
              </a:rPr>
              <a:t>June 2024 </a:t>
            </a:r>
          </a:p>
          <a:p>
            <a:pPr algn="ctr" eaLnBrk="0" fontAlgn="base" hangingPunct="0">
              <a:spcBef>
                <a:spcPct val="0"/>
              </a:spcBef>
              <a:spcAft>
                <a:spcPts val="1200"/>
              </a:spcAft>
              <a:buClrTx/>
            </a:pPr>
            <a:r>
              <a:rPr lang="en-US" altLang="en-US" sz="3400" b="1" dirty="0">
                <a:solidFill>
                  <a:schemeClr val="bg1"/>
                </a:solidFill>
                <a:latin typeface="Arial" panose="020B0604020202020204" pitchFamily="34" charset="0"/>
                <a:ea typeface="Calibri" panose="020F0502020204030204" pitchFamily="34" charset="0"/>
              </a:rPr>
              <a:t>Grand Rounds</a:t>
            </a:r>
          </a:p>
          <a:p>
            <a:pPr algn="ctr" eaLnBrk="0" fontAlgn="base" hangingPunct="0">
              <a:spcBef>
                <a:spcPct val="0"/>
              </a:spcBef>
              <a:spcAft>
                <a:spcPts val="1200"/>
              </a:spcAft>
              <a:buClrTx/>
            </a:pPr>
            <a:endParaRPr lang="en-US" altLang="en-US" sz="2000" dirty="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1200"/>
              </a:spcAft>
              <a:buClrTx/>
            </a:pPr>
            <a:r>
              <a:rPr lang="en-US" altLang="en-US" sz="2000" dirty="0">
                <a:solidFill>
                  <a:schemeClr val="bg1"/>
                </a:solidFill>
                <a:latin typeface="Arial" panose="020B0604020202020204" pitchFamily="34" charset="0"/>
                <a:ea typeface="Calibri" panose="020F0502020204030204" pitchFamily="34" charset="0"/>
              </a:rPr>
              <a:t>Please join us on July 26</a:t>
            </a:r>
            <a:r>
              <a:rPr lang="en-US" altLang="en-US" sz="2000" baseline="30000" dirty="0">
                <a:solidFill>
                  <a:schemeClr val="bg1"/>
                </a:solidFill>
                <a:latin typeface="Arial" panose="020B0604020202020204" pitchFamily="34" charset="0"/>
                <a:ea typeface="Calibri" panose="020F0502020204030204" pitchFamily="34" charset="0"/>
              </a:rPr>
              <a:t>th</a:t>
            </a:r>
            <a:r>
              <a:rPr lang="en-US" altLang="en-US" sz="2000" dirty="0">
                <a:solidFill>
                  <a:schemeClr val="bg1"/>
                </a:solidFill>
                <a:latin typeface="Arial" panose="020B0604020202020204" pitchFamily="34" charset="0"/>
                <a:ea typeface="Calibri" panose="020F0502020204030204" pitchFamily="34" charset="0"/>
              </a:rPr>
              <a:t> for our next Ground Rounds meeting</a:t>
            </a:r>
            <a:endParaRPr lang="en-US" altLang="en-US" sz="2000" dirty="0">
              <a:solidFill>
                <a:schemeClr val="bg1"/>
              </a:solidFill>
              <a:latin typeface="+mj-lt"/>
              <a:ea typeface="Calibri" panose="020F0502020204030204" pitchFamily="34" charset="0"/>
            </a:endParaRPr>
          </a:p>
        </p:txBody>
      </p:sp>
      <p:pic>
        <p:nvPicPr>
          <p:cNvPr id="2" name="Picture 4" descr="Sorry-Event-Cancelled - Konow's Corn Maze">
            <a:extLst>
              <a:ext uri="{FF2B5EF4-FFF2-40B4-BE49-F238E27FC236}">
                <a16:creationId xmlns:a16="http://schemas.microsoft.com/office/drawing/2014/main" id="{D5B8B1CD-0DA5-01CE-E74F-650FAF881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955" y="116978"/>
            <a:ext cx="2949573" cy="194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8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a:solidFill>
                  <a:schemeClr val="accent3">
                    <a:lumMod val="10000"/>
                  </a:schemeClr>
                </a:solidFill>
                <a:latin typeface="+mj-lt"/>
              </a:rPr>
              <a:t>Research Faculty Meet the Residents</a:t>
            </a:r>
            <a:endParaRPr sz="2600" dirty="0">
              <a:solidFill>
                <a:schemeClr val="accent3">
                  <a:lumMod val="10000"/>
                </a:schemeClr>
              </a:solidFill>
              <a:latin typeface="+mj-lt"/>
            </a:endParaRPr>
          </a:p>
        </p:txBody>
      </p:sp>
      <p:sp>
        <p:nvSpPr>
          <p:cNvPr id="188" name="Google Shape;188;p9"/>
          <p:cNvSpPr txBox="1"/>
          <p:nvPr/>
        </p:nvSpPr>
        <p:spPr>
          <a:xfrm>
            <a:off x="383457" y="1289064"/>
            <a:ext cx="8209213" cy="3170068"/>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1000"/>
              </a:spcAft>
              <a:buClr>
                <a:srgbClr val="434343"/>
              </a:buClr>
              <a:buSzPts val="1400"/>
              <a:buFont typeface="Arial" panose="020B0604020202020204" pitchFamily="34" charset="0"/>
              <a:buChar char="•"/>
            </a:pPr>
            <a:r>
              <a:rPr lang="en-US" sz="1800" b="1" dirty="0">
                <a:solidFill>
                  <a:srgbClr val="434343"/>
                </a:solidFill>
              </a:rPr>
              <a:t>Wednesday, July 17</a:t>
            </a:r>
            <a:r>
              <a:rPr lang="en-US" sz="1800" dirty="0">
                <a:solidFill>
                  <a:srgbClr val="434343"/>
                </a:solidFill>
              </a:rPr>
              <a:t>, from 8-11am </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Faculty are required to attend, or send proxy </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Opportunity to meet the residents, introduce yourself and your research foci</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Each faculty member will have approximately 10-15 </a:t>
            </a:r>
            <a:r>
              <a:rPr lang="en-US" sz="1800" dirty="0" err="1">
                <a:solidFill>
                  <a:srgbClr val="434343"/>
                </a:solidFill>
              </a:rPr>
              <a:t>mins</a:t>
            </a:r>
            <a:r>
              <a:rPr lang="en-US" sz="1800" dirty="0">
                <a:solidFill>
                  <a:srgbClr val="434343"/>
                </a:solidFill>
              </a:rPr>
              <a:t>; PowerPoint optional</a:t>
            </a:r>
          </a:p>
          <a:p>
            <a:pPr marL="914400" lvl="1" indent="-342900">
              <a:spcAft>
                <a:spcPts val="1000"/>
              </a:spcAft>
              <a:buClr>
                <a:srgbClr val="434343"/>
              </a:buClr>
              <a:buSzPts val="1400"/>
              <a:buFont typeface="Courier New" panose="02070309020205020404" pitchFamily="49" charset="0"/>
              <a:buChar char="o"/>
            </a:pPr>
            <a:r>
              <a:rPr lang="en-US" sz="1800" b="1" dirty="0">
                <a:solidFill>
                  <a:srgbClr val="434343"/>
                </a:solidFill>
              </a:rPr>
              <a:t>RSVP to Laura and let her know which time slot you prefer</a:t>
            </a:r>
          </a:p>
          <a:p>
            <a:pPr marL="914400" lvl="1" indent="-342900">
              <a:spcAft>
                <a:spcPts val="1000"/>
              </a:spcAft>
              <a:buClr>
                <a:srgbClr val="434343"/>
              </a:buClr>
              <a:buSzPts val="1400"/>
              <a:buFont typeface="Courier New" panose="02070309020205020404" pitchFamily="49" charset="0"/>
              <a:buChar char="o"/>
            </a:pPr>
            <a:r>
              <a:rPr lang="en-US" sz="1800" dirty="0">
                <a:solidFill>
                  <a:srgbClr val="434343"/>
                </a:solidFill>
              </a:rPr>
              <a:t>Will be conducted via Zoom</a:t>
            </a:r>
          </a:p>
        </p:txBody>
      </p:sp>
    </p:spTree>
    <p:extLst>
      <p:ext uri="{BB962C8B-B14F-4D97-AF65-F5344CB8AC3E}">
        <p14:creationId xmlns:p14="http://schemas.microsoft.com/office/powerpoint/2010/main" val="2691347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12</a:t>
            </a:fld>
            <a:endParaRPr lang="en-US" sz="200"/>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Research Admin Team Updates</a:t>
            </a:r>
          </a:p>
        </p:txBody>
      </p:sp>
      <p:graphicFrame>
        <p:nvGraphicFramePr>
          <p:cNvPr id="2" name="Diagram 1">
            <a:extLst>
              <a:ext uri="{FF2B5EF4-FFF2-40B4-BE49-F238E27FC236}">
                <a16:creationId xmlns:a16="http://schemas.microsoft.com/office/drawing/2014/main" id="{913DC080-795F-28C8-C75B-F7C8E0B1393C}"/>
              </a:ext>
            </a:extLst>
          </p:cNvPr>
          <p:cNvGraphicFramePr/>
          <p:nvPr>
            <p:extLst>
              <p:ext uri="{D42A27DB-BD31-4B8C-83A1-F6EECF244321}">
                <p14:modId xmlns:p14="http://schemas.microsoft.com/office/powerpoint/2010/main" val="3427852960"/>
              </p:ext>
            </p:extLst>
          </p:nvPr>
        </p:nvGraphicFramePr>
        <p:xfrm>
          <a:off x="649224" y="836676"/>
          <a:ext cx="7772400" cy="4086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235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13</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280657" y="1149791"/>
            <a:ext cx="8360422" cy="3426579"/>
          </a:xfrm>
        </p:spPr>
        <p:txBody>
          <a:bodyPr/>
          <a:lstStyle/>
          <a:p>
            <a:pPr marL="285750" indent="-285750">
              <a:buFont typeface="Arial" panose="020B0604020202020204" pitchFamily="34" charset="0"/>
              <a:buChar char="•"/>
            </a:pPr>
            <a:r>
              <a:rPr lang="en-US" sz="1600" i="0" u="none" strike="noStrike" cap="none" dirty="0">
                <a:solidFill>
                  <a:srgbClr val="000000"/>
                </a:solidFill>
                <a:latin typeface="+mn-lt"/>
                <a:ea typeface="Helvetica Neue"/>
                <a:cs typeface="Helvetica Neue"/>
                <a:sym typeface="Helvetica Neue"/>
              </a:rPr>
              <a:t>You or your approver should submit all procurement requests to Laura and Valencia (purchase requests, travel reimbursements, on-campus services, independent contractors, etc.) for approval and processing</a:t>
            </a:r>
          </a:p>
          <a:p>
            <a:pPr marL="285750" indent="-285750">
              <a:buFont typeface="Arial" panose="020B0604020202020204" pitchFamily="34" charset="0"/>
              <a:buChar char="•"/>
            </a:pPr>
            <a:r>
              <a:rPr lang="en-US" sz="1600" dirty="0">
                <a:solidFill>
                  <a:srgbClr val="000000"/>
                </a:solidFill>
              </a:rPr>
              <a:t>Gift Card requests should be submitted to Laura</a:t>
            </a:r>
          </a:p>
          <a:p>
            <a:pPr marL="285750" indent="-285750">
              <a:buFont typeface="Arial" panose="020B0604020202020204" pitchFamily="34" charset="0"/>
              <a:buChar char="•"/>
            </a:pPr>
            <a:r>
              <a:rPr lang="en-US" sz="1600" dirty="0">
                <a:solidFill>
                  <a:srgbClr val="000000"/>
                </a:solidFill>
              </a:rPr>
              <a:t>Laura will help create monthly financial reports for review</a:t>
            </a:r>
          </a:p>
          <a:p>
            <a:pPr marL="285750" indent="-285750">
              <a:buFont typeface="Arial" panose="020B0604020202020204" pitchFamily="34" charset="0"/>
              <a:buChar char="•"/>
            </a:pPr>
            <a:r>
              <a:rPr lang="en-US" sz="1600" i="0" u="none" strike="noStrike" cap="none" dirty="0">
                <a:solidFill>
                  <a:srgbClr val="000000"/>
                </a:solidFill>
                <a:latin typeface="+mn-lt"/>
                <a:ea typeface="Helvetica Neue"/>
                <a:cs typeface="Helvetica Neue"/>
                <a:sym typeface="Helvetica Neue"/>
              </a:rPr>
              <a:t>Laura will set-up/manage subawards</a:t>
            </a:r>
          </a:p>
          <a:p>
            <a:pPr marL="285750" indent="-285750">
              <a:buFont typeface="Arial" panose="020B0604020202020204" pitchFamily="34" charset="0"/>
              <a:buChar char="•"/>
            </a:pPr>
            <a:r>
              <a:rPr lang="en-US" sz="1600" dirty="0">
                <a:solidFill>
                  <a:srgbClr val="000000"/>
                </a:solidFill>
              </a:rPr>
              <a:t>Laura will submit Close-Outs until another solution is found</a:t>
            </a:r>
          </a:p>
          <a:p>
            <a:pPr marL="285750" indent="-285750">
              <a:buFont typeface="Arial" panose="020B0604020202020204" pitchFamily="34" charset="0"/>
              <a:buChar char="•"/>
            </a:pPr>
            <a:r>
              <a:rPr lang="en-US" sz="1600" dirty="0">
                <a:solidFill>
                  <a:srgbClr val="000000"/>
                </a:solidFill>
              </a:rPr>
              <a:t>Submit Transfers of Funds (TOFs) and NPEAR requests to Laura. She will reach out to Valencia or Andrew if extra assistance is needed. </a:t>
            </a:r>
          </a:p>
          <a:p>
            <a:pPr marL="285750" indent="-285750">
              <a:buFont typeface="Arial" panose="020B0604020202020204" pitchFamily="34" charset="0"/>
              <a:buChar char="•"/>
            </a:pPr>
            <a:r>
              <a:rPr lang="en-US" sz="1600" i="0" u="none" strike="noStrike" cap="none" dirty="0">
                <a:solidFill>
                  <a:srgbClr val="000000"/>
                </a:solidFill>
                <a:latin typeface="+mn-lt"/>
                <a:ea typeface="Helvetica Neue"/>
                <a:cs typeface="Helvetica Neue"/>
                <a:sym typeface="Helvetica Neue"/>
              </a:rPr>
              <a:t>Discuss payroll</a:t>
            </a:r>
            <a:r>
              <a:rPr lang="en-US" sz="1600" dirty="0">
                <a:solidFill>
                  <a:srgbClr val="000000"/>
                </a:solidFill>
              </a:rPr>
              <a:t>/effort adjustments with Laura, and she will coordinate with Andrew to process these.</a:t>
            </a:r>
            <a:endParaRPr lang="en-US" sz="1600" i="0" u="none" strike="noStrike" cap="none" dirty="0">
              <a:solidFill>
                <a:srgbClr val="000000"/>
              </a:solidFill>
              <a:latin typeface="+mn-lt"/>
              <a:ea typeface="Helvetica Neue"/>
              <a:cs typeface="Helvetica Neue"/>
              <a:sym typeface="Helvetica Neue"/>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dirty="0">
                <a:solidFill>
                  <a:srgbClr val="000000"/>
                </a:solidFill>
              </a:rPr>
              <a:t>Admin Team </a:t>
            </a:r>
            <a:r>
              <a:rPr lang="en-US" b="1" u="none" strike="noStrike" cap="none" dirty="0">
                <a:solidFill>
                  <a:srgbClr val="000000"/>
                </a:solidFill>
                <a:latin typeface="+mn-lt"/>
                <a:ea typeface="Helvetica Neue"/>
                <a:cs typeface="Helvetica Neue"/>
                <a:sym typeface="Helvetica Neue"/>
              </a:rPr>
              <a:t>Responsibilities</a:t>
            </a:r>
          </a:p>
        </p:txBody>
      </p:sp>
    </p:spTree>
    <p:extLst>
      <p:ext uri="{BB962C8B-B14F-4D97-AF65-F5344CB8AC3E}">
        <p14:creationId xmlns:p14="http://schemas.microsoft.com/office/powerpoint/2010/main" val="256106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14</a:t>
            </a:fld>
            <a:endParaRPr lang="en-US" sz="200" dirty="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228964" y="1210301"/>
            <a:ext cx="8525739" cy="4083169"/>
          </a:xfrm>
        </p:spPr>
        <p:txBody>
          <a:bodyPr/>
          <a:lstStyle/>
          <a:p>
            <a:pPr marL="285750" indent="-285750">
              <a:buFont typeface="Arial" panose="020B0604020202020204" pitchFamily="34" charset="0"/>
              <a:buChar char="•"/>
            </a:pPr>
            <a:r>
              <a:rPr lang="en-US" sz="1800" i="0" u="none" strike="noStrike" cap="none" dirty="0">
                <a:solidFill>
                  <a:srgbClr val="000000"/>
                </a:solidFill>
                <a:latin typeface="+mn-lt"/>
                <a:ea typeface="Helvetica Neue"/>
                <a:cs typeface="Helvetica Neue"/>
                <a:sym typeface="Helvetica Neue"/>
              </a:rPr>
              <a:t>Research Personnel (PI’s, Project Directors, Research Staff,</a:t>
            </a:r>
            <a:r>
              <a:rPr lang="en-US" sz="1800" dirty="0">
                <a:solidFill>
                  <a:srgbClr val="000000"/>
                </a:solidFill>
              </a:rPr>
              <a:t> etc.) are responsible for submitting purchase requests that are in compliance with UCLA campus, department, and vendor policies</a:t>
            </a:r>
          </a:p>
          <a:p>
            <a:pPr marL="285750" indent="-285750">
              <a:spcBef>
                <a:spcPts val="0"/>
              </a:spcBef>
              <a:buFont typeface="Arial" panose="020B0604020202020204" pitchFamily="34" charset="0"/>
              <a:buChar char="•"/>
            </a:pPr>
            <a:endParaRPr lang="en-US" sz="1000" i="0" u="none" strike="noStrike" cap="none" dirty="0">
              <a:solidFill>
                <a:srgbClr val="000000"/>
              </a:solidFill>
              <a:latin typeface="+mn-lt"/>
              <a:ea typeface="Helvetica Neue"/>
              <a:cs typeface="Helvetica Neue"/>
              <a:sym typeface="Helvetica Neue"/>
            </a:endParaRPr>
          </a:p>
          <a:p>
            <a:pPr marL="285750" indent="-285750">
              <a:buFont typeface="Arial" panose="020B0604020202020204" pitchFamily="34" charset="0"/>
              <a:buChar char="•"/>
            </a:pPr>
            <a:r>
              <a:rPr lang="en-US" sz="1800" i="0" u="none" strike="noStrike" cap="none" dirty="0">
                <a:solidFill>
                  <a:srgbClr val="000000"/>
                </a:solidFill>
                <a:latin typeface="+mn-lt"/>
                <a:ea typeface="Helvetica Neue"/>
                <a:cs typeface="Helvetica Neue"/>
                <a:sym typeface="Helvetica Neue"/>
              </a:rPr>
              <a:t>Research Personnel should keep a record of all submitted purchase requests (and other financial requests) for reconciliation and auditing purposes</a:t>
            </a:r>
          </a:p>
          <a:p>
            <a:pPr marL="285750" indent="-285750">
              <a:spcBef>
                <a:spcPts val="0"/>
              </a:spcBef>
              <a:buFont typeface="Arial" panose="020B0604020202020204" pitchFamily="34" charset="0"/>
              <a:buChar char="•"/>
            </a:pPr>
            <a:endParaRPr lang="en-US" sz="1000" dirty="0">
              <a:solidFill>
                <a:srgbClr val="000000"/>
              </a:solidFill>
            </a:endParaRPr>
          </a:p>
          <a:p>
            <a:pPr marL="285750" indent="-285750">
              <a:buFont typeface="Arial" panose="020B0604020202020204" pitchFamily="34" charset="0"/>
              <a:buChar char="•"/>
            </a:pPr>
            <a:r>
              <a:rPr lang="en-US" sz="1800" dirty="0">
                <a:solidFill>
                  <a:srgbClr val="000000"/>
                </a:solidFill>
              </a:rPr>
              <a:t>Please reach out to Valencia/Laura if you need to check the status of submitted requests and cannot access this information yourself</a:t>
            </a:r>
          </a:p>
          <a:p>
            <a:pPr marL="0" indent="0">
              <a:spcBef>
                <a:spcPts val="0"/>
              </a:spcBef>
            </a:pPr>
            <a:endParaRPr lang="en-US" sz="800" i="1" u="none" strike="noStrike" cap="none" dirty="0">
              <a:solidFill>
                <a:srgbClr val="000000"/>
              </a:solidFill>
              <a:latin typeface="+mn-lt"/>
              <a:ea typeface="Helvetica Neue"/>
              <a:cs typeface="Helvetica Neue"/>
              <a:sym typeface="Helvetica Neue"/>
            </a:endParaRPr>
          </a:p>
          <a:p>
            <a:pPr marL="0" indent="0"/>
            <a:r>
              <a:rPr lang="en-US" sz="1600" i="1" u="none" strike="noStrike" cap="none" dirty="0">
                <a:solidFill>
                  <a:schemeClr val="accent6">
                    <a:lumMod val="90000"/>
                    <a:lumOff val="10000"/>
                  </a:schemeClr>
                </a:solidFill>
                <a:latin typeface="+mn-lt"/>
                <a:ea typeface="Helvetica Neue"/>
                <a:cs typeface="Helvetica Neue"/>
                <a:sym typeface="Helvetica Neue"/>
              </a:rPr>
              <a:t>Please t</a:t>
            </a:r>
            <a:r>
              <a:rPr lang="en-US" sz="1600" i="1" dirty="0">
                <a:solidFill>
                  <a:schemeClr val="accent6">
                    <a:lumMod val="90000"/>
                    <a:lumOff val="10000"/>
                  </a:schemeClr>
                </a:solidFill>
              </a:rPr>
              <a:t>ake extra initiative to manage your own financial portfolio as best you can during this staff shortage and schedule meetings with Laura if you need assistance.</a:t>
            </a:r>
            <a:endParaRPr lang="en-US" sz="1600" i="1" u="none" strike="noStrike" cap="none" dirty="0">
              <a:solidFill>
                <a:schemeClr val="accent6">
                  <a:lumMod val="90000"/>
                  <a:lumOff val="10000"/>
                </a:schemeClr>
              </a:solidFill>
              <a:latin typeface="+mn-lt"/>
              <a:ea typeface="Helvetica Neue"/>
              <a:cs typeface="Helvetica Neue"/>
              <a:sym typeface="Helvetica Neue"/>
            </a:endParaRPr>
          </a:p>
          <a:p>
            <a:pPr marL="0" indent="0"/>
            <a:endParaRPr lang="en-US" sz="1800" dirty="0">
              <a:solidFill>
                <a:srgbClr val="000000"/>
              </a:solidFill>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Your Responsibilities</a:t>
            </a:r>
          </a:p>
        </p:txBody>
      </p:sp>
    </p:spTree>
    <p:extLst>
      <p:ext uri="{BB962C8B-B14F-4D97-AF65-F5344CB8AC3E}">
        <p14:creationId xmlns:p14="http://schemas.microsoft.com/office/powerpoint/2010/main" val="230744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15</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204256" y="1369338"/>
            <a:ext cx="8644046" cy="3385542"/>
          </a:xfrm>
        </p:spPr>
        <p:txBody>
          <a:bodyPr/>
          <a:lstStyle/>
          <a:p>
            <a:pPr marL="0" indent="0"/>
            <a:r>
              <a:rPr lang="en-US" sz="1800" dirty="0">
                <a:solidFill>
                  <a:srgbClr val="000000"/>
                </a:solidFill>
              </a:rPr>
              <a:t>Laura will be out of the office </a:t>
            </a:r>
            <a:r>
              <a:rPr lang="en-US" sz="1800" b="1" dirty="0">
                <a:solidFill>
                  <a:srgbClr val="000000"/>
                </a:solidFill>
              </a:rPr>
              <a:t>June 10-21</a:t>
            </a:r>
            <a:r>
              <a:rPr lang="en-US" sz="1800" dirty="0">
                <a:solidFill>
                  <a:srgbClr val="000000"/>
                </a:solidFill>
              </a:rPr>
              <a:t>. </a:t>
            </a:r>
          </a:p>
          <a:p>
            <a:pPr marL="285750" indent="-285750">
              <a:buFont typeface="Arial" panose="020B0604020202020204" pitchFamily="34" charset="0"/>
              <a:buChar char="•"/>
            </a:pPr>
            <a:r>
              <a:rPr lang="en-US" sz="1800" dirty="0">
                <a:solidFill>
                  <a:srgbClr val="000000"/>
                </a:solidFill>
              </a:rPr>
              <a:t>Please hold off on any non-urgent financial or proposal activity during this time</a:t>
            </a:r>
          </a:p>
          <a:p>
            <a:pPr marL="285750" indent="-285750">
              <a:buFont typeface="Arial" panose="020B0604020202020204" pitchFamily="34" charset="0"/>
              <a:buChar char="•"/>
            </a:pPr>
            <a:r>
              <a:rPr lang="en-US" sz="1800" dirty="0">
                <a:solidFill>
                  <a:srgbClr val="000000"/>
                </a:solidFill>
              </a:rPr>
              <a:t>Will check email periodically; please text if urgent. May be a day or two delay in my responses if I don’t have cell reception in a particular area.</a:t>
            </a:r>
          </a:p>
          <a:p>
            <a:pPr marL="285750" indent="-285750">
              <a:buFont typeface="Arial" panose="020B0604020202020204" pitchFamily="34" charset="0"/>
              <a:buChar char="•"/>
            </a:pPr>
            <a:r>
              <a:rPr lang="en-US" sz="1800" dirty="0">
                <a:solidFill>
                  <a:srgbClr val="000000"/>
                </a:solidFill>
              </a:rPr>
              <a:t>Contact Valencia Moody for any purchasing or suite-related needs </a:t>
            </a:r>
          </a:p>
          <a:p>
            <a:pPr marL="285750" indent="-285750">
              <a:buFont typeface="Arial" panose="020B0604020202020204" pitchFamily="34" charset="0"/>
              <a:buChar char="•"/>
            </a:pPr>
            <a:r>
              <a:rPr lang="en-US" sz="1800" dirty="0">
                <a:solidFill>
                  <a:srgbClr val="000000"/>
                </a:solidFill>
              </a:rPr>
              <a:t>Contact Andrew Titus for super urgent (same-day) financial needs</a:t>
            </a:r>
          </a:p>
          <a:p>
            <a:pPr marL="285750" indent="-285750">
              <a:buFont typeface="Arial" panose="020B0604020202020204" pitchFamily="34" charset="0"/>
              <a:buChar char="•"/>
            </a:pPr>
            <a:r>
              <a:rPr lang="en-US" sz="1800" dirty="0">
                <a:solidFill>
                  <a:srgbClr val="000000"/>
                </a:solidFill>
              </a:rPr>
              <a:t>All proposal activity has been taken care of as of June 5. If a new, urgent proposal that needs to be submitted to OCGA prior to June 24 comes up, please reach out to Laura via text or email. </a:t>
            </a: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Laura’s Upcoming Vacation</a:t>
            </a:r>
          </a:p>
        </p:txBody>
      </p:sp>
    </p:spTree>
    <p:extLst>
      <p:ext uri="{BB962C8B-B14F-4D97-AF65-F5344CB8AC3E}">
        <p14:creationId xmlns:p14="http://schemas.microsoft.com/office/powerpoint/2010/main" val="228271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1C8EFA-29C2-C355-E0F0-8F658F14C89E}"/>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16</a:t>
            </a:fld>
            <a:endParaRPr lang="en-US" sz="200"/>
          </a:p>
        </p:txBody>
      </p:sp>
      <p:sp>
        <p:nvSpPr>
          <p:cNvPr id="6151" name="Text Placeholder 2">
            <a:extLst>
              <a:ext uri="{FF2B5EF4-FFF2-40B4-BE49-F238E27FC236}">
                <a16:creationId xmlns:a16="http://schemas.microsoft.com/office/drawing/2014/main" id="{23DBDF85-82A9-9F16-ADB2-E34BCF139E4C}"/>
              </a:ext>
            </a:extLst>
          </p:cNvPr>
          <p:cNvSpPr>
            <a:spLocks noGrp="1"/>
          </p:cNvSpPr>
          <p:nvPr>
            <p:ph type="body" idx="1"/>
          </p:nvPr>
        </p:nvSpPr>
        <p:spPr>
          <a:xfrm>
            <a:off x="234778" y="1199098"/>
            <a:ext cx="8644046" cy="2575064"/>
          </a:xfrm>
        </p:spPr>
        <p:txBody>
          <a:bodyPr numCol="1"/>
          <a:lstStyle/>
          <a:p>
            <a:pPr marL="0" indent="0"/>
            <a:r>
              <a:rPr lang="en-US" sz="1500" b="0" i="0" dirty="0">
                <a:effectLst/>
                <a:hlinkClick r:id="rId2"/>
              </a:rPr>
              <a:t>DGSOM Discovery</a:t>
            </a:r>
            <a:r>
              <a:rPr lang="en-US" sz="1500" b="0" i="0" dirty="0">
                <a:effectLst/>
              </a:rPr>
              <a:t> </a:t>
            </a:r>
            <a:r>
              <a:rPr lang="en-US" sz="1500" b="0" i="0" dirty="0">
                <a:solidFill>
                  <a:srgbClr val="000000"/>
                </a:solidFill>
                <a:effectLst/>
              </a:rPr>
              <a:t>is a required component of the M.D. curriculum to provide 3</a:t>
            </a:r>
            <a:r>
              <a:rPr lang="en-US" sz="1500" b="0" i="0" baseline="30000" dirty="0">
                <a:solidFill>
                  <a:srgbClr val="000000"/>
                </a:solidFill>
                <a:effectLst/>
              </a:rPr>
              <a:t>rd</a:t>
            </a:r>
            <a:r>
              <a:rPr lang="en-US" sz="1500" b="0" i="0" dirty="0">
                <a:solidFill>
                  <a:srgbClr val="000000"/>
                </a:solidFill>
                <a:effectLst/>
              </a:rPr>
              <a:t>-year medical students with a nearly year-long period of protected time for a deep and substantive creative and scholarly experience in an area of concentration (</a:t>
            </a:r>
            <a:r>
              <a:rPr lang="en-US" sz="1500" b="0" i="0" dirty="0" err="1">
                <a:solidFill>
                  <a:srgbClr val="000000"/>
                </a:solidFill>
                <a:effectLst/>
              </a:rPr>
              <a:t>AoC</a:t>
            </a:r>
            <a:r>
              <a:rPr lang="en-US" sz="1500" b="0" i="0" dirty="0">
                <a:solidFill>
                  <a:srgbClr val="000000"/>
                </a:solidFill>
                <a:effectLst/>
              </a:rPr>
              <a:t>) that aligns with their interests. </a:t>
            </a:r>
          </a:p>
          <a:p>
            <a:pPr marL="0" indent="0"/>
            <a:r>
              <a:rPr lang="en-US" sz="1500" b="0" i="0" dirty="0">
                <a:solidFill>
                  <a:srgbClr val="000000"/>
                </a:solidFill>
                <a:effectLst/>
              </a:rPr>
              <a:t>The Department of Family Medicine and Community Health is offering student mentorships under the </a:t>
            </a:r>
            <a:r>
              <a:rPr lang="en-US" sz="1500" b="1" i="0" dirty="0">
                <a:solidFill>
                  <a:srgbClr val="000000"/>
                </a:solidFill>
                <a:effectLst/>
              </a:rPr>
              <a:t>Health Justice and Advocacy </a:t>
            </a:r>
            <a:r>
              <a:rPr lang="en-US" sz="1500" i="0" dirty="0" err="1">
                <a:solidFill>
                  <a:srgbClr val="000000"/>
                </a:solidFill>
                <a:effectLst/>
              </a:rPr>
              <a:t>AoC</a:t>
            </a:r>
            <a:r>
              <a:rPr lang="en-US" sz="1500" i="0" dirty="0">
                <a:solidFill>
                  <a:srgbClr val="000000"/>
                </a:solidFill>
                <a:effectLst/>
              </a:rPr>
              <a:t>.</a:t>
            </a:r>
          </a:p>
          <a:p>
            <a:pPr marL="0" indent="0"/>
            <a:r>
              <a:rPr lang="en-US" sz="1500" b="0" i="0" dirty="0">
                <a:solidFill>
                  <a:srgbClr val="000000"/>
                </a:solidFill>
                <a:effectLst/>
                <a:latin typeface="+mj-lt"/>
              </a:rPr>
              <a:t>The 2024-2025 Discovery Year Mentorship program dates are </a:t>
            </a:r>
            <a:r>
              <a:rPr lang="en-US" sz="1500" b="1" i="0" dirty="0">
                <a:solidFill>
                  <a:srgbClr val="000000"/>
                </a:solidFill>
                <a:effectLst/>
                <a:latin typeface="+mj-lt"/>
              </a:rPr>
              <a:t>October 28, 2024 through June 13, 2025</a:t>
            </a:r>
            <a:r>
              <a:rPr lang="en-US" sz="1500" b="0" i="0" dirty="0">
                <a:solidFill>
                  <a:srgbClr val="000000"/>
                </a:solidFill>
                <a:effectLst/>
                <a:latin typeface="+mj-lt"/>
              </a:rPr>
              <a:t>.</a:t>
            </a:r>
            <a:endParaRPr lang="en-US" sz="1500" i="0" dirty="0">
              <a:solidFill>
                <a:srgbClr val="000000"/>
              </a:solidFill>
              <a:effectLst/>
              <a:latin typeface="+mj-lt"/>
            </a:endParaRPr>
          </a:p>
          <a:p>
            <a:pPr marL="0" indent="0"/>
            <a:r>
              <a:rPr lang="en-US" sz="1500" dirty="0">
                <a:solidFill>
                  <a:srgbClr val="000000"/>
                </a:solidFill>
              </a:rPr>
              <a:t>Mentors for the upcoming year include:</a:t>
            </a:r>
          </a:p>
          <a:p>
            <a:pPr marL="285750" indent="-285750">
              <a:buFont typeface="Arial" panose="020B0604020202020204" pitchFamily="34" charset="0"/>
              <a:buChar char="•"/>
            </a:pPr>
            <a:endParaRPr lang="en-US" dirty="0">
              <a:solidFill>
                <a:srgbClr val="000000"/>
              </a:solidFill>
            </a:endParaRPr>
          </a:p>
        </p:txBody>
      </p:sp>
      <p:sp>
        <p:nvSpPr>
          <p:cNvPr id="5" name="Title 4">
            <a:extLst>
              <a:ext uri="{FF2B5EF4-FFF2-40B4-BE49-F238E27FC236}">
                <a16:creationId xmlns:a16="http://schemas.microsoft.com/office/drawing/2014/main" id="{27B5CECA-824A-E355-0BE8-60F16192AB3A}"/>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u="none" strike="noStrike" cap="none" dirty="0">
                <a:solidFill>
                  <a:srgbClr val="000000"/>
                </a:solidFill>
                <a:latin typeface="+mn-lt"/>
                <a:ea typeface="Helvetica Neue"/>
                <a:cs typeface="Helvetica Neue"/>
                <a:sym typeface="Helvetica Neue"/>
              </a:rPr>
              <a:t>Discovery Program</a:t>
            </a:r>
          </a:p>
        </p:txBody>
      </p:sp>
      <p:sp>
        <p:nvSpPr>
          <p:cNvPr id="3" name="TextBox 2">
            <a:extLst>
              <a:ext uri="{FF2B5EF4-FFF2-40B4-BE49-F238E27FC236}">
                <a16:creationId xmlns:a16="http://schemas.microsoft.com/office/drawing/2014/main" id="{AF8A4085-C331-AE7A-221E-73B4B1F60AF4}"/>
              </a:ext>
            </a:extLst>
          </p:cNvPr>
          <p:cNvSpPr txBox="1"/>
          <p:nvPr/>
        </p:nvSpPr>
        <p:spPr>
          <a:xfrm>
            <a:off x="972247" y="3543168"/>
            <a:ext cx="7548769" cy="1246495"/>
          </a:xfrm>
          <a:prstGeom prst="rect">
            <a:avLst/>
          </a:prstGeom>
          <a:noFill/>
        </p:spPr>
        <p:txBody>
          <a:bodyPr wrap="square" numCol="2">
            <a:spAutoFit/>
          </a:bodyPr>
          <a:lstStyle/>
          <a:p>
            <a:pPr marL="285750" indent="-285750">
              <a:buFont typeface="Arial" panose="020B0604020202020204" pitchFamily="34" charset="0"/>
              <a:buChar char="•"/>
            </a:pPr>
            <a:r>
              <a:rPr lang="en-US" sz="1500" dirty="0">
                <a:solidFill>
                  <a:srgbClr val="000000"/>
                </a:solidFill>
              </a:rPr>
              <a:t>Jesse Clark, MD</a:t>
            </a:r>
          </a:p>
          <a:p>
            <a:pPr marL="285750" indent="-285750">
              <a:buFont typeface="Arial" panose="020B0604020202020204" pitchFamily="34" charset="0"/>
              <a:buChar char="•"/>
            </a:pPr>
            <a:r>
              <a:rPr lang="en-US" sz="1500" dirty="0">
                <a:solidFill>
                  <a:srgbClr val="000000"/>
                </a:solidFill>
              </a:rPr>
              <a:t>Lillian Gelberg, MD MPH</a:t>
            </a:r>
          </a:p>
          <a:p>
            <a:pPr marL="285750" indent="-285750">
              <a:buFont typeface="Arial" panose="020B0604020202020204" pitchFamily="34" charset="0"/>
              <a:buChar char="•"/>
            </a:pPr>
            <a:r>
              <a:rPr lang="en-US" sz="1500" dirty="0">
                <a:solidFill>
                  <a:srgbClr val="000000"/>
                </a:solidFill>
              </a:rPr>
              <a:t>Anne Marie Hernandez, MD MPH</a:t>
            </a:r>
          </a:p>
          <a:p>
            <a:pPr marL="285750" indent="-285750">
              <a:buFont typeface="Arial" panose="020B0604020202020204" pitchFamily="34" charset="0"/>
              <a:buChar char="•"/>
            </a:pPr>
            <a:r>
              <a:rPr lang="en-US" sz="1500" dirty="0">
                <a:solidFill>
                  <a:srgbClr val="000000"/>
                </a:solidFill>
              </a:rPr>
              <a:t>Mary Marfisee, MD MPH</a:t>
            </a:r>
          </a:p>
          <a:p>
            <a:pPr marL="285750" indent="-285750">
              <a:buFont typeface="Arial" panose="020B0604020202020204" pitchFamily="34" charset="0"/>
              <a:buChar char="•"/>
            </a:pPr>
            <a:endParaRPr lang="en-US" sz="1500" dirty="0">
              <a:solidFill>
                <a:srgbClr val="000000"/>
              </a:solidFill>
            </a:endParaRPr>
          </a:p>
          <a:p>
            <a:pPr marL="285750" indent="-285750">
              <a:buFont typeface="Arial" panose="020B0604020202020204" pitchFamily="34" charset="0"/>
              <a:buChar char="•"/>
            </a:pPr>
            <a:r>
              <a:rPr lang="en-US" sz="1500" dirty="0">
                <a:solidFill>
                  <a:srgbClr val="000000"/>
                </a:solidFill>
              </a:rPr>
              <a:t>Gerardo Moreno, MD</a:t>
            </a:r>
          </a:p>
          <a:p>
            <a:pPr marL="285750" indent="-285750">
              <a:buFont typeface="Arial" panose="020B0604020202020204" pitchFamily="34" charset="0"/>
              <a:buChar char="•"/>
            </a:pPr>
            <a:r>
              <a:rPr lang="en-US" sz="1500" dirty="0">
                <a:solidFill>
                  <a:srgbClr val="000000"/>
                </a:solidFill>
              </a:rPr>
              <a:t>Jyoti Puvvula, MD</a:t>
            </a:r>
          </a:p>
          <a:p>
            <a:pPr marL="285750" indent="-285750">
              <a:buFont typeface="Arial" panose="020B0604020202020204" pitchFamily="34" charset="0"/>
              <a:buChar char="•"/>
            </a:pPr>
            <a:r>
              <a:rPr lang="en-US" sz="1500" dirty="0">
                <a:solidFill>
                  <a:srgbClr val="000000"/>
                </a:solidFill>
              </a:rPr>
              <a:t>Steven Shoptaw, PhD</a:t>
            </a:r>
          </a:p>
          <a:p>
            <a:pPr marL="285750" indent="-285750">
              <a:buFont typeface="Arial" panose="020B0604020202020204" pitchFamily="34" charset="0"/>
              <a:buChar char="•"/>
            </a:pPr>
            <a:r>
              <a:rPr lang="en-US" sz="1500" dirty="0">
                <a:solidFill>
                  <a:srgbClr val="000000"/>
                </a:solidFill>
              </a:rPr>
              <a:t>Dallas Swendeman, PhD MPH</a:t>
            </a:r>
          </a:p>
        </p:txBody>
      </p:sp>
    </p:spTree>
    <p:extLst>
      <p:ext uri="{BB962C8B-B14F-4D97-AF65-F5344CB8AC3E}">
        <p14:creationId xmlns:p14="http://schemas.microsoft.com/office/powerpoint/2010/main" val="2319737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17</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4075043" y="1305996"/>
            <a:ext cx="4346581" cy="3385542"/>
          </a:xfrm>
        </p:spPr>
        <p:txBody>
          <a:bodyPr/>
          <a:lstStyle/>
          <a:p>
            <a:pPr marL="0" indent="0"/>
            <a:r>
              <a:rPr lang="en-US" sz="1800" dirty="0">
                <a:solidFill>
                  <a:srgbClr val="000000"/>
                </a:solidFill>
              </a:rPr>
              <a:t>Please send any updates for the department newsletter to Tiffany De La Cruz and Denise Acelar. This includes:</a:t>
            </a:r>
          </a:p>
          <a:p>
            <a:pPr indent="-168275">
              <a:buFont typeface="Arial" panose="020B0604020202020204" pitchFamily="34" charset="0"/>
              <a:buChar char="•"/>
            </a:pPr>
            <a:r>
              <a:rPr lang="en-US" sz="1800" dirty="0">
                <a:solidFill>
                  <a:srgbClr val="000000"/>
                </a:solidFill>
              </a:rPr>
              <a:t>Recent publications</a:t>
            </a:r>
          </a:p>
          <a:p>
            <a:pPr indent="-168275">
              <a:buFont typeface="Arial" panose="020B0604020202020204" pitchFamily="34" charset="0"/>
              <a:buChar char="•"/>
            </a:pPr>
            <a:r>
              <a:rPr lang="en-US" sz="1800" dirty="0">
                <a:solidFill>
                  <a:srgbClr val="000000"/>
                </a:solidFill>
              </a:rPr>
              <a:t>Newly funded research projects</a:t>
            </a:r>
          </a:p>
          <a:p>
            <a:pPr indent="-168275">
              <a:buFont typeface="Arial" panose="020B0604020202020204" pitchFamily="34" charset="0"/>
              <a:buChar char="•"/>
            </a:pPr>
            <a:r>
              <a:rPr lang="en-US" sz="1800" dirty="0">
                <a:solidFill>
                  <a:srgbClr val="000000"/>
                </a:solidFill>
              </a:rPr>
              <a:t>Academic or research achievements/announcements</a:t>
            </a:r>
          </a:p>
          <a:p>
            <a:pPr indent="-168275">
              <a:buFont typeface="Arial" panose="020B0604020202020204" pitchFamily="34" charset="0"/>
              <a:buChar char="•"/>
            </a:pPr>
            <a:r>
              <a:rPr lang="en-US" sz="1800" dirty="0">
                <a:solidFill>
                  <a:srgbClr val="000000"/>
                </a:solidFill>
              </a:rPr>
              <a:t>Other news you would like to share with the department</a:t>
            </a:r>
          </a:p>
          <a:p>
            <a:pPr marL="0" indent="0" algn="ctr"/>
            <a:r>
              <a:rPr lang="en-US" sz="1800" i="1" dirty="0">
                <a:solidFill>
                  <a:srgbClr val="000000"/>
                </a:solidFill>
              </a:rPr>
              <a:t>Photos are welcome!</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Updates for Newsletter</a:t>
            </a:r>
          </a:p>
        </p:txBody>
      </p:sp>
      <p:pic>
        <p:nvPicPr>
          <p:cNvPr id="5" name="Picture 4" descr="Pink megaphone">
            <a:extLst>
              <a:ext uri="{FF2B5EF4-FFF2-40B4-BE49-F238E27FC236}">
                <a16:creationId xmlns:a16="http://schemas.microsoft.com/office/drawing/2014/main" id="{BD039577-0E7B-9B23-B8CF-C4C27A50F07A}"/>
              </a:ext>
            </a:extLst>
          </p:cNvPr>
          <p:cNvPicPr>
            <a:picLocks noChangeAspect="1"/>
          </p:cNvPicPr>
          <p:nvPr/>
        </p:nvPicPr>
        <p:blipFill>
          <a:blip r:embed="rId2"/>
          <a:stretch>
            <a:fillRect/>
          </a:stretch>
        </p:blipFill>
        <p:spPr>
          <a:xfrm>
            <a:off x="640079" y="1870544"/>
            <a:ext cx="3254536" cy="1952722"/>
          </a:xfrm>
          <a:prstGeom prst="rect">
            <a:avLst/>
          </a:prstGeom>
        </p:spPr>
      </p:pic>
    </p:spTree>
    <p:extLst>
      <p:ext uri="{BB962C8B-B14F-4D97-AF65-F5344CB8AC3E}">
        <p14:creationId xmlns:p14="http://schemas.microsoft.com/office/powerpoint/2010/main" val="214217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18</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26165" y="1305997"/>
            <a:ext cx="7891670" cy="1467068"/>
          </a:xfrm>
        </p:spPr>
        <p:txBody>
          <a:bodyPr/>
          <a:lstStyle/>
          <a:p>
            <a:pPr marL="0" indent="0"/>
            <a:r>
              <a:rPr lang="en-US" sz="1600" dirty="0">
                <a:solidFill>
                  <a:srgbClr val="000000"/>
                </a:solidFill>
                <a:effectLst/>
                <a:ea typeface="Times New Roman" panose="02020603050405020304" pitchFamily="18" charset="0"/>
              </a:rPr>
              <a:t>OHRPP is moving forward with a transition to the </a:t>
            </a:r>
            <a:r>
              <a:rPr lang="en-US" sz="1600" dirty="0" err="1">
                <a:solidFill>
                  <a:srgbClr val="000000"/>
                </a:solidFill>
                <a:effectLst/>
                <a:ea typeface="Times New Roman" panose="02020603050405020304" pitchFamily="18" charset="0"/>
              </a:rPr>
              <a:t>BruinIRB</a:t>
            </a:r>
            <a:r>
              <a:rPr lang="en-US" sz="1600" dirty="0">
                <a:solidFill>
                  <a:srgbClr val="000000"/>
                </a:solidFill>
                <a:effectLst/>
                <a:ea typeface="Times New Roman" panose="02020603050405020304" pitchFamily="18" charset="0"/>
              </a:rPr>
              <a:t> system for IRB submissions. To support the research community during this transition, OHRPP has put together a schedule of trainings. All trainings will be recorded and available on </a:t>
            </a:r>
            <a:r>
              <a:rPr lang="en-US" sz="1600" u="sng" dirty="0">
                <a:solidFill>
                  <a:srgbClr val="0563C1"/>
                </a:solidFill>
                <a:effectLst/>
                <a:ea typeface="Times New Roman" panose="02020603050405020304" pitchFamily="18" charset="0"/>
                <a:hlinkClick r:id="rId2"/>
              </a:rPr>
              <a:t>OHRPP’s YouTube channel</a:t>
            </a:r>
            <a:r>
              <a:rPr lang="en-US" sz="1600" dirty="0">
                <a:solidFill>
                  <a:srgbClr val="000000"/>
                </a:solidFill>
                <a:effectLst/>
                <a:ea typeface="Times New Roman" panose="02020603050405020304" pitchFamily="18" charset="0"/>
              </a:rPr>
              <a:t> shortly after each session.</a:t>
            </a:r>
            <a:endParaRPr lang="en-US" sz="1600" dirty="0">
              <a:solidFill>
                <a:srgbClr val="000000"/>
              </a:solidFill>
              <a:effectLst/>
              <a:ea typeface="Calibri" panose="020F0502020204030204" pitchFamily="34" charset="0"/>
            </a:endParaRPr>
          </a:p>
          <a:p>
            <a:pPr marL="0" indent="0"/>
            <a:endParaRPr lang="en-US" sz="1800"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err="1">
                <a:solidFill>
                  <a:srgbClr val="000000"/>
                </a:solidFill>
              </a:rPr>
              <a:t>BruinIRB</a:t>
            </a:r>
            <a:r>
              <a:rPr lang="en-US" dirty="0">
                <a:solidFill>
                  <a:srgbClr val="000000"/>
                </a:solidFill>
              </a:rPr>
              <a:t> Training</a:t>
            </a:r>
          </a:p>
        </p:txBody>
      </p:sp>
      <p:graphicFrame>
        <p:nvGraphicFramePr>
          <p:cNvPr id="4" name="Table 3">
            <a:extLst>
              <a:ext uri="{FF2B5EF4-FFF2-40B4-BE49-F238E27FC236}">
                <a16:creationId xmlns:a16="http://schemas.microsoft.com/office/drawing/2014/main" id="{A53A0FBC-B4CB-6A8A-6B10-960D7CE7D1DC}"/>
              </a:ext>
            </a:extLst>
          </p:cNvPr>
          <p:cNvGraphicFramePr>
            <a:graphicFrameLocks noGrp="1"/>
          </p:cNvGraphicFramePr>
          <p:nvPr>
            <p:extLst>
              <p:ext uri="{D42A27DB-BD31-4B8C-83A1-F6EECF244321}">
                <p14:modId xmlns:p14="http://schemas.microsoft.com/office/powerpoint/2010/main" val="745244111"/>
              </p:ext>
            </p:extLst>
          </p:nvPr>
        </p:nvGraphicFramePr>
        <p:xfrm>
          <a:off x="626165" y="2571750"/>
          <a:ext cx="7786314" cy="1965884"/>
        </p:xfrm>
        <a:graphic>
          <a:graphicData uri="http://schemas.openxmlformats.org/drawingml/2006/table">
            <a:tbl>
              <a:tblPr firstRow="1" firstCol="1" bandRow="1">
                <a:tableStyleId>{4F34DB4C-8F9F-4031-8EC6-0B126F8A54F6}</a:tableStyleId>
              </a:tblPr>
              <a:tblGrid>
                <a:gridCol w="2029933">
                  <a:extLst>
                    <a:ext uri="{9D8B030D-6E8A-4147-A177-3AD203B41FA5}">
                      <a16:colId xmlns:a16="http://schemas.microsoft.com/office/drawing/2014/main" val="2090877535"/>
                    </a:ext>
                  </a:extLst>
                </a:gridCol>
                <a:gridCol w="4559711">
                  <a:extLst>
                    <a:ext uri="{9D8B030D-6E8A-4147-A177-3AD203B41FA5}">
                      <a16:colId xmlns:a16="http://schemas.microsoft.com/office/drawing/2014/main" val="299721042"/>
                    </a:ext>
                  </a:extLst>
                </a:gridCol>
                <a:gridCol w="1196670">
                  <a:extLst>
                    <a:ext uri="{9D8B030D-6E8A-4147-A177-3AD203B41FA5}">
                      <a16:colId xmlns:a16="http://schemas.microsoft.com/office/drawing/2014/main" val="1995731120"/>
                    </a:ext>
                  </a:extLst>
                </a:gridCol>
              </a:tblGrid>
              <a:tr h="254467">
                <a:tc>
                  <a:txBody>
                    <a:bodyPr/>
                    <a:lstStyle/>
                    <a:p>
                      <a:pPr marL="0" marR="0">
                        <a:spcBef>
                          <a:spcPts val="0"/>
                        </a:spcBef>
                        <a:spcAft>
                          <a:spcPts val="0"/>
                        </a:spcAft>
                      </a:pPr>
                      <a:r>
                        <a:rPr lang="en-US" sz="1100" b="1" dirty="0">
                          <a:effectLst/>
                        </a:rPr>
                        <a:t>Date</a:t>
                      </a:r>
                      <a:endParaRPr lang="en-US" sz="1100" b="1"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b="1" dirty="0">
                          <a:effectLst/>
                        </a:rPr>
                        <a:t>Presentation</a:t>
                      </a:r>
                      <a:endParaRPr lang="en-US" sz="1100" b="1"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b="1" dirty="0">
                          <a:effectLst/>
                        </a:rPr>
                        <a:t>Registration link</a:t>
                      </a:r>
                      <a:endParaRPr lang="en-US" sz="1100" b="1"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76731102"/>
                  </a:ext>
                </a:extLst>
              </a:tr>
              <a:tr h="254467">
                <a:tc>
                  <a:txBody>
                    <a:bodyPr/>
                    <a:lstStyle/>
                    <a:p>
                      <a:pPr marL="0" marR="0">
                        <a:spcBef>
                          <a:spcPts val="0"/>
                        </a:spcBef>
                        <a:spcAft>
                          <a:spcPts val="0"/>
                        </a:spcAft>
                      </a:pPr>
                      <a:r>
                        <a:rPr lang="en-US" sz="1100" dirty="0">
                          <a:effectLst/>
                        </a:rPr>
                        <a:t>Thursday June 6,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a:t>
                      </a:r>
                      <a:r>
                        <a:rPr lang="en-US" sz="1100" dirty="0" err="1">
                          <a:effectLst/>
                        </a:rPr>
                        <a:t>BruinIRB</a:t>
                      </a:r>
                      <a:r>
                        <a:rPr lang="en-US" sz="1100" dirty="0">
                          <a:effectLst/>
                        </a:rPr>
                        <a:t> Protocol Uploads</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a:effectLst/>
                          <a:hlinkClick r:id="rId3"/>
                        </a:rPr>
                        <a:t>Link</a:t>
                      </a:r>
                      <a:endParaRPr lang="en-US" sz="110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32411596"/>
                  </a:ext>
                </a:extLst>
              </a:tr>
              <a:tr h="276970">
                <a:tc>
                  <a:txBody>
                    <a:bodyPr/>
                    <a:lstStyle/>
                    <a:p>
                      <a:pPr marL="0" marR="0">
                        <a:spcBef>
                          <a:spcPts val="0"/>
                        </a:spcBef>
                        <a:spcAft>
                          <a:spcPts val="0"/>
                        </a:spcAft>
                      </a:pPr>
                      <a:r>
                        <a:rPr lang="en-US" sz="1100" dirty="0">
                          <a:effectLst/>
                        </a:rPr>
                        <a:t>Tuesday June 25,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Migration of Existing Studies from </a:t>
                      </a:r>
                      <a:r>
                        <a:rPr lang="en-US" sz="1100" dirty="0" err="1">
                          <a:effectLst/>
                        </a:rPr>
                        <a:t>webIRB</a:t>
                      </a:r>
                      <a:r>
                        <a:rPr lang="en-US" sz="1100" dirty="0">
                          <a:effectLst/>
                        </a:rPr>
                        <a:t> to </a:t>
                      </a:r>
                      <a:r>
                        <a:rPr lang="en-US" sz="1100" dirty="0" err="1">
                          <a:effectLst/>
                        </a:rPr>
                        <a:t>BruinIRB</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a:effectLst/>
                          <a:hlinkClick r:id="rId4"/>
                        </a:rPr>
                        <a:t>Link</a:t>
                      </a:r>
                      <a:endParaRPr lang="en-US" sz="110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7295920"/>
                  </a:ext>
                </a:extLst>
              </a:tr>
              <a:tr h="254467">
                <a:tc>
                  <a:txBody>
                    <a:bodyPr/>
                    <a:lstStyle/>
                    <a:p>
                      <a:pPr marL="0" marR="0">
                        <a:spcBef>
                          <a:spcPts val="0"/>
                        </a:spcBef>
                        <a:spcAft>
                          <a:spcPts val="0"/>
                        </a:spcAft>
                      </a:pPr>
                      <a:r>
                        <a:rPr lang="en-US" sz="1100" dirty="0">
                          <a:effectLst/>
                        </a:rPr>
                        <a:t>Tuesday July 9,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CR/AMs and AMs in </a:t>
                      </a:r>
                      <a:r>
                        <a:rPr lang="en-US" sz="1100" dirty="0" err="1">
                          <a:effectLst/>
                        </a:rPr>
                        <a:t>BruinIRB</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a:effectLst/>
                          <a:hlinkClick r:id="rId5"/>
                        </a:rPr>
                        <a:t>Link</a:t>
                      </a:r>
                      <a:endParaRPr lang="en-US" sz="110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89797208"/>
                  </a:ext>
                </a:extLst>
              </a:tr>
              <a:tr h="254467">
                <a:tc>
                  <a:txBody>
                    <a:bodyPr/>
                    <a:lstStyle/>
                    <a:p>
                      <a:pPr marL="0" marR="0">
                        <a:spcBef>
                          <a:spcPts val="0"/>
                        </a:spcBef>
                        <a:spcAft>
                          <a:spcPts val="0"/>
                        </a:spcAft>
                      </a:pPr>
                      <a:r>
                        <a:rPr lang="en-US" sz="1100" dirty="0">
                          <a:effectLst/>
                        </a:rPr>
                        <a:t>Wednesday July 24,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How to Submit New Studies in </a:t>
                      </a:r>
                      <a:r>
                        <a:rPr lang="en-US" sz="1100" dirty="0" err="1">
                          <a:effectLst/>
                        </a:rPr>
                        <a:t>BruinIRB</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a:effectLst/>
                          <a:hlinkClick r:id="rId6"/>
                        </a:rPr>
                        <a:t>Link</a:t>
                      </a:r>
                      <a:endParaRPr lang="en-US" sz="110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925051"/>
                  </a:ext>
                </a:extLst>
              </a:tr>
              <a:tr h="270893">
                <a:tc>
                  <a:txBody>
                    <a:bodyPr/>
                    <a:lstStyle/>
                    <a:p>
                      <a:pPr marL="0" marR="0">
                        <a:spcBef>
                          <a:spcPts val="0"/>
                        </a:spcBef>
                        <a:spcAft>
                          <a:spcPts val="0"/>
                        </a:spcAft>
                      </a:pPr>
                      <a:r>
                        <a:rPr lang="en-US" sz="1100" dirty="0">
                          <a:effectLst/>
                        </a:rPr>
                        <a:t>Wednesday August 7,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CRAMs and AMs in </a:t>
                      </a:r>
                      <a:r>
                        <a:rPr lang="en-US" sz="1100" dirty="0" err="1">
                          <a:effectLst/>
                        </a:rPr>
                        <a:t>BruinIRB</a:t>
                      </a:r>
                      <a:r>
                        <a:rPr lang="en-US" sz="1100" dirty="0">
                          <a:effectLst/>
                        </a:rPr>
                        <a:t> (live repeat)</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dirty="0">
                          <a:effectLst/>
                          <a:hlinkClick r:id="rId7"/>
                        </a:rPr>
                        <a:t>Link</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64607685"/>
                  </a:ext>
                </a:extLst>
              </a:tr>
              <a:tr h="381701">
                <a:tc>
                  <a:txBody>
                    <a:bodyPr/>
                    <a:lstStyle/>
                    <a:p>
                      <a:pPr marL="0" marR="0">
                        <a:spcBef>
                          <a:spcPts val="0"/>
                        </a:spcBef>
                        <a:spcAft>
                          <a:spcPts val="0"/>
                        </a:spcAft>
                      </a:pPr>
                      <a:r>
                        <a:rPr lang="en-US" sz="1100" dirty="0">
                          <a:effectLst/>
                        </a:rPr>
                        <a:t>Wednesday August 21, 2024</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dirty="0">
                          <a:effectLst/>
                        </a:rPr>
                        <a:t>Learn at Lunch: How to Submit New Studies in </a:t>
                      </a:r>
                      <a:r>
                        <a:rPr lang="en-US" sz="1100" dirty="0" err="1">
                          <a:effectLst/>
                        </a:rPr>
                        <a:t>BruinIRB</a:t>
                      </a:r>
                      <a:r>
                        <a:rPr lang="en-US" sz="1100" dirty="0">
                          <a:effectLst/>
                        </a:rPr>
                        <a:t> (live repeat)</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marL="0" marR="0">
                        <a:spcBef>
                          <a:spcPts val="0"/>
                        </a:spcBef>
                        <a:spcAft>
                          <a:spcPts val="0"/>
                        </a:spcAft>
                      </a:pPr>
                      <a:r>
                        <a:rPr lang="en-US" sz="1100" u="sng" dirty="0">
                          <a:effectLst/>
                          <a:hlinkClick r:id="rId8"/>
                        </a:rPr>
                        <a:t>Link</a:t>
                      </a:r>
                      <a:endParaRPr lang="en-US" sz="1100" dirty="0">
                        <a:effectLst/>
                        <a:latin typeface="Calibri" panose="020F0502020204030204" pitchFamily="34" charset="0"/>
                        <a:ea typeface="Calibri" panose="020F0502020204030204" pitchFamily="34" charset="0"/>
                      </a:endParaRPr>
                    </a:p>
                  </a:txBody>
                  <a:tcPr marL="45720" marR="45720">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5550447"/>
                  </a:ext>
                </a:extLst>
              </a:tr>
            </a:tbl>
          </a:graphicData>
        </a:graphic>
      </p:graphicFrame>
    </p:spTree>
    <p:extLst>
      <p:ext uri="{BB962C8B-B14F-4D97-AF65-F5344CB8AC3E}">
        <p14:creationId xmlns:p14="http://schemas.microsoft.com/office/powerpoint/2010/main" val="59619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F3549-F838-01CA-4810-178D77E9C89A}"/>
              </a:ext>
            </a:extLst>
          </p:cNvPr>
          <p:cNvSpPr>
            <a:spLocks noGrp="1"/>
          </p:cNvSpPr>
          <p:nvPr>
            <p:ph type="sldNum" idx="12"/>
          </p:nvPr>
        </p:nvSpPr>
        <p:spPr/>
        <p:txBody>
          <a:bodyPr/>
          <a:lstStyle/>
          <a:p>
            <a:fld id="{00000000-1234-1234-1234-123412341234}" type="slidenum">
              <a:rPr lang="en-US" smtClean="0"/>
              <a:pPr/>
              <a:t>19</a:t>
            </a:fld>
            <a:endParaRPr lang="en-US"/>
          </a:p>
        </p:txBody>
      </p:sp>
      <p:sp>
        <p:nvSpPr>
          <p:cNvPr id="3" name="Text Placeholder 2">
            <a:extLst>
              <a:ext uri="{FF2B5EF4-FFF2-40B4-BE49-F238E27FC236}">
                <a16:creationId xmlns:a16="http://schemas.microsoft.com/office/drawing/2014/main" id="{3302C48A-ED9D-F333-85B2-C25C488A1F20}"/>
              </a:ext>
            </a:extLst>
          </p:cNvPr>
          <p:cNvSpPr>
            <a:spLocks noGrp="1"/>
          </p:cNvSpPr>
          <p:nvPr>
            <p:ph type="body" idx="1"/>
          </p:nvPr>
        </p:nvSpPr>
        <p:spPr/>
        <p:txBody>
          <a:bodyPr/>
          <a:lstStyle/>
          <a:p>
            <a:r>
              <a:rPr lang="en-US" dirty="0"/>
              <a:t>NIH Updates</a:t>
            </a:r>
          </a:p>
        </p:txBody>
      </p:sp>
    </p:spTree>
    <p:extLst>
      <p:ext uri="{BB962C8B-B14F-4D97-AF65-F5344CB8AC3E}">
        <p14:creationId xmlns:p14="http://schemas.microsoft.com/office/powerpoint/2010/main" val="2622268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700873"/>
            <a:ext cx="7772400" cy="332399"/>
          </a:xfrm>
        </p:spPr>
        <p:txBody>
          <a:bodyPr/>
          <a:lstStyle/>
          <a:p>
            <a:r>
              <a:rPr lang="en-US" sz="2400" dirty="0">
                <a:solidFill>
                  <a:schemeClr val="tx1">
                    <a:lumMod val="50000"/>
                  </a:schemeClr>
                </a:solidFill>
                <a:latin typeface="Arial" panose="020B0604020202020204" pitchFamily="34" charset="0"/>
                <a:cs typeface="Arial" panose="020B0604020202020204" pitchFamily="34" charset="0"/>
              </a:rPr>
              <a:t>Recently Submitted Proposals </a:t>
            </a:r>
            <a:r>
              <a:rPr lang="en-US" sz="1800" b="0" dirty="0">
                <a:solidFill>
                  <a:schemeClr val="tx1">
                    <a:lumMod val="50000"/>
                  </a:schemeClr>
                </a:solidFill>
                <a:latin typeface="Arial" panose="020B0604020202020204" pitchFamily="34" charset="0"/>
                <a:cs typeface="Arial" panose="020B0604020202020204" pitchFamily="34" charset="0"/>
              </a:rPr>
              <a:t>(since April)</a:t>
            </a:r>
            <a:endParaRPr lang="en-US" sz="1800" b="0" dirty="0">
              <a:solidFill>
                <a:schemeClr val="tx1">
                  <a:lumMod val="50000"/>
                </a:schemeClr>
              </a:solidFill>
            </a:endParaRPr>
          </a:p>
        </p:txBody>
      </p:sp>
      <p:graphicFrame>
        <p:nvGraphicFramePr>
          <p:cNvPr id="3" name="Table 2">
            <a:extLst>
              <a:ext uri="{FF2B5EF4-FFF2-40B4-BE49-F238E27FC236}">
                <a16:creationId xmlns:a16="http://schemas.microsoft.com/office/drawing/2014/main" id="{610CB99C-F16F-AD06-814B-B1D495EC9213}"/>
              </a:ext>
            </a:extLst>
          </p:cNvPr>
          <p:cNvGraphicFramePr>
            <a:graphicFrameLocks noGrp="1"/>
          </p:cNvGraphicFramePr>
          <p:nvPr>
            <p:extLst>
              <p:ext uri="{D42A27DB-BD31-4B8C-83A1-F6EECF244321}">
                <p14:modId xmlns:p14="http://schemas.microsoft.com/office/powerpoint/2010/main" val="1834790795"/>
              </p:ext>
            </p:extLst>
          </p:nvPr>
        </p:nvGraphicFramePr>
        <p:xfrm>
          <a:off x="129208" y="1232452"/>
          <a:ext cx="8855765" cy="3707295"/>
        </p:xfrm>
        <a:graphic>
          <a:graphicData uri="http://schemas.openxmlformats.org/drawingml/2006/table">
            <a:tbl>
              <a:tblPr>
                <a:tableStyleId>{4F34DB4C-8F9F-4031-8EC6-0B126F8A54F6}</a:tableStyleId>
              </a:tblPr>
              <a:tblGrid>
                <a:gridCol w="1199881">
                  <a:extLst>
                    <a:ext uri="{9D8B030D-6E8A-4147-A177-3AD203B41FA5}">
                      <a16:colId xmlns:a16="http://schemas.microsoft.com/office/drawing/2014/main" val="1196934049"/>
                    </a:ext>
                  </a:extLst>
                </a:gridCol>
                <a:gridCol w="1433486">
                  <a:extLst>
                    <a:ext uri="{9D8B030D-6E8A-4147-A177-3AD203B41FA5}">
                      <a16:colId xmlns:a16="http://schemas.microsoft.com/office/drawing/2014/main" val="3085700082"/>
                    </a:ext>
                  </a:extLst>
                </a:gridCol>
                <a:gridCol w="1199881">
                  <a:extLst>
                    <a:ext uri="{9D8B030D-6E8A-4147-A177-3AD203B41FA5}">
                      <a16:colId xmlns:a16="http://schemas.microsoft.com/office/drawing/2014/main" val="127545159"/>
                    </a:ext>
                  </a:extLst>
                </a:gridCol>
                <a:gridCol w="955659">
                  <a:extLst>
                    <a:ext uri="{9D8B030D-6E8A-4147-A177-3AD203B41FA5}">
                      <a16:colId xmlns:a16="http://schemas.microsoft.com/office/drawing/2014/main" val="3580653699"/>
                    </a:ext>
                  </a:extLst>
                </a:gridCol>
                <a:gridCol w="955659">
                  <a:extLst>
                    <a:ext uri="{9D8B030D-6E8A-4147-A177-3AD203B41FA5}">
                      <a16:colId xmlns:a16="http://schemas.microsoft.com/office/drawing/2014/main" val="201378292"/>
                    </a:ext>
                  </a:extLst>
                </a:gridCol>
                <a:gridCol w="1199881">
                  <a:extLst>
                    <a:ext uri="{9D8B030D-6E8A-4147-A177-3AD203B41FA5}">
                      <a16:colId xmlns:a16="http://schemas.microsoft.com/office/drawing/2014/main" val="2200154627"/>
                    </a:ext>
                  </a:extLst>
                </a:gridCol>
                <a:gridCol w="955659">
                  <a:extLst>
                    <a:ext uri="{9D8B030D-6E8A-4147-A177-3AD203B41FA5}">
                      <a16:colId xmlns:a16="http://schemas.microsoft.com/office/drawing/2014/main" val="1489100479"/>
                    </a:ext>
                  </a:extLst>
                </a:gridCol>
                <a:gridCol w="955659">
                  <a:extLst>
                    <a:ext uri="{9D8B030D-6E8A-4147-A177-3AD203B41FA5}">
                      <a16:colId xmlns:a16="http://schemas.microsoft.com/office/drawing/2014/main" val="4109950664"/>
                    </a:ext>
                  </a:extLst>
                </a:gridCol>
              </a:tblGrid>
              <a:tr h="358457">
                <a:tc>
                  <a:txBody>
                    <a:bodyPr/>
                    <a:lstStyle/>
                    <a:p>
                      <a:pPr algn="ctr" fontAlgn="ctr"/>
                      <a:r>
                        <a:rPr lang="en-US" sz="1000" b="1" u="none" strike="noStrike" dirty="0">
                          <a:solidFill>
                            <a:schemeClr val="bg1"/>
                          </a:solidFill>
                          <a:effectLst/>
                        </a:rPr>
                        <a:t>PI</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Title</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Sponsor</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a:solidFill>
                            <a:schemeClr val="bg1"/>
                          </a:solidFill>
                          <a:effectLst/>
                        </a:rPr>
                        <a:t>Prime Sponsor</a:t>
                      </a:r>
                      <a:endParaRPr lang="en-US" sz="1000" b="1" i="0" u="none" strike="noStrike">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Program Type</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Overall Proposal Type</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Project Begin Date</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tc>
                  <a:txBody>
                    <a:bodyPr/>
                    <a:lstStyle/>
                    <a:p>
                      <a:pPr algn="ctr" fontAlgn="ctr"/>
                      <a:r>
                        <a:rPr lang="en-US" sz="1000" b="1" u="none" strike="noStrike" dirty="0">
                          <a:solidFill>
                            <a:schemeClr val="bg1"/>
                          </a:solidFill>
                          <a:effectLst/>
                        </a:rPr>
                        <a:t>Project End Date</a:t>
                      </a:r>
                      <a:endParaRPr lang="en-US" sz="1000" b="1" i="0" u="none" strike="noStrike" dirty="0">
                        <a:solidFill>
                          <a:schemeClr val="bg1"/>
                        </a:solidFill>
                        <a:effectLst/>
                        <a:latin typeface="Calibri" panose="020F0502020204030204" pitchFamily="34" charset="0"/>
                      </a:endParaRPr>
                    </a:p>
                  </a:txBody>
                  <a:tcPr marL="3091" marR="3091" marT="3091" marB="0" anchor="ctr">
                    <a:solidFill>
                      <a:schemeClr val="accent1"/>
                    </a:solidFill>
                  </a:tcPr>
                </a:tc>
                <a:extLst>
                  <a:ext uri="{0D108BD9-81ED-4DB2-BD59-A6C34878D82A}">
                    <a16:rowId xmlns:a16="http://schemas.microsoft.com/office/drawing/2014/main" val="2641529476"/>
                  </a:ext>
                </a:extLst>
              </a:tr>
              <a:tr h="1407240">
                <a:tc>
                  <a:txBody>
                    <a:bodyPr/>
                    <a:lstStyle/>
                    <a:p>
                      <a:pPr algn="l" fontAlgn="ctr"/>
                      <a:r>
                        <a:rPr lang="en-US" sz="900" u="none" strike="noStrike" dirty="0">
                          <a:effectLst/>
                        </a:rPr>
                        <a:t>Gelberg, Lillian</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Effect of an Adapted Community-Based Biofeedback Program on Heart Rate Variability and Mental Health among People Experiencing Homelessness</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UNIVERSITY OF CALIFORNIA, IRVINE</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NIH-NIMH </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Clinical Research</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New</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3/1/2025</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2/28/2030</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2731047913"/>
                  </a:ext>
                </a:extLst>
              </a:tr>
              <a:tr h="709155">
                <a:tc>
                  <a:txBody>
                    <a:bodyPr/>
                    <a:lstStyle/>
                    <a:p>
                      <a:pPr algn="l" fontAlgn="ctr"/>
                      <a:r>
                        <a:rPr lang="en-US" sz="900" u="none" strike="noStrike">
                          <a:effectLst/>
                        </a:rPr>
                        <a:t>Shoptaw, Steven J</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Clinical Trials Network Big South/West Node – Yr20 Core</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University of Texas-Southwestern Medical Center at Dallas </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NIH-NIDA </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CT Govt/Non-Profit</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Modification/ Amendment</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3/1/2024</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2/28/2025</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468409799"/>
                  </a:ext>
                </a:extLst>
              </a:tr>
              <a:tr h="1232443">
                <a:tc>
                  <a:txBody>
                    <a:bodyPr/>
                    <a:lstStyle/>
                    <a:p>
                      <a:pPr algn="l" fontAlgn="ctr"/>
                      <a:r>
                        <a:rPr lang="en-US" sz="900" u="none" strike="noStrike">
                          <a:effectLst/>
                        </a:rPr>
                        <a:t>Shoptaw, Steven J</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CTN-0109: Randomized, placebo-controlled trial of injectable naltrexone and monthly injectable buprenorphine for cocaine use (CURB-2)</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University of Texas-Southwestern Medical Center at Dallas </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NIH-NIDA </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a:effectLst/>
                        </a:rPr>
                        <a:t>Clinical Research</a:t>
                      </a:r>
                      <a:endParaRPr lang="en-US" sz="9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Modification/ Amendment</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3/1/2024</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900" u="none" strike="noStrike" dirty="0">
                          <a:effectLst/>
                        </a:rPr>
                        <a:t>5/31/2025</a:t>
                      </a:r>
                      <a:endParaRPr lang="en-US" sz="900" b="0" i="0" u="none" strike="noStrike" dirty="0">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1478549136"/>
                  </a:ext>
                </a:extLst>
              </a:tr>
            </a:tbl>
          </a:graphicData>
        </a:graphic>
      </p:graphicFrame>
    </p:spTree>
    <p:extLst>
      <p:ext uri="{BB962C8B-B14F-4D97-AF65-F5344CB8AC3E}">
        <p14:creationId xmlns:p14="http://schemas.microsoft.com/office/powerpoint/2010/main" val="2013231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20</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36424"/>
            <a:ext cx="8074430" cy="1590179"/>
          </a:xfrm>
        </p:spPr>
        <p:txBody>
          <a:bodyPr/>
          <a:lstStyle/>
          <a:p>
            <a:pPr marL="0" indent="0"/>
            <a:r>
              <a:rPr lang="en-US" sz="1800" dirty="0">
                <a:solidFill>
                  <a:schemeClr val="tx1">
                    <a:lumMod val="50000"/>
                  </a:schemeClr>
                </a:solidFill>
                <a:hlinkClick r:id="rId2"/>
              </a:rPr>
              <a:t>NOT-OD-24-061</a:t>
            </a:r>
            <a:r>
              <a:rPr lang="en-US" sz="1800" dirty="0">
                <a:solidFill>
                  <a:schemeClr val="tx1">
                    <a:lumMod val="50000"/>
                  </a:schemeClr>
                </a:solidFill>
              </a:rPr>
              <a:t> : Effective May 25, 2024, the use of markups such as bracketing, indenting, highlighting, bolding, italicizing, underlining, margin lines, change in typography, font, or font color, or any other type of markup </a:t>
            </a:r>
            <a:r>
              <a:rPr lang="en-US" sz="1800" b="1" dirty="0">
                <a:solidFill>
                  <a:schemeClr val="tx1">
                    <a:lumMod val="50000"/>
                  </a:schemeClr>
                </a:solidFill>
              </a:rPr>
              <a:t>should not be used </a:t>
            </a:r>
            <a:r>
              <a:rPr lang="en-US" sz="1800" dirty="0">
                <a:solidFill>
                  <a:schemeClr val="tx1">
                    <a:lumMod val="50000"/>
                  </a:schemeClr>
                </a:solidFill>
              </a:rPr>
              <a:t>to identify changes in Resubmission applications.</a:t>
            </a:r>
          </a:p>
          <a:p>
            <a:pPr marL="0" indent="0"/>
            <a:endParaRPr lang="en-US" sz="1800" dirty="0">
              <a:solidFill>
                <a:schemeClr val="tx1">
                  <a:lumMod val="50000"/>
                </a:schemeClr>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9" y="645474"/>
            <a:ext cx="7772400" cy="387798"/>
          </a:xfrm>
        </p:spPr>
        <p:txBody>
          <a:bodyPr/>
          <a:lstStyle/>
          <a:p>
            <a:r>
              <a:rPr lang="en-US" dirty="0">
                <a:solidFill>
                  <a:srgbClr val="000000"/>
                </a:solidFill>
              </a:rPr>
              <a:t>Updated Guidance on NIH Resubmissions</a:t>
            </a:r>
          </a:p>
        </p:txBody>
      </p:sp>
      <p:pic>
        <p:nvPicPr>
          <p:cNvPr id="5" name="Picture 4">
            <a:extLst>
              <a:ext uri="{FF2B5EF4-FFF2-40B4-BE49-F238E27FC236}">
                <a16:creationId xmlns:a16="http://schemas.microsoft.com/office/drawing/2014/main" id="{5EE2CD0C-9292-0F67-7E07-3F24528DCD04}"/>
              </a:ext>
            </a:extLst>
          </p:cNvPr>
          <p:cNvPicPr>
            <a:picLocks noChangeAspect="1"/>
          </p:cNvPicPr>
          <p:nvPr/>
        </p:nvPicPr>
        <p:blipFill>
          <a:blip r:embed="rId3"/>
          <a:stretch>
            <a:fillRect/>
          </a:stretch>
        </p:blipFill>
        <p:spPr>
          <a:xfrm>
            <a:off x="4850129" y="2571750"/>
            <a:ext cx="3562350" cy="2066925"/>
          </a:xfrm>
          <a:prstGeom prst="rect">
            <a:avLst/>
          </a:prstGeom>
        </p:spPr>
      </p:pic>
      <p:sp>
        <p:nvSpPr>
          <p:cNvPr id="8" name="TextBox 7">
            <a:extLst>
              <a:ext uri="{FF2B5EF4-FFF2-40B4-BE49-F238E27FC236}">
                <a16:creationId xmlns:a16="http://schemas.microsoft.com/office/drawing/2014/main" id="{CC6DAD17-9BDC-CB94-4FF8-B17D0FF756A9}"/>
              </a:ext>
            </a:extLst>
          </p:cNvPr>
          <p:cNvSpPr txBox="1"/>
          <p:nvPr/>
        </p:nvSpPr>
        <p:spPr>
          <a:xfrm>
            <a:off x="640079" y="2929882"/>
            <a:ext cx="4011434" cy="923330"/>
          </a:xfrm>
          <a:prstGeom prst="rect">
            <a:avLst/>
          </a:prstGeom>
          <a:noFill/>
        </p:spPr>
        <p:txBody>
          <a:bodyPr wrap="square">
            <a:spAutoFit/>
          </a:bodyPr>
          <a:lstStyle/>
          <a:p>
            <a:pPr marL="0" indent="0"/>
            <a:r>
              <a:rPr lang="en-US" sz="1800" dirty="0">
                <a:solidFill>
                  <a:schemeClr val="tx1">
                    <a:lumMod val="50000"/>
                  </a:schemeClr>
                </a:solidFill>
              </a:rPr>
              <a:t>Changes made to a Resubmission application should only be outlined in the Introduction attachment.</a:t>
            </a:r>
          </a:p>
        </p:txBody>
      </p:sp>
    </p:spTree>
    <p:extLst>
      <p:ext uri="{BB962C8B-B14F-4D97-AF65-F5344CB8AC3E}">
        <p14:creationId xmlns:p14="http://schemas.microsoft.com/office/powerpoint/2010/main" val="912723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21</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553807" y="1204962"/>
            <a:ext cx="7781547" cy="533479"/>
          </a:xfrm>
        </p:spPr>
        <p:txBody>
          <a:bodyPr/>
          <a:lstStyle/>
          <a:p>
            <a:pPr marL="0" indent="0"/>
            <a:r>
              <a:rPr lang="en-US" dirty="0"/>
              <a:t>The </a:t>
            </a:r>
            <a:r>
              <a:rPr lang="en-US" dirty="0">
                <a:hlinkClick r:id="rId2"/>
              </a:rPr>
              <a:t>NIH Grants Policy Statement </a:t>
            </a:r>
            <a:r>
              <a:rPr lang="en-US" dirty="0"/>
              <a:t>(NIHGPS) was revised April 2024 and is applicable to all NIH grants and cooperative agreements beginning on or after October 1, 2023.</a:t>
            </a:r>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8" y="645474"/>
            <a:ext cx="7867817" cy="387798"/>
          </a:xfrm>
        </p:spPr>
        <p:txBody>
          <a:bodyPr/>
          <a:lstStyle/>
          <a:p>
            <a:r>
              <a:rPr lang="en-US" dirty="0">
                <a:solidFill>
                  <a:srgbClr val="000000"/>
                </a:solidFill>
              </a:rPr>
              <a:t>Updates to NIH Grants Policy Statement</a:t>
            </a:r>
          </a:p>
        </p:txBody>
      </p:sp>
      <p:pic>
        <p:nvPicPr>
          <p:cNvPr id="16" name="Picture 15">
            <a:extLst>
              <a:ext uri="{FF2B5EF4-FFF2-40B4-BE49-F238E27FC236}">
                <a16:creationId xmlns:a16="http://schemas.microsoft.com/office/drawing/2014/main" id="{544C413F-CAC7-C221-F791-14A02E17132E}"/>
              </a:ext>
            </a:extLst>
          </p:cNvPr>
          <p:cNvPicPr>
            <a:picLocks noChangeAspect="1"/>
          </p:cNvPicPr>
          <p:nvPr/>
        </p:nvPicPr>
        <p:blipFill>
          <a:blip r:embed="rId3"/>
          <a:stretch>
            <a:fillRect/>
          </a:stretch>
        </p:blipFill>
        <p:spPr>
          <a:xfrm>
            <a:off x="117021" y="1812267"/>
            <a:ext cx="8937024" cy="3177175"/>
          </a:xfrm>
          <a:prstGeom prst="rect">
            <a:avLst/>
          </a:prstGeom>
        </p:spPr>
      </p:pic>
    </p:spTree>
    <p:extLst>
      <p:ext uri="{BB962C8B-B14F-4D97-AF65-F5344CB8AC3E}">
        <p14:creationId xmlns:p14="http://schemas.microsoft.com/office/powerpoint/2010/main" val="4118730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22</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553807" y="1204962"/>
            <a:ext cx="7781547" cy="1497846"/>
          </a:xfrm>
        </p:spPr>
        <p:txBody>
          <a:bodyPr/>
          <a:lstStyle/>
          <a:p>
            <a:pPr marL="0" indent="0"/>
            <a:r>
              <a:rPr lang="en-US" dirty="0"/>
              <a:t>The NIH </a:t>
            </a:r>
            <a:r>
              <a:rPr lang="en-US" dirty="0">
                <a:hlinkClick r:id="rId2"/>
              </a:rPr>
              <a:t>Common Fund </a:t>
            </a:r>
            <a:r>
              <a:rPr lang="en-US" dirty="0"/>
              <a:t>is a funding entity within NIH that supports bold scientific programs that catalyze discovery across all biomedical and behavioral research. These programs create a space where investigators and multiple NIH Institutes, Centers, and Offices collaborate on innovative research expected to address high priority challenges for the NIH as a whole and make a broader impact in the scientific community.</a:t>
            </a:r>
          </a:p>
          <a:p>
            <a:pPr marL="0" indent="0"/>
            <a:r>
              <a:rPr lang="en-US" dirty="0">
                <a:solidFill>
                  <a:srgbClr val="000000"/>
                </a:solidFill>
              </a:rPr>
              <a:t>Several high-priority science programs will be supported in the 2025 CF, including:</a:t>
            </a: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8" y="645474"/>
            <a:ext cx="7867817" cy="387798"/>
          </a:xfrm>
        </p:spPr>
        <p:txBody>
          <a:bodyPr/>
          <a:lstStyle/>
          <a:p>
            <a:r>
              <a:rPr lang="en-US" dirty="0">
                <a:solidFill>
                  <a:srgbClr val="000000"/>
                </a:solidFill>
              </a:rPr>
              <a:t>NIH Common Fund 2025 Budget</a:t>
            </a:r>
          </a:p>
        </p:txBody>
      </p:sp>
      <p:sp>
        <p:nvSpPr>
          <p:cNvPr id="7" name="TextBox 6">
            <a:extLst>
              <a:ext uri="{FF2B5EF4-FFF2-40B4-BE49-F238E27FC236}">
                <a16:creationId xmlns:a16="http://schemas.microsoft.com/office/drawing/2014/main" id="{4A67142A-A42F-4F19-CB1D-5DED7907D5DD}"/>
              </a:ext>
            </a:extLst>
          </p:cNvPr>
          <p:cNvSpPr txBox="1"/>
          <p:nvPr/>
        </p:nvSpPr>
        <p:spPr>
          <a:xfrm>
            <a:off x="178904" y="4754880"/>
            <a:ext cx="3856383" cy="36576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B4D9D0BC-F05D-889D-2E49-7085B95A8A9D}"/>
              </a:ext>
            </a:extLst>
          </p:cNvPr>
          <p:cNvPicPr>
            <a:picLocks noChangeAspect="1"/>
          </p:cNvPicPr>
          <p:nvPr/>
        </p:nvPicPr>
        <p:blipFill>
          <a:blip r:embed="rId3"/>
          <a:stretch>
            <a:fillRect/>
          </a:stretch>
        </p:blipFill>
        <p:spPr>
          <a:xfrm>
            <a:off x="1204335" y="2814864"/>
            <a:ext cx="6735330" cy="2076305"/>
          </a:xfrm>
          <a:prstGeom prst="rect">
            <a:avLst/>
          </a:prstGeom>
        </p:spPr>
      </p:pic>
    </p:spTree>
    <p:extLst>
      <p:ext uri="{BB962C8B-B14F-4D97-AF65-F5344CB8AC3E}">
        <p14:creationId xmlns:p14="http://schemas.microsoft.com/office/powerpoint/2010/main" val="211511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23</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8" y="1232922"/>
            <a:ext cx="7781546" cy="3359894"/>
          </a:xfrm>
        </p:spPr>
        <p:txBody>
          <a:bodyPr/>
          <a:lstStyle/>
          <a:p>
            <a:pPr marL="0" indent="0"/>
            <a:r>
              <a:rPr lang="en-US" sz="1700" dirty="0"/>
              <a:t>NIH introduced the </a:t>
            </a:r>
            <a:r>
              <a:rPr lang="en-US" sz="1700" dirty="0">
                <a:hlinkClick r:id="rId2"/>
              </a:rPr>
              <a:t>Plan for Enhancing Diverse Perspectives (PEDP) </a:t>
            </a:r>
            <a:r>
              <a:rPr lang="en-US" sz="1700" dirty="0"/>
              <a:t>requirement as part of their Brain Initiative in 2021. Recently, we’ve been seeing this requirement spread to more funding opportunities, including NIAID. NIH frames diverse perspectives as relating to: </a:t>
            </a:r>
            <a:r>
              <a:rPr lang="en-US" sz="1700" b="1" dirty="0"/>
              <a:t>who</a:t>
            </a:r>
            <a:r>
              <a:rPr lang="en-US" sz="1700" dirty="0"/>
              <a:t> </a:t>
            </a:r>
            <a:r>
              <a:rPr lang="en-US" sz="1700" b="1" dirty="0"/>
              <a:t>does the research</a:t>
            </a:r>
            <a:r>
              <a:rPr lang="en-US" sz="1700" dirty="0"/>
              <a:t>, </a:t>
            </a:r>
            <a:r>
              <a:rPr lang="en-US" sz="1700" b="1" dirty="0"/>
              <a:t>where</a:t>
            </a:r>
            <a:r>
              <a:rPr lang="en-US" sz="1700" dirty="0"/>
              <a:t> (the types of institutions) the research is done, and </a:t>
            </a:r>
            <a:r>
              <a:rPr lang="en-US" sz="1700" b="1" dirty="0"/>
              <a:t>who participates </a:t>
            </a:r>
            <a:r>
              <a:rPr lang="en-US" sz="1700" dirty="0"/>
              <a:t>in the research</a:t>
            </a:r>
            <a:r>
              <a:rPr lang="en-US" sz="1700" b="1" dirty="0"/>
              <a:t> </a:t>
            </a:r>
            <a:r>
              <a:rPr lang="en-US" sz="1700" dirty="0"/>
              <a:t>as part of the study population. The plan should describe the project’s plan to include participation of individuals (e.g. researchers, community members, students, patients, patients’ families or other individuals) with various types of backgrounds (disciplinary, geographic, career stage, racial, ethnic, gender, people with disabilities, people from disadvantaged backgrounds).</a:t>
            </a:r>
          </a:p>
          <a:p>
            <a:pPr marL="0" indent="0"/>
            <a:r>
              <a:rPr lang="en-US" sz="1800" dirty="0">
                <a:solidFill>
                  <a:srgbClr val="000000"/>
                </a:solidFill>
                <a:hlinkClick r:id="rId3"/>
              </a:rPr>
              <a:t>More Information</a:t>
            </a:r>
            <a:endParaRPr lang="en-US" sz="1800"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a:xfrm>
            <a:off x="640078" y="645474"/>
            <a:ext cx="7867817" cy="387798"/>
          </a:xfrm>
        </p:spPr>
        <p:txBody>
          <a:bodyPr/>
          <a:lstStyle/>
          <a:p>
            <a:r>
              <a:rPr lang="en-US" dirty="0">
                <a:solidFill>
                  <a:srgbClr val="000000"/>
                </a:solidFill>
              </a:rPr>
              <a:t>NIH Plan for Diverse Perspectives (PEDP)</a:t>
            </a:r>
          </a:p>
        </p:txBody>
      </p:sp>
    </p:spTree>
    <p:extLst>
      <p:ext uri="{BB962C8B-B14F-4D97-AF65-F5344CB8AC3E}">
        <p14:creationId xmlns:p14="http://schemas.microsoft.com/office/powerpoint/2010/main" val="394545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F3549-F838-01CA-4810-178D77E9C89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US" sz="800" b="0" i="0" u="none" strike="noStrike" kern="0" cap="none" spc="0" normalizeH="0" baseline="0" noProof="0" smtClean="0">
                <a:ln>
                  <a:noFill/>
                </a:ln>
                <a:solidFill>
                  <a:srgbClr val="FFFFFF"/>
                </a:solidFill>
                <a:effectLst/>
                <a:uLnTx/>
                <a:uFillTx/>
                <a:latin typeface="Arial"/>
                <a:sym typeface="Helvetica Neue"/>
              </a:rPr>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t>24</a:t>
            </a:fld>
            <a:endParaRPr kumimoji="0" lang="en-US" sz="800" b="0" i="0" u="none" strike="noStrike" kern="0" cap="none" spc="0" normalizeH="0" baseline="0" noProof="0">
              <a:ln>
                <a:noFill/>
              </a:ln>
              <a:solidFill>
                <a:srgbClr val="FFFFFF"/>
              </a:solidFill>
              <a:effectLst/>
              <a:uLnTx/>
              <a:uFillTx/>
              <a:latin typeface="Arial"/>
              <a:sym typeface="Helvetica Neue"/>
            </a:endParaRPr>
          </a:p>
        </p:txBody>
      </p:sp>
      <p:sp>
        <p:nvSpPr>
          <p:cNvPr id="3" name="Text Placeholder 2">
            <a:extLst>
              <a:ext uri="{FF2B5EF4-FFF2-40B4-BE49-F238E27FC236}">
                <a16:creationId xmlns:a16="http://schemas.microsoft.com/office/drawing/2014/main" id="{3302C48A-ED9D-F333-85B2-C25C488A1F20}"/>
              </a:ext>
            </a:extLst>
          </p:cNvPr>
          <p:cNvSpPr>
            <a:spLocks noGrp="1"/>
          </p:cNvSpPr>
          <p:nvPr>
            <p:ph type="body" idx="1"/>
          </p:nvPr>
        </p:nvSpPr>
        <p:spPr>
          <a:xfrm>
            <a:off x="1371600" y="1584121"/>
            <a:ext cx="6400800" cy="1313180"/>
          </a:xfrm>
        </p:spPr>
        <p:txBody>
          <a:bodyPr/>
          <a:lstStyle/>
          <a:p>
            <a:r>
              <a:rPr lang="en-US" dirty="0"/>
              <a:t>Financial and Procurement</a:t>
            </a:r>
          </a:p>
          <a:p>
            <a:r>
              <a:rPr lang="en-US" dirty="0"/>
              <a:t>Issues</a:t>
            </a:r>
          </a:p>
        </p:txBody>
      </p:sp>
    </p:spTree>
    <p:extLst>
      <p:ext uri="{BB962C8B-B14F-4D97-AF65-F5344CB8AC3E}">
        <p14:creationId xmlns:p14="http://schemas.microsoft.com/office/powerpoint/2010/main" val="2890809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25</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05997"/>
            <a:ext cx="8074430" cy="3765133"/>
          </a:xfrm>
        </p:spPr>
        <p:txBody>
          <a:bodyPr/>
          <a:lstStyle/>
          <a:p>
            <a:pPr marL="0" indent="0"/>
            <a:r>
              <a:rPr lang="en-US" sz="1600" dirty="0">
                <a:solidFill>
                  <a:srgbClr val="000000"/>
                </a:solidFill>
              </a:rPr>
              <a:t>You should never purchase an item or have a service rendered until there is an active Purchase Order in place. There are some exceptions that can be paid using the "direct pay" feature or Pcard, and we've covered those in previous research meetings (e.g. utility invoices, guest speaker fees, memberships, etc.), but each of these still require you to submit a Purchase Request Form in advance. </a:t>
            </a:r>
          </a:p>
          <a:p>
            <a:pPr marL="342900" indent="-342900">
              <a:buAutoNum type="arabicPeriod"/>
            </a:pPr>
            <a:r>
              <a:rPr lang="en-US" sz="1600" dirty="0">
                <a:solidFill>
                  <a:srgbClr val="000000"/>
                </a:solidFill>
              </a:rPr>
              <a:t>Get a Quote</a:t>
            </a:r>
          </a:p>
          <a:p>
            <a:pPr marL="342900" indent="-342900">
              <a:buAutoNum type="arabicPeriod"/>
            </a:pPr>
            <a:r>
              <a:rPr lang="en-US" sz="1600" dirty="0">
                <a:solidFill>
                  <a:srgbClr val="000000"/>
                </a:solidFill>
              </a:rPr>
              <a:t>Submit the appropriate procurement form*</a:t>
            </a:r>
          </a:p>
          <a:p>
            <a:pPr marL="342900" indent="-342900">
              <a:buAutoNum type="arabicPeriod"/>
            </a:pPr>
            <a:r>
              <a:rPr lang="en-US" sz="1600" dirty="0">
                <a:solidFill>
                  <a:srgbClr val="000000"/>
                </a:solidFill>
              </a:rPr>
              <a:t>If the item requires a Purchase Order – you must wait for the PO to be created by UCLA Purchasing before proceeding</a:t>
            </a:r>
          </a:p>
          <a:p>
            <a:pPr marL="0" indent="0" algn="ctr"/>
            <a:r>
              <a:rPr lang="en-US" sz="1800" dirty="0">
                <a:solidFill>
                  <a:srgbClr val="FF0000"/>
                </a:solidFill>
              </a:rPr>
              <a:t>NEVER SIGN CONTRACTS OR T&amp;C YOURSELF </a:t>
            </a:r>
          </a:p>
          <a:p>
            <a:pPr marL="0" indent="0" algn="ctr"/>
            <a:r>
              <a:rPr lang="en-US" sz="1800" dirty="0">
                <a:solidFill>
                  <a:srgbClr val="FF0000"/>
                </a:solidFill>
              </a:rPr>
              <a:t>unless explicitly instructed otherwise. </a:t>
            </a:r>
          </a:p>
          <a:p>
            <a:pPr marL="0" indent="0"/>
            <a:endParaRPr lang="en-US" sz="1800"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General Procurement Guidance</a:t>
            </a:r>
          </a:p>
        </p:txBody>
      </p:sp>
    </p:spTree>
    <p:extLst>
      <p:ext uri="{BB962C8B-B14F-4D97-AF65-F5344CB8AC3E}">
        <p14:creationId xmlns:p14="http://schemas.microsoft.com/office/powerpoint/2010/main" val="80358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26</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Procurement Forms/Process - WIP</a:t>
            </a:r>
          </a:p>
        </p:txBody>
      </p:sp>
      <p:pic>
        <p:nvPicPr>
          <p:cNvPr id="11" name="Picture 10">
            <a:extLst>
              <a:ext uri="{FF2B5EF4-FFF2-40B4-BE49-F238E27FC236}">
                <a16:creationId xmlns:a16="http://schemas.microsoft.com/office/drawing/2014/main" id="{CB2427EC-0509-EA8D-953B-B9E85C652817}"/>
              </a:ext>
            </a:extLst>
          </p:cNvPr>
          <p:cNvPicPr>
            <a:picLocks noChangeAspect="1"/>
          </p:cNvPicPr>
          <p:nvPr/>
        </p:nvPicPr>
        <p:blipFill>
          <a:blip r:embed="rId2"/>
          <a:stretch>
            <a:fillRect/>
          </a:stretch>
        </p:blipFill>
        <p:spPr>
          <a:xfrm>
            <a:off x="0" y="1126856"/>
            <a:ext cx="9144000" cy="3903579"/>
          </a:xfrm>
          <a:prstGeom prst="rect">
            <a:avLst/>
          </a:prstGeom>
        </p:spPr>
      </p:pic>
    </p:spTree>
    <p:extLst>
      <p:ext uri="{BB962C8B-B14F-4D97-AF65-F5344CB8AC3E}">
        <p14:creationId xmlns:p14="http://schemas.microsoft.com/office/powerpoint/2010/main" val="1099833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27</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Procurement Forms/Process - WIP</a:t>
            </a:r>
          </a:p>
        </p:txBody>
      </p:sp>
      <p:pic>
        <p:nvPicPr>
          <p:cNvPr id="11" name="Picture 10">
            <a:extLst>
              <a:ext uri="{FF2B5EF4-FFF2-40B4-BE49-F238E27FC236}">
                <a16:creationId xmlns:a16="http://schemas.microsoft.com/office/drawing/2014/main" id="{CB2427EC-0509-EA8D-953B-B9E85C652817}"/>
              </a:ext>
            </a:extLst>
          </p:cNvPr>
          <p:cNvPicPr>
            <a:picLocks noChangeAspect="1"/>
          </p:cNvPicPr>
          <p:nvPr/>
        </p:nvPicPr>
        <p:blipFill rotWithShape="1">
          <a:blip r:embed="rId2"/>
          <a:srcRect b="16182"/>
          <a:stretch/>
        </p:blipFill>
        <p:spPr>
          <a:xfrm>
            <a:off x="0" y="1126856"/>
            <a:ext cx="9144000" cy="3271889"/>
          </a:xfrm>
          <a:prstGeom prst="rect">
            <a:avLst/>
          </a:prstGeom>
        </p:spPr>
      </p:pic>
      <p:pic>
        <p:nvPicPr>
          <p:cNvPr id="4" name="Picture 3">
            <a:extLst>
              <a:ext uri="{FF2B5EF4-FFF2-40B4-BE49-F238E27FC236}">
                <a16:creationId xmlns:a16="http://schemas.microsoft.com/office/drawing/2014/main" id="{CFBBDEA7-E99C-3E42-A9F7-4C56FACF067B}"/>
              </a:ext>
            </a:extLst>
          </p:cNvPr>
          <p:cNvPicPr>
            <a:picLocks noChangeAspect="1"/>
          </p:cNvPicPr>
          <p:nvPr/>
        </p:nvPicPr>
        <p:blipFill>
          <a:blip r:embed="rId3"/>
          <a:stretch>
            <a:fillRect/>
          </a:stretch>
        </p:blipFill>
        <p:spPr>
          <a:xfrm>
            <a:off x="9939" y="1389407"/>
            <a:ext cx="9144000" cy="3378475"/>
          </a:xfrm>
          <a:prstGeom prst="rect">
            <a:avLst/>
          </a:prstGeom>
        </p:spPr>
      </p:pic>
    </p:spTree>
    <p:extLst>
      <p:ext uri="{BB962C8B-B14F-4D97-AF65-F5344CB8AC3E}">
        <p14:creationId xmlns:p14="http://schemas.microsoft.com/office/powerpoint/2010/main" val="245160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31846-0FD8-5543-97FE-8E61E221A0C1}"/>
              </a:ext>
            </a:extLst>
          </p:cNvPr>
          <p:cNvSpPr>
            <a:spLocks noGrp="1"/>
          </p:cNvSpPr>
          <p:nvPr>
            <p:ph type="sldNum" idx="12"/>
          </p:nvPr>
        </p:nvSpPr>
        <p:spPr/>
        <p:txBody>
          <a:bodyPr/>
          <a:lstStyle/>
          <a:p>
            <a:fld id="{00000000-1234-1234-1234-123412341234}" type="slidenum">
              <a:rPr lang="en-US" smtClean="0"/>
              <a:pPr/>
              <a:t>28</a:t>
            </a:fld>
            <a:endParaRPr lang="en-US"/>
          </a:p>
        </p:txBody>
      </p:sp>
      <p:sp>
        <p:nvSpPr>
          <p:cNvPr id="6" name="Title 5">
            <a:extLst>
              <a:ext uri="{FF2B5EF4-FFF2-40B4-BE49-F238E27FC236}">
                <a16:creationId xmlns:a16="http://schemas.microsoft.com/office/drawing/2014/main" id="{E4472BBF-D7B9-9E5A-C3DD-1349BFD0B5A1}"/>
              </a:ext>
            </a:extLst>
          </p:cNvPr>
          <p:cNvSpPr>
            <a:spLocks noGrp="1"/>
          </p:cNvSpPr>
          <p:nvPr>
            <p:ph type="title"/>
          </p:nvPr>
        </p:nvSpPr>
        <p:spPr/>
        <p:txBody>
          <a:bodyPr/>
          <a:lstStyle/>
          <a:p>
            <a:r>
              <a:rPr lang="en-US" dirty="0">
                <a:solidFill>
                  <a:schemeClr val="tx1">
                    <a:lumMod val="50000"/>
                  </a:schemeClr>
                </a:solidFill>
              </a:rPr>
              <a:t>How are subawards paid?</a:t>
            </a:r>
          </a:p>
        </p:txBody>
      </p:sp>
      <p:sp>
        <p:nvSpPr>
          <p:cNvPr id="9" name="TextBox 8">
            <a:extLst>
              <a:ext uri="{FF2B5EF4-FFF2-40B4-BE49-F238E27FC236}">
                <a16:creationId xmlns:a16="http://schemas.microsoft.com/office/drawing/2014/main" id="{560B3E88-79AB-9440-B953-19BBD166787B}"/>
              </a:ext>
            </a:extLst>
          </p:cNvPr>
          <p:cNvSpPr txBox="1"/>
          <p:nvPr/>
        </p:nvSpPr>
        <p:spPr>
          <a:xfrm>
            <a:off x="640079" y="1376127"/>
            <a:ext cx="7772400" cy="2800767"/>
          </a:xfrm>
          <a:prstGeom prst="rect">
            <a:avLst/>
          </a:prstGeom>
          <a:noFill/>
        </p:spPr>
        <p:txBody>
          <a:bodyPr wrap="square">
            <a:spAutoFit/>
          </a:bodyPr>
          <a:lstStyle/>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1. 	Subaward contract is fully executed and then PO is set up. </a:t>
            </a:r>
          </a:p>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2. 	Subawardee can then begin work and invoice. </a:t>
            </a:r>
          </a:p>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3. 	Subawardee submits invoice for payment, citing the appropriate PO # on their invoice. </a:t>
            </a:r>
          </a:p>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4. 	Invoice gets scanned by a computer and automatically matched to the appropriate PO in the BB+ system. </a:t>
            </a:r>
          </a:p>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5. 	BB+ issues an automatic email to the Fund Manager asking them to create a receipt in BB+. </a:t>
            </a:r>
            <a:r>
              <a:rPr lang="en-US" sz="1600" dirty="0">
                <a:solidFill>
                  <a:srgbClr val="FF0000"/>
                </a:solidFill>
                <a:effectLst/>
                <a:latin typeface="Calibri" panose="020F0502020204030204" pitchFamily="34" charset="0"/>
                <a:ea typeface="Calibri" panose="020F0502020204030204" pitchFamily="34" charset="0"/>
              </a:rPr>
              <a:t>BB+ also simultaneously issues an automatic email to the PI asking them to approve the invoice in BB+. </a:t>
            </a:r>
            <a:endParaRPr lang="en-US" sz="1600" dirty="0">
              <a:effectLst/>
              <a:latin typeface="Calibri" panose="020F0502020204030204" pitchFamily="34" charset="0"/>
              <a:ea typeface="Calibri" panose="020F0502020204030204" pitchFamily="34" charset="0"/>
            </a:endParaRPr>
          </a:p>
          <a:p>
            <a:pPr marL="227013" marR="0" indent="-227013">
              <a:spcBef>
                <a:spcPts val="0"/>
              </a:spcBef>
              <a:spcAft>
                <a:spcPts val="0"/>
              </a:spcAft>
              <a:tabLst>
                <a:tab pos="227013" algn="l"/>
              </a:tabLst>
            </a:pPr>
            <a:r>
              <a:rPr lang="en-US" sz="1600" dirty="0">
                <a:solidFill>
                  <a:srgbClr val="FF0000"/>
                </a:solidFill>
                <a:effectLst/>
                <a:latin typeface="Calibri" panose="020F0502020204030204" pitchFamily="34" charset="0"/>
                <a:ea typeface="Calibri" panose="020F0502020204030204" pitchFamily="34" charset="0"/>
              </a:rPr>
              <a:t>6. 	PI approves the invoice by following the link in the email provided. </a:t>
            </a:r>
            <a:endParaRPr lang="en-US" sz="1600" dirty="0">
              <a:effectLst/>
              <a:latin typeface="Calibri" panose="020F0502020204030204" pitchFamily="34" charset="0"/>
              <a:ea typeface="Calibri" panose="020F0502020204030204" pitchFamily="34" charset="0"/>
            </a:endParaRPr>
          </a:p>
          <a:p>
            <a:pPr marL="227013" marR="0" indent="-227013">
              <a:spcBef>
                <a:spcPts val="0"/>
              </a:spcBef>
              <a:spcAft>
                <a:spcPts val="0"/>
              </a:spcAft>
              <a:tabLst>
                <a:tab pos="227013" algn="l"/>
              </a:tabLst>
            </a:pPr>
            <a:r>
              <a:rPr lang="en-US" sz="1600" dirty="0">
                <a:effectLst/>
                <a:latin typeface="Calibri" panose="020F0502020204030204" pitchFamily="34" charset="0"/>
                <a:ea typeface="Calibri" panose="020F0502020204030204" pitchFamily="34" charset="0"/>
              </a:rPr>
              <a:t>7. 	Now that both a receipt has been created and the PI approval has been received, Account Payable can then issue payment to the subawardee. </a:t>
            </a:r>
          </a:p>
        </p:txBody>
      </p:sp>
    </p:spTree>
    <p:extLst>
      <p:ext uri="{BB962C8B-B14F-4D97-AF65-F5344CB8AC3E}">
        <p14:creationId xmlns:p14="http://schemas.microsoft.com/office/powerpoint/2010/main" val="236448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E31846-0FD8-5543-97FE-8E61E221A0C1}"/>
              </a:ext>
            </a:extLst>
          </p:cNvPr>
          <p:cNvSpPr>
            <a:spLocks noGrp="1"/>
          </p:cNvSpPr>
          <p:nvPr>
            <p:ph type="sldNum" idx="12"/>
          </p:nvPr>
        </p:nvSpPr>
        <p:spPr/>
        <p:txBody>
          <a:bodyPr/>
          <a:lstStyle/>
          <a:p>
            <a:fld id="{00000000-1234-1234-1234-123412341234}" type="slidenum">
              <a:rPr lang="en-US" smtClean="0"/>
              <a:pPr/>
              <a:t>29</a:t>
            </a:fld>
            <a:endParaRPr lang="en-US"/>
          </a:p>
        </p:txBody>
      </p:sp>
      <p:sp>
        <p:nvSpPr>
          <p:cNvPr id="6" name="Title 5">
            <a:extLst>
              <a:ext uri="{FF2B5EF4-FFF2-40B4-BE49-F238E27FC236}">
                <a16:creationId xmlns:a16="http://schemas.microsoft.com/office/drawing/2014/main" id="{E4472BBF-D7B9-9E5A-C3DD-1349BFD0B5A1}"/>
              </a:ext>
            </a:extLst>
          </p:cNvPr>
          <p:cNvSpPr>
            <a:spLocks noGrp="1"/>
          </p:cNvSpPr>
          <p:nvPr>
            <p:ph type="title"/>
          </p:nvPr>
        </p:nvSpPr>
        <p:spPr/>
        <p:txBody>
          <a:bodyPr/>
          <a:lstStyle/>
          <a:p>
            <a:r>
              <a:rPr lang="en-US" dirty="0"/>
              <a:t>Managing Subawards – PI Responsibilities</a:t>
            </a:r>
          </a:p>
        </p:txBody>
      </p:sp>
      <p:sp>
        <p:nvSpPr>
          <p:cNvPr id="8" name="TextBox 7">
            <a:extLst>
              <a:ext uri="{FF2B5EF4-FFF2-40B4-BE49-F238E27FC236}">
                <a16:creationId xmlns:a16="http://schemas.microsoft.com/office/drawing/2014/main" id="{54F42E65-5E90-3130-C259-4678E0B986A9}"/>
              </a:ext>
            </a:extLst>
          </p:cNvPr>
          <p:cNvSpPr txBox="1"/>
          <p:nvPr/>
        </p:nvSpPr>
        <p:spPr>
          <a:xfrm>
            <a:off x="640079" y="1449273"/>
            <a:ext cx="5337248" cy="1754326"/>
          </a:xfrm>
          <a:prstGeom prst="rect">
            <a:avLst/>
          </a:prstGeom>
          <a:noFill/>
        </p:spPr>
        <p:txBody>
          <a:bodyPr wrap="square">
            <a:spAutoFit/>
          </a:bodyPr>
          <a:lstStyle/>
          <a:p>
            <a:pPr>
              <a:spcAft>
                <a:spcPts val="600"/>
              </a:spcAft>
            </a:pPr>
            <a:r>
              <a:rPr lang="en-US" dirty="0"/>
              <a:t>Principal Investigators are required to review and approve invoices for their subawards/ subcontracts in BruinBuy </a:t>
            </a:r>
            <a:r>
              <a:rPr lang="en-US" i="1" dirty="0"/>
              <a:t>Plus</a:t>
            </a:r>
            <a:r>
              <a:rPr lang="en-US" dirty="0"/>
              <a:t>.</a:t>
            </a:r>
          </a:p>
          <a:p>
            <a:pPr>
              <a:spcAft>
                <a:spcPts val="600"/>
              </a:spcAft>
            </a:pPr>
            <a:endParaRPr lang="en-US" dirty="0"/>
          </a:p>
          <a:p>
            <a:pPr>
              <a:spcAft>
                <a:spcPts val="600"/>
              </a:spcAft>
            </a:pPr>
            <a:r>
              <a:rPr lang="en-US" dirty="0"/>
              <a:t>PIs </a:t>
            </a:r>
            <a:r>
              <a:rPr lang="en-US" dirty="0">
                <a:solidFill>
                  <a:srgbClr val="FF0000"/>
                </a:solidFill>
              </a:rPr>
              <a:t>SHOULD</a:t>
            </a:r>
            <a:r>
              <a:rPr lang="en-US" dirty="0"/>
              <a:t> receive an email notification when a subaward/subcontract invoice requires their review and approval. (PI’s can also log in directly to approve within the </a:t>
            </a:r>
            <a:r>
              <a:rPr lang="en-US" dirty="0">
                <a:hlinkClick r:id="rId2"/>
              </a:rPr>
              <a:t>BruinBuy Plus application</a:t>
            </a:r>
            <a:r>
              <a:rPr lang="en-US" dirty="0"/>
              <a:t>)</a:t>
            </a:r>
          </a:p>
        </p:txBody>
      </p:sp>
      <p:pic>
        <p:nvPicPr>
          <p:cNvPr id="10" name="Picture 9">
            <a:extLst>
              <a:ext uri="{FF2B5EF4-FFF2-40B4-BE49-F238E27FC236}">
                <a16:creationId xmlns:a16="http://schemas.microsoft.com/office/drawing/2014/main" id="{8188CBA3-18A3-5E96-A63D-9606B4A78ECA}"/>
              </a:ext>
            </a:extLst>
          </p:cNvPr>
          <p:cNvPicPr>
            <a:picLocks noChangeAspect="1"/>
          </p:cNvPicPr>
          <p:nvPr/>
        </p:nvPicPr>
        <p:blipFill>
          <a:blip r:embed="rId3"/>
          <a:stretch>
            <a:fillRect/>
          </a:stretch>
        </p:blipFill>
        <p:spPr>
          <a:xfrm>
            <a:off x="6049899" y="1305922"/>
            <a:ext cx="2371725" cy="3390900"/>
          </a:xfrm>
          <a:prstGeom prst="rect">
            <a:avLst/>
          </a:prstGeom>
        </p:spPr>
      </p:pic>
      <p:pic>
        <p:nvPicPr>
          <p:cNvPr id="12" name="Picture 11">
            <a:extLst>
              <a:ext uri="{FF2B5EF4-FFF2-40B4-BE49-F238E27FC236}">
                <a16:creationId xmlns:a16="http://schemas.microsoft.com/office/drawing/2014/main" id="{F03150ED-96EA-B626-8E57-C179681F76D0}"/>
              </a:ext>
            </a:extLst>
          </p:cNvPr>
          <p:cNvPicPr>
            <a:picLocks noChangeAspect="1"/>
          </p:cNvPicPr>
          <p:nvPr/>
        </p:nvPicPr>
        <p:blipFill>
          <a:blip r:embed="rId4"/>
          <a:stretch>
            <a:fillRect/>
          </a:stretch>
        </p:blipFill>
        <p:spPr>
          <a:xfrm>
            <a:off x="1233714" y="3369053"/>
            <a:ext cx="3970388" cy="963460"/>
          </a:xfrm>
          <a:prstGeom prst="rect">
            <a:avLst/>
          </a:prstGeom>
        </p:spPr>
      </p:pic>
      <p:grpSp>
        <p:nvGrpSpPr>
          <p:cNvPr id="3" name="Group 2">
            <a:extLst>
              <a:ext uri="{FF2B5EF4-FFF2-40B4-BE49-F238E27FC236}">
                <a16:creationId xmlns:a16="http://schemas.microsoft.com/office/drawing/2014/main" id="{112A7AA1-7573-66D8-B8AF-F53535F84B52}"/>
              </a:ext>
            </a:extLst>
          </p:cNvPr>
          <p:cNvGrpSpPr/>
          <p:nvPr/>
        </p:nvGrpSpPr>
        <p:grpSpPr>
          <a:xfrm>
            <a:off x="5846618" y="2341418"/>
            <a:ext cx="3247259" cy="2772808"/>
            <a:chOff x="5603631" y="1791254"/>
            <a:chExt cx="3334921" cy="3146507"/>
          </a:xfrm>
        </p:grpSpPr>
        <p:pic>
          <p:nvPicPr>
            <p:cNvPr id="4" name="Picture 3" descr="Post It Note Memo · Free image on Pixabay">
              <a:extLst>
                <a:ext uri="{FF2B5EF4-FFF2-40B4-BE49-F238E27FC236}">
                  <a16:creationId xmlns:a16="http://schemas.microsoft.com/office/drawing/2014/main" id="{B1662C49-477B-6F44-C62E-E8C726C4DF4B}"/>
                </a:ext>
              </a:extLst>
            </p:cNvPr>
            <p:cNvPicPr>
              <a:picLocks noChangeAspect="1"/>
            </p:cNvPicPr>
            <p:nvPr/>
          </p:nvPicPr>
          <p:blipFill rotWithShape="1">
            <a:blip r:embed="rId5">
              <a:extLst>
                <a:ext uri="{28A0092B-C50C-407E-A947-70E740481C1C}">
                  <a14:useLocalDpi xmlns:a14="http://schemas.microsoft.com/office/drawing/2010/main" val="0"/>
                </a:ext>
              </a:extLst>
            </a:blip>
            <a:srcRect l="13684" t="4927" r="13271" b="5862"/>
            <a:stretch/>
          </p:blipFill>
          <p:spPr>
            <a:xfrm>
              <a:off x="5603631" y="1791254"/>
              <a:ext cx="3334921" cy="3146507"/>
            </a:xfrm>
            <a:prstGeom prst="rect">
              <a:avLst/>
            </a:prstGeom>
          </p:spPr>
        </p:pic>
        <p:sp>
          <p:nvSpPr>
            <p:cNvPr id="5" name="TextBox 4">
              <a:extLst>
                <a:ext uri="{FF2B5EF4-FFF2-40B4-BE49-F238E27FC236}">
                  <a16:creationId xmlns:a16="http://schemas.microsoft.com/office/drawing/2014/main" id="{A4E3FB06-852B-06A9-57B3-97A0DFCEA637}"/>
                </a:ext>
              </a:extLst>
            </p:cNvPr>
            <p:cNvSpPr txBox="1"/>
            <p:nvPr/>
          </p:nvSpPr>
          <p:spPr>
            <a:xfrm rot="20903898">
              <a:off x="5998497" y="2460888"/>
              <a:ext cx="2685867" cy="1623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333333"/>
                  </a:solidFill>
                  <a:effectLst/>
                  <a:uLnTx/>
                  <a:uFillTx/>
                  <a:latin typeface="Ink Free" panose="03080402000500000000" pitchFamily="66" charset="0"/>
                  <a:cs typeface="Arial"/>
                  <a:sym typeface="Arial"/>
                </a:rPr>
                <a:t>If PI doesn’t receive the notification, the fund manager will obtain signature on the PDF form instead.</a:t>
              </a:r>
              <a:endParaRPr kumimoji="0" lang="en-US" sz="1800" b="0" i="0" u="none" strike="noStrike" kern="0" cap="none" spc="0" normalizeH="0" baseline="0" noProof="0" dirty="0">
                <a:ln>
                  <a:noFill/>
                </a:ln>
                <a:solidFill>
                  <a:srgbClr val="000000"/>
                </a:solidFill>
                <a:effectLst/>
                <a:uLnTx/>
                <a:uFillTx/>
                <a:latin typeface="Ink Free" panose="03080402000500000000" pitchFamily="66" charset="0"/>
                <a:cs typeface="Arial"/>
                <a:sym typeface="Arial"/>
              </a:endParaRPr>
            </a:p>
          </p:txBody>
        </p:sp>
      </p:grpSp>
    </p:spTree>
    <p:extLst>
      <p:ext uri="{BB962C8B-B14F-4D97-AF65-F5344CB8AC3E}">
        <p14:creationId xmlns:p14="http://schemas.microsoft.com/office/powerpoint/2010/main" val="269468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645474"/>
            <a:ext cx="7772400" cy="387798"/>
          </a:xfrm>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Processed Awards </a:t>
            </a:r>
            <a:r>
              <a:rPr lang="en-US" sz="1800" b="0" dirty="0">
                <a:solidFill>
                  <a:schemeClr val="tx1">
                    <a:lumMod val="50000"/>
                  </a:schemeClr>
                </a:solidFill>
                <a:latin typeface="Arial" panose="020B0604020202020204" pitchFamily="34" charset="0"/>
                <a:cs typeface="Arial" panose="020B0604020202020204" pitchFamily="34" charset="0"/>
              </a:rPr>
              <a:t>(since April)</a:t>
            </a:r>
          </a:p>
        </p:txBody>
      </p:sp>
      <p:graphicFrame>
        <p:nvGraphicFramePr>
          <p:cNvPr id="5" name="Table 4">
            <a:extLst>
              <a:ext uri="{FF2B5EF4-FFF2-40B4-BE49-F238E27FC236}">
                <a16:creationId xmlns:a16="http://schemas.microsoft.com/office/drawing/2014/main" id="{3E79A917-FDDC-1BD5-95D5-1855B1019BB3}"/>
              </a:ext>
            </a:extLst>
          </p:cNvPr>
          <p:cNvGraphicFramePr>
            <a:graphicFrameLocks noGrp="1"/>
          </p:cNvGraphicFramePr>
          <p:nvPr>
            <p:extLst>
              <p:ext uri="{D42A27DB-BD31-4B8C-83A1-F6EECF244321}">
                <p14:modId xmlns:p14="http://schemas.microsoft.com/office/powerpoint/2010/main" val="1323891491"/>
              </p:ext>
            </p:extLst>
          </p:nvPr>
        </p:nvGraphicFramePr>
        <p:xfrm>
          <a:off x="129209" y="1212574"/>
          <a:ext cx="8749616" cy="3843643"/>
        </p:xfrm>
        <a:graphic>
          <a:graphicData uri="http://schemas.openxmlformats.org/drawingml/2006/table">
            <a:tbl>
              <a:tblPr>
                <a:tableStyleId>{4F34DB4C-8F9F-4031-8EC6-0B126F8A54F6}</a:tableStyleId>
              </a:tblPr>
              <a:tblGrid>
                <a:gridCol w="660165">
                  <a:extLst>
                    <a:ext uri="{9D8B030D-6E8A-4147-A177-3AD203B41FA5}">
                      <a16:colId xmlns:a16="http://schemas.microsoft.com/office/drawing/2014/main" val="4034828397"/>
                    </a:ext>
                  </a:extLst>
                </a:gridCol>
                <a:gridCol w="3265791">
                  <a:extLst>
                    <a:ext uri="{9D8B030D-6E8A-4147-A177-3AD203B41FA5}">
                      <a16:colId xmlns:a16="http://schemas.microsoft.com/office/drawing/2014/main" val="4247760512"/>
                    </a:ext>
                  </a:extLst>
                </a:gridCol>
                <a:gridCol w="934278">
                  <a:extLst>
                    <a:ext uri="{9D8B030D-6E8A-4147-A177-3AD203B41FA5}">
                      <a16:colId xmlns:a16="http://schemas.microsoft.com/office/drawing/2014/main" val="1134010860"/>
                    </a:ext>
                  </a:extLst>
                </a:gridCol>
                <a:gridCol w="1013792">
                  <a:extLst>
                    <a:ext uri="{9D8B030D-6E8A-4147-A177-3AD203B41FA5}">
                      <a16:colId xmlns:a16="http://schemas.microsoft.com/office/drawing/2014/main" val="827085718"/>
                    </a:ext>
                  </a:extLst>
                </a:gridCol>
                <a:gridCol w="765313">
                  <a:extLst>
                    <a:ext uri="{9D8B030D-6E8A-4147-A177-3AD203B41FA5}">
                      <a16:colId xmlns:a16="http://schemas.microsoft.com/office/drawing/2014/main" val="1467959881"/>
                    </a:ext>
                  </a:extLst>
                </a:gridCol>
                <a:gridCol w="755374">
                  <a:extLst>
                    <a:ext uri="{9D8B030D-6E8A-4147-A177-3AD203B41FA5}">
                      <a16:colId xmlns:a16="http://schemas.microsoft.com/office/drawing/2014/main" val="4111949150"/>
                    </a:ext>
                  </a:extLst>
                </a:gridCol>
                <a:gridCol w="715617">
                  <a:extLst>
                    <a:ext uri="{9D8B030D-6E8A-4147-A177-3AD203B41FA5}">
                      <a16:colId xmlns:a16="http://schemas.microsoft.com/office/drawing/2014/main" val="1782242473"/>
                    </a:ext>
                  </a:extLst>
                </a:gridCol>
                <a:gridCol w="639286">
                  <a:extLst>
                    <a:ext uri="{9D8B030D-6E8A-4147-A177-3AD203B41FA5}">
                      <a16:colId xmlns:a16="http://schemas.microsoft.com/office/drawing/2014/main" val="2221847602"/>
                    </a:ext>
                  </a:extLst>
                </a:gridCol>
              </a:tblGrid>
              <a:tr h="369523">
                <a:tc>
                  <a:txBody>
                    <a:bodyPr/>
                    <a:lstStyle/>
                    <a:p>
                      <a:pPr algn="ctr" fontAlgn="ctr"/>
                      <a:r>
                        <a:rPr lang="en-US" sz="900" b="1" u="none" strike="noStrike" dirty="0">
                          <a:solidFill>
                            <a:schemeClr val="bg1"/>
                          </a:solidFill>
                          <a:effectLst/>
                        </a:rPr>
                        <a:t>PI</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Award Title</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Sponsor</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Prime Sponsor</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Program Type</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Action Type</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Project Period Start Date</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tc>
                  <a:txBody>
                    <a:bodyPr/>
                    <a:lstStyle/>
                    <a:p>
                      <a:pPr algn="ctr" fontAlgn="ctr"/>
                      <a:r>
                        <a:rPr lang="en-US" sz="900" b="1" u="none" strike="noStrike" dirty="0">
                          <a:solidFill>
                            <a:schemeClr val="bg1"/>
                          </a:solidFill>
                          <a:effectLst/>
                        </a:rPr>
                        <a:t>Project Period End Date</a:t>
                      </a:r>
                      <a:endParaRPr lang="en-US" sz="900" b="1" i="0" u="none" strike="noStrike" dirty="0">
                        <a:solidFill>
                          <a:schemeClr val="bg1"/>
                        </a:solidFill>
                        <a:effectLst/>
                        <a:latin typeface="Calibri" panose="020F0502020204030204" pitchFamily="34" charset="0"/>
                      </a:endParaRPr>
                    </a:p>
                  </a:txBody>
                  <a:tcPr marL="2098" marR="2098" marT="2098" marB="0" anchor="ctr">
                    <a:solidFill>
                      <a:schemeClr val="accent1"/>
                    </a:solidFill>
                  </a:tcPr>
                </a:tc>
                <a:extLst>
                  <a:ext uri="{0D108BD9-81ED-4DB2-BD59-A6C34878D82A}">
                    <a16:rowId xmlns:a16="http://schemas.microsoft.com/office/drawing/2014/main" val="3375711785"/>
                  </a:ext>
                </a:extLst>
              </a:tr>
              <a:tr h="369523">
                <a:tc>
                  <a:txBody>
                    <a:bodyPr/>
                    <a:lstStyle/>
                    <a:p>
                      <a:pPr algn="l" fontAlgn="ctr"/>
                      <a:r>
                        <a:rPr lang="en-US" sz="800" u="none" strike="noStrike" dirty="0">
                          <a:effectLst/>
                        </a:rPr>
                        <a:t>Gelberg, Lillian</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mHealth to Enhance &amp; Sustain Drug Use Reduction of the QUIT BI in Primary Care</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NIH-NIDA</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CT Govt/Non-Profit</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Continuation</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06/01/2020</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03/31/2025</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1683208870"/>
                  </a:ext>
                </a:extLst>
              </a:tr>
              <a:tr h="492696">
                <a:tc>
                  <a:txBody>
                    <a:bodyPr/>
                    <a:lstStyle/>
                    <a:p>
                      <a:pPr algn="l" fontAlgn="ctr"/>
                      <a:r>
                        <a:rPr lang="en-US" sz="800" u="none" strike="noStrike">
                          <a:effectLst/>
                        </a:rPr>
                        <a:t>Li, Michael Jonathan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Trajectories of Socially Regulated Gene Expression, Methamphetamine Use, and Viral Load Among HIV-positive Men Who Have Sex with Men (MSM) Receiving Contingency Management</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NIH-NIDA</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Research Training</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Continuation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04/01/2021</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03/31/2026</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259892015"/>
                  </a:ext>
                </a:extLst>
              </a:tr>
              <a:tr h="369523">
                <a:tc>
                  <a:txBody>
                    <a:bodyPr/>
                    <a:lstStyle/>
                    <a:p>
                      <a:pPr algn="l" fontAlgn="ctr"/>
                      <a:r>
                        <a:rPr lang="en-US" sz="800" u="none" strike="noStrike">
                          <a:effectLst/>
                        </a:rPr>
                        <a:t>Sur, Denise Kc</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CalMedForce State Funded Grant (2021-2024)</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Physicians for a Healthy California </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UCOP</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Research Training</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Continuation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07/01/2021</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06/30/2024</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1539248778"/>
                  </a:ext>
                </a:extLst>
              </a:tr>
              <a:tr h="369523">
                <a:tc>
                  <a:txBody>
                    <a:bodyPr/>
                    <a:lstStyle/>
                    <a:p>
                      <a:pPr algn="l" fontAlgn="ctr"/>
                      <a:r>
                        <a:rPr lang="en-US" sz="800" u="none" strike="noStrike">
                          <a:effectLst/>
                        </a:rPr>
                        <a:t>Sur, Denise Kc</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CalMedForce - UCLA Family Medicine Residency Program (2022-2025)</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Physicians for a Healthy Calif. </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UCOP</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Research Training</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New</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07/01/2022</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06/30/2025</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3396582285"/>
                  </a:ext>
                </a:extLst>
              </a:tr>
              <a:tr h="246349">
                <a:tc>
                  <a:txBody>
                    <a:bodyPr/>
                    <a:lstStyle/>
                    <a:p>
                      <a:pPr algn="l" fontAlgn="ctr"/>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Phenotyping Substance Use Disorder</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UNIVERSITY OF ROCHESTER</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Clinical Research</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No Cost Extension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05/01/2022</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12/31/2024</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144947182"/>
                  </a:ext>
                </a:extLst>
              </a:tr>
              <a:tr h="369523">
                <a:tc>
                  <a:txBody>
                    <a:bodyPr/>
                    <a:lstStyle/>
                    <a:p>
                      <a:pPr algn="l" fontAlgn="ctr"/>
                      <a:r>
                        <a:rPr lang="en-US" sz="800" u="none" strike="noStrike">
                          <a:effectLst/>
                        </a:rPr>
                        <a:t>Tarn, Derjung Mimi</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Increasing the Feasibility, Impact, and Equity of the Medicare Annual Wellness Visit</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NIH-NIA</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CT Govt/Non-Profit</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Continuation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08/01/2023</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04/30/2028</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4221883865"/>
                  </a:ext>
                </a:extLst>
              </a:tr>
              <a:tr h="369523">
                <a:tc>
                  <a:txBody>
                    <a:bodyPr/>
                    <a:lstStyle/>
                    <a:p>
                      <a:pPr algn="l" fontAlgn="ctr"/>
                      <a:r>
                        <a:rPr lang="en-US" sz="800" u="none" strike="noStrike">
                          <a:effectLst/>
                        </a:rPr>
                        <a:t>Tarn, Derjung Mimi</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Los Angeles Maternal Mental Health Access (LAMMHA) – Phase 2</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UNIVERSITY OF WASHINGTON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CA. HEALTHCARE FDTN</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Other Org Research</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Continuation</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02/01/2023</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01/31/2027</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1736260144"/>
                  </a:ext>
                </a:extLst>
              </a:tr>
              <a:tr h="492696">
                <a:tc>
                  <a:txBody>
                    <a:bodyPr/>
                    <a:lstStyle/>
                    <a:p>
                      <a:pPr algn="l" fontAlgn="ctr"/>
                      <a:r>
                        <a:rPr lang="en-US" sz="800" u="none" strike="noStrike">
                          <a:effectLst/>
                        </a:rPr>
                        <a:t>Shoptaw, Steven J</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Nguyen, Birch Diep: 2024 National Institute on Drug Abuse (NIDA) International Visiting Scientists and Technical Exchange Program (INVEST) Clinical Trials Network Drug Use and Addiction Research Fellowship</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IQ Solutions, Inc.</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NIH-NIDA </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Research Training</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New</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a:effectLst/>
                        </a:rPr>
                        <a:t>04/30/2024</a:t>
                      </a:r>
                      <a:endParaRPr lang="en-US" sz="800" b="0" i="0" u="none" strike="noStrike">
                        <a:solidFill>
                          <a:srgbClr val="000000"/>
                        </a:solidFill>
                        <a:effectLst/>
                        <a:latin typeface="Calibri" panose="020F0502020204030204" pitchFamily="34" charset="0"/>
                      </a:endParaRPr>
                    </a:p>
                  </a:txBody>
                  <a:tcPr marL="45720" marR="45720" anchor="ctr">
                    <a:solidFill>
                      <a:schemeClr val="bg1"/>
                    </a:solidFill>
                  </a:tcPr>
                </a:tc>
                <a:tc>
                  <a:txBody>
                    <a:bodyPr/>
                    <a:lstStyle/>
                    <a:p>
                      <a:pPr algn="l" fontAlgn="ctr"/>
                      <a:r>
                        <a:rPr lang="en-US" sz="800" u="none" strike="noStrike" dirty="0">
                          <a:effectLst/>
                        </a:rPr>
                        <a:t>05/01/2025</a:t>
                      </a:r>
                      <a:endParaRPr lang="en-US" sz="800" b="0" i="0" u="none" strike="noStrike" dirty="0">
                        <a:solidFill>
                          <a:srgbClr val="000000"/>
                        </a:solidFill>
                        <a:effectLst/>
                        <a:latin typeface="Calibri" panose="020F0502020204030204" pitchFamily="34" charset="0"/>
                      </a:endParaRPr>
                    </a:p>
                  </a:txBody>
                  <a:tcPr marL="45720" marR="45720" anchor="ctr">
                    <a:solidFill>
                      <a:schemeClr val="bg1"/>
                    </a:solidFill>
                  </a:tcPr>
                </a:tc>
                <a:extLst>
                  <a:ext uri="{0D108BD9-81ED-4DB2-BD59-A6C34878D82A}">
                    <a16:rowId xmlns:a16="http://schemas.microsoft.com/office/drawing/2014/main" val="803305070"/>
                  </a:ext>
                </a:extLst>
              </a:tr>
            </a:tbl>
          </a:graphicData>
        </a:graphic>
      </p:graphicFrame>
    </p:spTree>
    <p:extLst>
      <p:ext uri="{BB962C8B-B14F-4D97-AF65-F5344CB8AC3E}">
        <p14:creationId xmlns:p14="http://schemas.microsoft.com/office/powerpoint/2010/main" val="1741349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30</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Good News – Vendor Invoicing </a:t>
            </a:r>
          </a:p>
        </p:txBody>
      </p:sp>
      <p:pic>
        <p:nvPicPr>
          <p:cNvPr id="5" name="Picture 4">
            <a:extLst>
              <a:ext uri="{FF2B5EF4-FFF2-40B4-BE49-F238E27FC236}">
                <a16:creationId xmlns:a16="http://schemas.microsoft.com/office/drawing/2014/main" id="{67CEDF4E-6100-CBF4-ED08-A66691EF08EA}"/>
              </a:ext>
            </a:extLst>
          </p:cNvPr>
          <p:cNvPicPr>
            <a:picLocks noChangeAspect="1"/>
          </p:cNvPicPr>
          <p:nvPr/>
        </p:nvPicPr>
        <p:blipFill>
          <a:blip r:embed="rId2"/>
          <a:stretch>
            <a:fillRect/>
          </a:stretch>
        </p:blipFill>
        <p:spPr>
          <a:xfrm>
            <a:off x="1238870" y="1200155"/>
            <a:ext cx="6010275" cy="2743200"/>
          </a:xfrm>
          <a:prstGeom prst="rect">
            <a:avLst/>
          </a:prstGeom>
        </p:spPr>
      </p:pic>
      <p:sp>
        <p:nvSpPr>
          <p:cNvPr id="3" name="TextBox 2">
            <a:extLst>
              <a:ext uri="{FF2B5EF4-FFF2-40B4-BE49-F238E27FC236}">
                <a16:creationId xmlns:a16="http://schemas.microsoft.com/office/drawing/2014/main" id="{02759C3F-9FE1-162B-91A4-F0A221F848A1}"/>
              </a:ext>
            </a:extLst>
          </p:cNvPr>
          <p:cNvSpPr txBox="1"/>
          <p:nvPr/>
        </p:nvSpPr>
        <p:spPr>
          <a:xfrm>
            <a:off x="1338260" y="1818867"/>
            <a:ext cx="5937182" cy="523220"/>
          </a:xfrm>
          <a:prstGeom prst="rect">
            <a:avLst/>
          </a:prstGeom>
          <a:solidFill>
            <a:schemeClr val="bg1"/>
          </a:solidFill>
        </p:spPr>
        <p:txBody>
          <a:bodyPr wrap="square" rtlCol="0">
            <a:spAutoFit/>
          </a:bodyPr>
          <a:lstStyle/>
          <a:p>
            <a:r>
              <a:rPr lang="en-US" dirty="0"/>
              <a:t>UCLA Accounts Payable is current processing invoices that were submitted to AP on:</a:t>
            </a:r>
          </a:p>
        </p:txBody>
      </p:sp>
      <p:pic>
        <p:nvPicPr>
          <p:cNvPr id="7" name="Picture 6">
            <a:extLst>
              <a:ext uri="{FF2B5EF4-FFF2-40B4-BE49-F238E27FC236}">
                <a16:creationId xmlns:a16="http://schemas.microsoft.com/office/drawing/2014/main" id="{1DF785AE-EF3F-D07F-489C-F08856C7E11F}"/>
              </a:ext>
            </a:extLst>
          </p:cNvPr>
          <p:cNvPicPr>
            <a:picLocks noChangeAspect="1"/>
          </p:cNvPicPr>
          <p:nvPr/>
        </p:nvPicPr>
        <p:blipFill>
          <a:blip r:embed="rId3"/>
          <a:stretch>
            <a:fillRect/>
          </a:stretch>
        </p:blipFill>
        <p:spPr>
          <a:xfrm>
            <a:off x="1455770" y="4110238"/>
            <a:ext cx="5576473" cy="609647"/>
          </a:xfrm>
          <a:prstGeom prst="rect">
            <a:avLst/>
          </a:prstGeom>
        </p:spPr>
      </p:pic>
    </p:spTree>
    <p:extLst>
      <p:ext uri="{BB962C8B-B14F-4D97-AF65-F5344CB8AC3E}">
        <p14:creationId xmlns:p14="http://schemas.microsoft.com/office/powerpoint/2010/main" val="268254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31</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364166"/>
            <a:ext cx="7772400" cy="2886559"/>
          </a:xfrm>
        </p:spPr>
        <p:txBody>
          <a:bodyPr/>
          <a:lstStyle/>
          <a:p>
            <a:pPr marL="0" indent="0"/>
            <a:r>
              <a:rPr lang="en-US" sz="1600" dirty="0">
                <a:solidFill>
                  <a:srgbClr val="000000"/>
                </a:solidFill>
              </a:rPr>
              <a:t>Once a PO has been created, the vendor will automatically receive a copy of it. They can then provide the item/service and then submit their invoice.</a:t>
            </a:r>
          </a:p>
          <a:p>
            <a:pPr marL="0" indent="0"/>
            <a:endParaRPr lang="en-US" sz="1600" dirty="0">
              <a:solidFill>
                <a:srgbClr val="000000"/>
              </a:solidFill>
            </a:endParaRPr>
          </a:p>
          <a:p>
            <a:pPr marL="0" marR="0">
              <a:lnSpc>
                <a:spcPct val="107000"/>
              </a:lnSpc>
              <a:spcBef>
                <a:spcPts val="0"/>
              </a:spcBef>
              <a:spcAft>
                <a:spcPts val="800"/>
              </a:spcAft>
            </a:pPr>
            <a:r>
              <a:rPr lang="en-US" sz="1600" kern="100" dirty="0">
                <a:solidFill>
                  <a:srgbClr val="000000"/>
                </a:solidFill>
                <a:effectLst/>
                <a:ea typeface="Calibri" panose="020F0502020204030204" pitchFamily="34" charset="0"/>
                <a:cs typeface="Times New Roman" panose="02020603050405020304" pitchFamily="18" charset="0"/>
              </a:rPr>
              <a:t>They can do that in one of two ways:</a:t>
            </a:r>
          </a:p>
          <a:p>
            <a:pPr marL="747713" marR="0" lvl="0" indent="-342900">
              <a:spcBef>
                <a:spcPts val="0"/>
              </a:spcBef>
              <a:spcAft>
                <a:spcPts val="600"/>
              </a:spcAft>
              <a:buFont typeface="+mj-lt"/>
              <a:buAutoNum type="arabicPeriod"/>
            </a:pPr>
            <a:r>
              <a:rPr lang="en-US" sz="1600" dirty="0">
                <a:solidFill>
                  <a:srgbClr val="000000"/>
                </a:solidFill>
                <a:effectLst/>
                <a:ea typeface="Times New Roman" panose="02020603050405020304" pitchFamily="18" charset="0"/>
              </a:rPr>
              <a:t>Submit their invoice directly to </a:t>
            </a:r>
            <a:r>
              <a:rPr lang="en-US" sz="1600" u="sng" dirty="0">
                <a:solidFill>
                  <a:srgbClr val="00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noreply@invoices.ucla.edu</a:t>
            </a:r>
            <a:r>
              <a:rPr lang="en-US" sz="1600" dirty="0">
                <a:solidFill>
                  <a:srgbClr val="000000"/>
                </a:solidFill>
                <a:effectLst/>
                <a:ea typeface="Times New Roman" panose="02020603050405020304" pitchFamily="18" charset="0"/>
              </a:rPr>
              <a:t> </a:t>
            </a:r>
            <a:endParaRPr lang="en-US" sz="1600" dirty="0">
              <a:solidFill>
                <a:srgbClr val="000000"/>
              </a:solidFill>
              <a:effectLst/>
              <a:ea typeface="Calibri" panose="020F0502020204030204" pitchFamily="34" charset="0"/>
            </a:endParaRPr>
          </a:p>
          <a:p>
            <a:pPr marL="747713" marR="0" lvl="0" indent="-342900">
              <a:spcBef>
                <a:spcPts val="0"/>
              </a:spcBef>
              <a:spcAft>
                <a:spcPts val="600"/>
              </a:spcAft>
              <a:buFont typeface="+mj-lt"/>
              <a:buAutoNum type="arabicPeriod"/>
            </a:pPr>
            <a:r>
              <a:rPr lang="en-US" sz="1600" dirty="0">
                <a:solidFill>
                  <a:srgbClr val="000000"/>
                </a:solidFill>
                <a:effectLst/>
                <a:ea typeface="Times New Roman" panose="02020603050405020304" pitchFamily="18" charset="0"/>
              </a:rPr>
              <a:t>Submit the invoice to you, and you submit it to Valencia so that it can be sent to </a:t>
            </a:r>
            <a:r>
              <a:rPr lang="en-US" sz="1600" u="sng" dirty="0">
                <a:solidFill>
                  <a:srgbClr val="000000"/>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noreply@invoices.ucla.edu</a:t>
            </a:r>
            <a:endParaRPr lang="en-US" sz="1600" dirty="0">
              <a:solidFill>
                <a:srgbClr val="000000"/>
              </a:solidFill>
              <a:effectLst/>
              <a:ea typeface="Calibri" panose="020F0502020204030204" pitchFamily="34" charset="0"/>
            </a:endParaRPr>
          </a:p>
          <a:p>
            <a:pPr marL="0" marR="0">
              <a:lnSpc>
                <a:spcPct val="107000"/>
              </a:lnSpc>
              <a:spcBef>
                <a:spcPts val="0"/>
              </a:spcBef>
              <a:spcAft>
                <a:spcPts val="800"/>
              </a:spcAft>
            </a:pPr>
            <a:r>
              <a:rPr lang="en-US" sz="1600" kern="100" dirty="0">
                <a:solidFill>
                  <a:srgbClr val="000000"/>
                </a:solidFill>
                <a:effectLst/>
                <a:ea typeface="Calibri" panose="020F0502020204030204" pitchFamily="34" charset="0"/>
                <a:cs typeface="Times New Roman" panose="02020603050405020304" pitchFamily="18" charset="0"/>
              </a:rPr>
              <a:t> </a:t>
            </a:r>
          </a:p>
          <a:p>
            <a:pPr marL="0" indent="0"/>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Invoices</a:t>
            </a:r>
          </a:p>
        </p:txBody>
      </p:sp>
    </p:spTree>
    <p:extLst>
      <p:ext uri="{BB962C8B-B14F-4D97-AF65-F5344CB8AC3E}">
        <p14:creationId xmlns:p14="http://schemas.microsoft.com/office/powerpoint/2010/main" val="99933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32</a:t>
            </a:fld>
            <a:endParaRPr lang="en-US"/>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Submitted Invoices – Pros and Cons</a:t>
            </a:r>
          </a:p>
        </p:txBody>
      </p:sp>
      <p:graphicFrame>
        <p:nvGraphicFramePr>
          <p:cNvPr id="4" name="Table 4">
            <a:extLst>
              <a:ext uri="{FF2B5EF4-FFF2-40B4-BE49-F238E27FC236}">
                <a16:creationId xmlns:a16="http://schemas.microsoft.com/office/drawing/2014/main" id="{A80D29EA-E8DF-A04E-BF02-DFB5E4FC06A4}"/>
              </a:ext>
            </a:extLst>
          </p:cNvPr>
          <p:cNvGraphicFramePr>
            <a:graphicFrameLocks noGrp="1"/>
          </p:cNvGraphicFramePr>
          <p:nvPr>
            <p:extLst>
              <p:ext uri="{D42A27DB-BD31-4B8C-83A1-F6EECF244321}">
                <p14:modId xmlns:p14="http://schemas.microsoft.com/office/powerpoint/2010/main" val="2164661872"/>
              </p:ext>
            </p:extLst>
          </p:nvPr>
        </p:nvGraphicFramePr>
        <p:xfrm>
          <a:off x="685800" y="1303224"/>
          <a:ext cx="7772400" cy="3451656"/>
        </p:xfrm>
        <a:graphic>
          <a:graphicData uri="http://schemas.openxmlformats.org/drawingml/2006/table">
            <a:tbl>
              <a:tblPr firstRow="1" bandRow="1">
                <a:tableStyleId>{4F34DB4C-8F9F-4031-8EC6-0B126F8A54F6}</a:tableStyleId>
              </a:tblPr>
              <a:tblGrid>
                <a:gridCol w="3027218">
                  <a:extLst>
                    <a:ext uri="{9D8B030D-6E8A-4147-A177-3AD203B41FA5}">
                      <a16:colId xmlns:a16="http://schemas.microsoft.com/office/drawing/2014/main" val="717181680"/>
                    </a:ext>
                  </a:extLst>
                </a:gridCol>
                <a:gridCol w="4745182">
                  <a:extLst>
                    <a:ext uri="{9D8B030D-6E8A-4147-A177-3AD203B41FA5}">
                      <a16:colId xmlns:a16="http://schemas.microsoft.com/office/drawing/2014/main" val="247715599"/>
                    </a:ext>
                  </a:extLst>
                </a:gridCol>
              </a:tblGrid>
              <a:tr h="3451656">
                <a:tc>
                  <a:txBody>
                    <a:bodyPr/>
                    <a:lstStyle/>
                    <a:p>
                      <a:pPr marL="0" indent="0">
                        <a:spcAft>
                          <a:spcPts val="600"/>
                        </a:spcAft>
                        <a:buFont typeface="Arial" panose="020B0604020202020204" pitchFamily="34" charset="0"/>
                        <a:buNone/>
                      </a:pPr>
                      <a:r>
                        <a:rPr lang="en-US" b="1" dirty="0"/>
                        <a:t>PROS</a:t>
                      </a:r>
                    </a:p>
                    <a:p>
                      <a:pPr marL="285750" indent="-285750">
                        <a:spcAft>
                          <a:spcPts val="600"/>
                        </a:spcAft>
                        <a:buFont typeface="Arial" panose="020B0604020202020204" pitchFamily="34" charset="0"/>
                        <a:buChar char="•"/>
                      </a:pPr>
                      <a:r>
                        <a:rPr lang="en-US" dirty="0"/>
                        <a:t>Recommended by BB+</a:t>
                      </a:r>
                    </a:p>
                    <a:p>
                      <a:pPr marL="285750" indent="-285750">
                        <a:spcAft>
                          <a:spcPts val="600"/>
                        </a:spcAft>
                        <a:buFont typeface="Arial" panose="020B0604020202020204" pitchFamily="34" charset="0"/>
                        <a:buChar char="•"/>
                      </a:pPr>
                      <a:r>
                        <a:rPr lang="en-US" dirty="0"/>
                        <a:t>Easy for vendors to remember (same inbox for entire University)</a:t>
                      </a:r>
                    </a:p>
                    <a:p>
                      <a:pPr marL="285750" indent="-285750">
                        <a:spcAft>
                          <a:spcPts val="600"/>
                        </a:spcAft>
                        <a:buFont typeface="Arial" panose="020B0604020202020204" pitchFamily="34" charset="0"/>
                        <a:buChar char="•"/>
                      </a:pPr>
                      <a:r>
                        <a:rPr lang="en-US" dirty="0"/>
                        <a:t>Fastest (in theory)</a:t>
                      </a:r>
                    </a:p>
                  </a:txBody>
                  <a:tcPr/>
                </a:tc>
                <a:tc>
                  <a:txBody>
                    <a:bodyPr/>
                    <a:lstStyle/>
                    <a:p>
                      <a:pPr marL="0" indent="0">
                        <a:spcAft>
                          <a:spcPts val="600"/>
                        </a:spcAft>
                        <a:buFont typeface="Arial" panose="020B0604020202020204" pitchFamily="34" charset="0"/>
                        <a:buNone/>
                      </a:pPr>
                      <a:r>
                        <a:rPr lang="en-US" b="1" dirty="0"/>
                        <a:t>CONS</a:t>
                      </a:r>
                    </a:p>
                    <a:p>
                      <a:pPr marL="285750" indent="-285750">
                        <a:spcAft>
                          <a:spcPts val="600"/>
                        </a:spcAft>
                        <a:buFont typeface="Arial" panose="020B0604020202020204" pitchFamily="34" charset="0"/>
                        <a:buChar char="•"/>
                      </a:pPr>
                      <a:r>
                        <a:rPr lang="en-US" dirty="0"/>
                        <a:t>Invoices are auto-scanned, so errors will prevent proper processing. We have no way to track them if they don’t match in the system.</a:t>
                      </a:r>
                    </a:p>
                    <a:p>
                      <a:pPr marL="285750" indent="-285750">
                        <a:spcAft>
                          <a:spcPts val="600"/>
                        </a:spcAft>
                        <a:buFont typeface="Arial" panose="020B0604020202020204" pitchFamily="34" charset="0"/>
                        <a:buChar char="•"/>
                      </a:pPr>
                      <a:r>
                        <a:rPr lang="en-US" dirty="0"/>
                        <a:t>Harder to keep track of remaining funds (for Declining Balance POs) </a:t>
                      </a:r>
                    </a:p>
                    <a:p>
                      <a:pPr marL="285750" indent="-285750">
                        <a:spcAft>
                          <a:spcPts val="600"/>
                        </a:spcAft>
                        <a:buFont typeface="Arial" panose="020B0604020202020204" pitchFamily="34" charset="0"/>
                        <a:buChar char="•"/>
                      </a:pPr>
                      <a:r>
                        <a:rPr lang="en-US" dirty="0"/>
                        <a:t>Vendor will be paid whether or not item was delivered/service was rendered, unless PO was set up to mandate Receiving</a:t>
                      </a:r>
                    </a:p>
                  </a:txBody>
                  <a:tcPr/>
                </a:tc>
                <a:extLst>
                  <a:ext uri="{0D108BD9-81ED-4DB2-BD59-A6C34878D82A}">
                    <a16:rowId xmlns:a16="http://schemas.microsoft.com/office/drawing/2014/main" val="930804188"/>
                  </a:ext>
                </a:extLst>
              </a:tr>
            </a:tbl>
          </a:graphicData>
        </a:graphic>
      </p:graphicFrame>
      <p:pic>
        <p:nvPicPr>
          <p:cNvPr id="3074" name="Picture 2" descr="Pros And Cons Icon Images – Browse 2,356 Stock Photos, Vectors, and Video |  Adobe Stock">
            <a:extLst>
              <a:ext uri="{FF2B5EF4-FFF2-40B4-BE49-F238E27FC236}">
                <a16:creationId xmlns:a16="http://schemas.microsoft.com/office/drawing/2014/main" id="{3D126AAD-59F7-44DE-EE6E-2BCC212A5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664483" y="3540702"/>
            <a:ext cx="1175652" cy="11516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s And Cons Icon Images – Browse 2,356 Stock Photos, Vectors, and Video |  Adobe Stock">
            <a:extLst>
              <a:ext uri="{FF2B5EF4-FFF2-40B4-BE49-F238E27FC236}">
                <a16:creationId xmlns:a16="http://schemas.microsoft.com/office/drawing/2014/main" id="{AC02D6F0-D04F-9367-D1E1-385726BCA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716039" y="3603222"/>
            <a:ext cx="1111831" cy="108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33</a:t>
            </a:fld>
            <a:endParaRPr lang="en-US"/>
          </a:p>
        </p:txBody>
      </p:sp>
      <p:sp>
        <p:nvSpPr>
          <p:cNvPr id="3" name="Text Placeholder 2">
            <a:extLst>
              <a:ext uri="{FF2B5EF4-FFF2-40B4-BE49-F238E27FC236}">
                <a16:creationId xmlns:a16="http://schemas.microsoft.com/office/drawing/2014/main" id="{29219D89-5A25-46E4-D7BB-D4557D8A84F9}"/>
              </a:ext>
            </a:extLst>
          </p:cNvPr>
          <p:cNvSpPr>
            <a:spLocks noGrp="1"/>
          </p:cNvSpPr>
          <p:nvPr>
            <p:ph type="body" idx="1"/>
          </p:nvPr>
        </p:nvSpPr>
        <p:spPr>
          <a:xfrm>
            <a:off x="640079" y="1246227"/>
            <a:ext cx="7772400" cy="3154710"/>
          </a:xfrm>
        </p:spPr>
        <p:txBody>
          <a:bodyPr/>
          <a:lstStyle/>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ea typeface="Times New Roman" panose="02020603050405020304" pitchFamily="18" charset="0"/>
              </a:rPr>
              <a:t>Invoices should be PDFs and must be standard 8.5 x 11 in size.</a:t>
            </a:r>
          </a:p>
          <a:p>
            <a:pPr marL="34290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Only one invoice per PDF. The invoice can be more than 1 page, but you can’t have more than 1 invoice in the same attachment.</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rPr>
              <a:t>The PO # must be clearly typed on the invoice. It cannot be handwritten. If it is fuzzy, or has weird spacing or parenthesis, or anything else that may confuse an automated scan, it may not be matched correctly.</a:t>
            </a:r>
          </a:p>
          <a:p>
            <a:pPr marL="342900" marR="0" lvl="0" indent="-342900">
              <a:spcBef>
                <a:spcPts val="0"/>
              </a:spcBef>
              <a:spcAft>
                <a:spcPts val="600"/>
              </a:spcAft>
              <a:buFont typeface="Symbol" panose="05050102010706020507" pitchFamily="18" charset="2"/>
              <a:buChar char=""/>
            </a:pPr>
            <a:r>
              <a:rPr lang="en-US" sz="1800" dirty="0">
                <a:solidFill>
                  <a:srgbClr val="000000"/>
                </a:solidFill>
                <a:latin typeface="Calibri" panose="020F0502020204030204" pitchFamily="34" charset="0"/>
                <a:ea typeface="Calibri" panose="020F0502020204030204" pitchFamily="34" charset="0"/>
              </a:rPr>
              <a:t>Having the PO # in the filename doesn’t matter. The PO # must be typed on the invoice itself.</a:t>
            </a:r>
          </a:p>
          <a:p>
            <a:pPr marL="342900" marR="0" lvl="0" indent="-342900">
              <a:spcBef>
                <a:spcPts val="0"/>
              </a:spcBef>
              <a:spcAft>
                <a:spcPts val="60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It can take up to 5 business days to “match” in the system, but I’ve seen it happen in minutes as well. </a:t>
            </a:r>
            <a:endParaRPr lang="en-US" dirty="0">
              <a:solidFill>
                <a:srgbClr val="000000"/>
              </a:solidFill>
            </a:endParaRPr>
          </a:p>
        </p:txBody>
      </p:sp>
      <p:sp>
        <p:nvSpPr>
          <p:cNvPr id="6" name="Title 5">
            <a:extLst>
              <a:ext uri="{FF2B5EF4-FFF2-40B4-BE49-F238E27FC236}">
                <a16:creationId xmlns:a16="http://schemas.microsoft.com/office/drawing/2014/main" id="{436F1CF3-CE4C-26A3-ABEF-222ED54AEB97}"/>
              </a:ext>
            </a:extLst>
          </p:cNvPr>
          <p:cNvSpPr>
            <a:spLocks noGrp="1"/>
          </p:cNvSpPr>
          <p:nvPr>
            <p:ph type="title"/>
          </p:nvPr>
        </p:nvSpPr>
        <p:spPr/>
        <p:txBody>
          <a:bodyPr/>
          <a:lstStyle/>
          <a:p>
            <a:r>
              <a:rPr lang="en-US" dirty="0">
                <a:solidFill>
                  <a:srgbClr val="000000"/>
                </a:solidFill>
              </a:rPr>
              <a:t>Vendor Invoices – Helpful Tips</a:t>
            </a:r>
          </a:p>
        </p:txBody>
      </p:sp>
    </p:spTree>
    <p:extLst>
      <p:ext uri="{BB962C8B-B14F-4D97-AF65-F5344CB8AC3E}">
        <p14:creationId xmlns:p14="http://schemas.microsoft.com/office/powerpoint/2010/main" val="3274354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8" name="Text Placeholder 7">
            <a:extLst>
              <a:ext uri="{FF2B5EF4-FFF2-40B4-BE49-F238E27FC236}">
                <a16:creationId xmlns:a16="http://schemas.microsoft.com/office/drawing/2014/main" id="{20144AEA-B68E-D841-7717-EDE6223A216E}"/>
              </a:ext>
            </a:extLst>
          </p:cNvPr>
          <p:cNvSpPr>
            <a:spLocks noGrp="1"/>
          </p:cNvSpPr>
          <p:nvPr>
            <p:ph type="body" idx="1"/>
          </p:nvPr>
        </p:nvSpPr>
        <p:spPr/>
        <p:txBody>
          <a:bodyPr/>
          <a:lstStyle/>
          <a:p>
            <a:endParaRPr lang="en-US"/>
          </a:p>
        </p:txBody>
      </p:sp>
      <p:pic>
        <p:nvPicPr>
          <p:cNvPr id="10" name="Picture 9">
            <a:extLst>
              <a:ext uri="{FF2B5EF4-FFF2-40B4-BE49-F238E27FC236}">
                <a16:creationId xmlns:a16="http://schemas.microsoft.com/office/drawing/2014/main" id="{3A098360-5763-C8C7-056D-826188D28D19}"/>
              </a:ext>
            </a:extLst>
          </p:cNvPr>
          <p:cNvPicPr>
            <a:picLocks noChangeAspect="1"/>
          </p:cNvPicPr>
          <p:nvPr/>
        </p:nvPicPr>
        <p:blipFill>
          <a:blip r:embed="rId2"/>
          <a:stretch>
            <a:fillRect/>
          </a:stretch>
        </p:blipFill>
        <p:spPr>
          <a:xfrm>
            <a:off x="-203274" y="-39757"/>
            <a:ext cx="9347274" cy="5170211"/>
          </a:xfrm>
          <a:prstGeom prst="rect">
            <a:avLst/>
          </a:prstGeom>
        </p:spPr>
      </p:pic>
    </p:spTree>
    <p:extLst>
      <p:ext uri="{BB962C8B-B14F-4D97-AF65-F5344CB8AC3E}">
        <p14:creationId xmlns:p14="http://schemas.microsoft.com/office/powerpoint/2010/main" val="1102501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B9637-5916-0D08-E5E4-47EA7C12C2FB}"/>
              </a:ext>
            </a:extLst>
          </p:cNvPr>
          <p:cNvSpPr>
            <a:spLocks noGrp="1"/>
          </p:cNvSpPr>
          <p:nvPr>
            <p:ph type="sldNum" idx="12"/>
          </p:nvPr>
        </p:nvSpPr>
        <p:spPr/>
        <p:txBody>
          <a:bodyPr/>
          <a:lstStyle/>
          <a:p>
            <a:fld id="{00000000-1234-1234-1234-123412341234}" type="slidenum">
              <a:rPr lang="en-US" smtClean="0"/>
              <a:pPr/>
              <a:t>35</a:t>
            </a:fld>
            <a:endParaRPr lang="en-US"/>
          </a:p>
        </p:txBody>
      </p:sp>
      <p:sp>
        <p:nvSpPr>
          <p:cNvPr id="8" name="Text Placeholder 7">
            <a:extLst>
              <a:ext uri="{FF2B5EF4-FFF2-40B4-BE49-F238E27FC236}">
                <a16:creationId xmlns:a16="http://schemas.microsoft.com/office/drawing/2014/main" id="{20144AEA-B68E-D841-7717-EDE6223A216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0AB12DA4-30B7-AF13-3235-D0453F556849}"/>
              </a:ext>
            </a:extLst>
          </p:cNvPr>
          <p:cNvPicPr>
            <a:picLocks noChangeAspect="1"/>
          </p:cNvPicPr>
          <p:nvPr/>
        </p:nvPicPr>
        <p:blipFill>
          <a:blip r:embed="rId2"/>
          <a:stretch>
            <a:fillRect/>
          </a:stretch>
        </p:blipFill>
        <p:spPr>
          <a:xfrm>
            <a:off x="0" y="9731"/>
            <a:ext cx="9144000" cy="5124037"/>
          </a:xfrm>
          <a:prstGeom prst="rect">
            <a:avLst/>
          </a:prstGeom>
        </p:spPr>
      </p:pic>
    </p:spTree>
    <p:extLst>
      <p:ext uri="{BB962C8B-B14F-4D97-AF65-F5344CB8AC3E}">
        <p14:creationId xmlns:p14="http://schemas.microsoft.com/office/powerpoint/2010/main" val="727891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741577"/>
            <a:ext cx="7886700" cy="387798"/>
          </a:xfrm>
        </p:spPr>
        <p:txBody>
          <a:bodyPr/>
          <a:lstStyle/>
          <a:p>
            <a:r>
              <a:rPr lang="en-US" b="1" dirty="0">
                <a:solidFill>
                  <a:schemeClr val="tx1">
                    <a:lumMod val="50000"/>
                  </a:schemeClr>
                </a:solidFill>
              </a:rPr>
              <a:t>Quiz</a:t>
            </a:r>
          </a:p>
        </p:txBody>
      </p:sp>
      <p:sp>
        <p:nvSpPr>
          <p:cNvPr id="4" name="Rectangle 3"/>
          <p:cNvSpPr/>
          <p:nvPr/>
        </p:nvSpPr>
        <p:spPr>
          <a:xfrm>
            <a:off x="380246" y="1161751"/>
            <a:ext cx="8027948" cy="338554"/>
          </a:xfrm>
          <a:prstGeom prst="rect">
            <a:avLst/>
          </a:prstGeom>
        </p:spPr>
        <p:txBody>
          <a:bodyPr wrap="square">
            <a:spAutoFit/>
          </a:bodyPr>
          <a:lstStyle/>
          <a:p>
            <a:r>
              <a:rPr lang="en-US" sz="1600" dirty="0"/>
              <a:t>1.    Can I sign a contract to reserve a room/host an event? </a:t>
            </a:r>
          </a:p>
        </p:txBody>
      </p:sp>
      <p:sp>
        <p:nvSpPr>
          <p:cNvPr id="5" name="Rectangle 4"/>
          <p:cNvSpPr/>
          <p:nvPr/>
        </p:nvSpPr>
        <p:spPr>
          <a:xfrm>
            <a:off x="380246" y="2140184"/>
            <a:ext cx="8027948" cy="338554"/>
          </a:xfrm>
          <a:prstGeom prst="rect">
            <a:avLst/>
          </a:prstGeom>
        </p:spPr>
        <p:txBody>
          <a:bodyPr wrap="square">
            <a:spAutoFit/>
          </a:bodyPr>
          <a:lstStyle/>
          <a:p>
            <a:pPr marL="385763" indent="-385763">
              <a:buAutoNum type="arabicPeriod" startAt="2"/>
            </a:pPr>
            <a:r>
              <a:rPr lang="en-US" sz="1600" dirty="0"/>
              <a:t>Do I need to obtain approval before buying a campus service, e.g. guest parking?</a:t>
            </a:r>
          </a:p>
        </p:txBody>
      </p:sp>
      <p:sp>
        <p:nvSpPr>
          <p:cNvPr id="3" name="Rectangle 2"/>
          <p:cNvSpPr/>
          <p:nvPr/>
        </p:nvSpPr>
        <p:spPr>
          <a:xfrm>
            <a:off x="380246" y="2705752"/>
            <a:ext cx="5332229" cy="338554"/>
          </a:xfrm>
          <a:prstGeom prst="rect">
            <a:avLst/>
          </a:prstGeom>
        </p:spPr>
        <p:txBody>
          <a:bodyPr wrap="none">
            <a:spAutoFit/>
          </a:bodyPr>
          <a:lstStyle/>
          <a:p>
            <a:pPr>
              <a:tabLst>
                <a:tab pos="385763" algn="l"/>
              </a:tabLst>
            </a:pPr>
            <a:r>
              <a:rPr lang="en-US" sz="1600" dirty="0"/>
              <a:t>3. 	Do I need to maintain copies of what I’ve submitted?</a:t>
            </a:r>
          </a:p>
        </p:txBody>
      </p:sp>
      <p:sp>
        <p:nvSpPr>
          <p:cNvPr id="6" name="Rectangle 5"/>
          <p:cNvSpPr/>
          <p:nvPr/>
        </p:nvSpPr>
        <p:spPr>
          <a:xfrm>
            <a:off x="380246" y="3505848"/>
            <a:ext cx="6261971" cy="1323439"/>
          </a:xfrm>
          <a:prstGeom prst="rect">
            <a:avLst/>
          </a:prstGeom>
        </p:spPr>
        <p:txBody>
          <a:bodyPr wrap="none">
            <a:spAutoFit/>
          </a:bodyPr>
          <a:lstStyle/>
          <a:p>
            <a:pPr marL="385763" indent="-385763">
              <a:buAutoNum type="arabicPeriod" startAt="4"/>
              <a:tabLst>
                <a:tab pos="385763" algn="l"/>
              </a:tabLst>
            </a:pPr>
            <a:r>
              <a:rPr lang="en-US" sz="1600" dirty="0"/>
              <a:t>Funds belong to:</a:t>
            </a:r>
          </a:p>
          <a:p>
            <a:pPr marL="728663" lvl="1" indent="-257175">
              <a:buAutoNum type="alphaUcPeriod"/>
              <a:tabLst>
                <a:tab pos="514350" algn="l"/>
              </a:tabLst>
            </a:pPr>
            <a:r>
              <a:rPr lang="en-US" sz="1600" dirty="0"/>
              <a:t>The faculty member or PI to whom the account is assigned</a:t>
            </a:r>
          </a:p>
          <a:p>
            <a:pPr marL="728663" lvl="1" indent="-257175">
              <a:buAutoNum type="alphaUcPeriod"/>
              <a:tabLst>
                <a:tab pos="514350" algn="l"/>
              </a:tabLst>
            </a:pPr>
            <a:r>
              <a:rPr lang="en-US" sz="1600" dirty="0"/>
              <a:t>The Regents of the University of California</a:t>
            </a:r>
          </a:p>
          <a:p>
            <a:pPr marL="728663" lvl="1" indent="-257175">
              <a:buAutoNum type="alphaUcPeriod"/>
              <a:tabLst>
                <a:tab pos="514350" algn="l"/>
              </a:tabLst>
            </a:pPr>
            <a:r>
              <a:rPr lang="en-US" sz="1600" dirty="0"/>
              <a:t>The person requesting the purchase</a:t>
            </a:r>
          </a:p>
          <a:p>
            <a:pPr marL="728663" lvl="1" indent="-257175">
              <a:buAutoNum type="alphaUcPeriod"/>
              <a:tabLst>
                <a:tab pos="514350" algn="l"/>
              </a:tabLst>
            </a:pPr>
            <a:r>
              <a:rPr lang="en-US" sz="1600" dirty="0"/>
              <a:t>The Department of Family Medicine</a:t>
            </a:r>
          </a:p>
        </p:txBody>
      </p:sp>
      <p:sp>
        <p:nvSpPr>
          <p:cNvPr id="7" name="TextBox 6"/>
          <p:cNvSpPr txBox="1"/>
          <p:nvPr/>
        </p:nvSpPr>
        <p:spPr>
          <a:xfrm>
            <a:off x="805757" y="1437833"/>
            <a:ext cx="7709592" cy="738664"/>
          </a:xfrm>
          <a:prstGeom prst="rect">
            <a:avLst/>
          </a:prstGeom>
          <a:noFill/>
        </p:spPr>
        <p:txBody>
          <a:bodyPr wrap="square" rtlCol="0">
            <a:spAutoFit/>
          </a:bodyPr>
          <a:lstStyle/>
          <a:p>
            <a:r>
              <a:rPr lang="en-US" dirty="0">
                <a:solidFill>
                  <a:srgbClr val="FF0000"/>
                </a:solidFill>
              </a:rPr>
              <a:t>No. You/your authorizer should reach out to your assigned fund manager. For internal vendors the fund manager can sign off. For external vendors, only Authorized Officials (AO’s) have signing authority (AO’s are typically central office employees, e.g. UCLA Purchasing or OCGA).</a:t>
            </a:r>
          </a:p>
        </p:txBody>
      </p:sp>
      <p:sp>
        <p:nvSpPr>
          <p:cNvPr id="8" name="TextBox 7"/>
          <p:cNvSpPr txBox="1"/>
          <p:nvPr/>
        </p:nvSpPr>
        <p:spPr>
          <a:xfrm>
            <a:off x="752180" y="2421656"/>
            <a:ext cx="7709592" cy="307777"/>
          </a:xfrm>
          <a:prstGeom prst="rect">
            <a:avLst/>
          </a:prstGeom>
          <a:noFill/>
        </p:spPr>
        <p:txBody>
          <a:bodyPr wrap="square" rtlCol="0">
            <a:spAutoFit/>
          </a:bodyPr>
          <a:lstStyle/>
          <a:p>
            <a:r>
              <a:rPr lang="en-US" dirty="0">
                <a:solidFill>
                  <a:srgbClr val="FF0000"/>
                </a:solidFill>
              </a:rPr>
              <a:t>Yes, all purchases, whether external or internal, require prior approval.</a:t>
            </a:r>
          </a:p>
        </p:txBody>
      </p:sp>
      <p:sp>
        <p:nvSpPr>
          <p:cNvPr id="9" name="TextBox 8"/>
          <p:cNvSpPr txBox="1"/>
          <p:nvPr/>
        </p:nvSpPr>
        <p:spPr>
          <a:xfrm>
            <a:off x="805758" y="2971882"/>
            <a:ext cx="7602436" cy="523220"/>
          </a:xfrm>
          <a:prstGeom prst="rect">
            <a:avLst/>
          </a:prstGeom>
          <a:noFill/>
        </p:spPr>
        <p:txBody>
          <a:bodyPr wrap="square" rtlCol="0">
            <a:spAutoFit/>
          </a:bodyPr>
          <a:lstStyle/>
          <a:p>
            <a:r>
              <a:rPr lang="en-US" dirty="0">
                <a:solidFill>
                  <a:srgbClr val="FF0000"/>
                </a:solidFill>
              </a:rPr>
              <a:t>Yes, requesters and/or PI’s must maintain copies of submitted purchase requests and supporting documentation for reconciliation and auditing purposes.</a:t>
            </a:r>
          </a:p>
        </p:txBody>
      </p:sp>
      <p:sp>
        <p:nvSpPr>
          <p:cNvPr id="10" name="Rectangle 9"/>
          <p:cNvSpPr/>
          <p:nvPr/>
        </p:nvSpPr>
        <p:spPr>
          <a:xfrm>
            <a:off x="805757" y="4041707"/>
            <a:ext cx="4385839" cy="2584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2" name="Picture 11" descr="Question mark on green pastel background">
            <a:extLst>
              <a:ext uri="{FF2B5EF4-FFF2-40B4-BE49-F238E27FC236}">
                <a16:creationId xmlns:a16="http://schemas.microsoft.com/office/drawing/2014/main" id="{9482E399-7F91-8FAA-5529-A897A3409324}"/>
              </a:ext>
            </a:extLst>
          </p:cNvPr>
          <p:cNvPicPr>
            <a:picLocks noChangeAspect="1"/>
          </p:cNvPicPr>
          <p:nvPr/>
        </p:nvPicPr>
        <p:blipFill>
          <a:blip r:embed="rId2"/>
          <a:stretch>
            <a:fillRect/>
          </a:stretch>
        </p:blipFill>
        <p:spPr>
          <a:xfrm>
            <a:off x="6642217" y="3324896"/>
            <a:ext cx="2172832" cy="1629624"/>
          </a:xfrm>
          <a:prstGeom prst="rect">
            <a:avLst/>
          </a:prstGeom>
        </p:spPr>
      </p:pic>
    </p:spTree>
    <p:extLst>
      <p:ext uri="{BB962C8B-B14F-4D97-AF65-F5344CB8AC3E}">
        <p14:creationId xmlns:p14="http://schemas.microsoft.com/office/powerpoint/2010/main" val="7094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88934" y="1580663"/>
            <a:ext cx="4822673" cy="2769989"/>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August 1 (</a:t>
            </a:r>
            <a:r>
              <a:rPr lang="en-US" sz="2000" dirty="0">
                <a:solidFill>
                  <a:srgbClr val="FF0000"/>
                </a:solidFill>
                <a:latin typeface="+mj-lt"/>
              </a:rPr>
              <a:t>there is no July Research Unit Meeting</a:t>
            </a:r>
            <a:r>
              <a:rPr lang="en-US" sz="2000" dirty="0">
                <a:latin typeface="+mj-lt"/>
              </a:rPr>
              <a:t>)</a:t>
            </a:r>
          </a:p>
          <a:p>
            <a:pPr marL="284163" lvl="1" indent="-284163">
              <a:lnSpc>
                <a:spcPct val="100000"/>
              </a:lnSpc>
              <a:spcBef>
                <a:spcPts val="600"/>
              </a:spcBef>
              <a:spcAft>
                <a:spcPts val="600"/>
              </a:spcAft>
            </a:pPr>
            <a:r>
              <a:rPr lang="en-US" sz="2000" dirty="0">
                <a:latin typeface="+mj-lt"/>
              </a:rPr>
              <a:t>Next Grand Rounds: July 26</a:t>
            </a:r>
          </a:p>
          <a:p>
            <a:pPr marL="284163" lvl="1" indent="-284163">
              <a:lnSpc>
                <a:spcPct val="100000"/>
              </a:lnSpc>
              <a:spcBef>
                <a:spcPts val="600"/>
              </a:spcBef>
              <a:spcAft>
                <a:spcPts val="600"/>
              </a:spcAft>
            </a:pPr>
            <a:r>
              <a:rPr lang="en-US" sz="2000" dirty="0">
                <a:latin typeface="+mj-lt"/>
              </a:rPr>
              <a:t>Research Faculty Meet the Residents: July 17</a:t>
            </a:r>
          </a:p>
          <a:p>
            <a:pPr marL="285750" lvl="0" indent="-285750" algn="l" rtl="0">
              <a:spcBef>
                <a:spcPts val="600"/>
              </a:spcBef>
              <a:spcAft>
                <a:spcPts val="600"/>
              </a:spcAft>
              <a:buClr>
                <a:srgbClr val="58595B"/>
              </a:buClr>
              <a:buSzPts val="2000"/>
              <a:buFont typeface="Arial"/>
              <a:buChar char="•"/>
            </a:pPr>
            <a:r>
              <a:rPr lang="en-US" sz="2000" dirty="0">
                <a:latin typeface="+mj-lt"/>
              </a:rPr>
              <a:t>Prior monthly meeting agendas/slides are available on the </a:t>
            </a:r>
            <a:r>
              <a:rPr lang="en-US" sz="2000" u="sng" dirty="0">
                <a:solidFill>
                  <a:schemeClr val="hlink"/>
                </a:solidFill>
                <a:latin typeface="+mj-lt"/>
                <a:hlinkClick r:id="rId3"/>
              </a:rPr>
              <a:t>website</a:t>
            </a:r>
            <a:endParaRPr lang="en-US" sz="2000" u="sng" dirty="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37</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38</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4</a:t>
            </a:fld>
            <a:endParaRPr lang="en-US" sz="200"/>
          </a:p>
        </p:txBody>
      </p:sp>
      <p:sp>
        <p:nvSpPr>
          <p:cNvPr id="7" name="Google Shape;312;p13">
            <a:extLst>
              <a:ext uri="{FF2B5EF4-FFF2-40B4-BE49-F238E27FC236}">
                <a16:creationId xmlns:a16="http://schemas.microsoft.com/office/drawing/2014/main" id="{4BEB33D9-5043-5120-319E-56FCA32F14D7}"/>
              </a:ext>
            </a:extLst>
          </p:cNvPr>
          <p:cNvSpPr txBox="1"/>
          <p:nvPr/>
        </p:nvSpPr>
        <p:spPr>
          <a:xfrm>
            <a:off x="4265405" y="1738718"/>
            <a:ext cx="4238515" cy="2557604"/>
          </a:xfrm>
          <a:prstGeom prst="rect">
            <a:avLst/>
          </a:prstGeom>
          <a:noFill/>
          <a:ln>
            <a:noFill/>
          </a:ln>
        </p:spPr>
        <p:txBody>
          <a:bodyPr spcFirstLastPara="1" wrap="square" lIns="365750" tIns="0" rIns="0" bIns="0" anchor="t" anchorCtr="0">
            <a:normAutofit/>
          </a:bodyPr>
          <a:lstStyle/>
          <a:p>
            <a:pPr marL="227013" indent="1588">
              <a:spcBef>
                <a:spcPts val="750"/>
              </a:spcBef>
              <a:buClr>
                <a:srgbClr val="58595B"/>
              </a:buClr>
              <a:buSzPts val="1400"/>
            </a:pPr>
            <a:r>
              <a:rPr lang="en-US" sz="1600" b="1" i="0" u="none" strike="noStrike" cap="none" dirty="0">
                <a:solidFill>
                  <a:srgbClr val="58595B"/>
                </a:solidFill>
                <a:latin typeface="+mn-lt"/>
                <a:ea typeface="Helvetica Neue"/>
                <a:cs typeface="Helvetica Neue"/>
                <a:sym typeface="Helvetica Neue"/>
              </a:rPr>
              <a:t>Performance Evaluations </a:t>
            </a:r>
            <a:r>
              <a:rPr lang="en-US" sz="1600" b="0" i="0" u="none" strike="noStrike" cap="none" dirty="0">
                <a:solidFill>
                  <a:srgbClr val="58595B"/>
                </a:solidFill>
                <a:latin typeface="+mn-lt"/>
                <a:ea typeface="Helvetica Neue"/>
                <a:cs typeface="Helvetica Neue"/>
                <a:sym typeface="Helvetica Neue"/>
              </a:rPr>
              <a:t>for career staff in non-represented, non-academic positions </a:t>
            </a:r>
            <a:r>
              <a:rPr lang="en-US" sz="1600" b="0" i="0" u="none" strike="noStrike" cap="none" dirty="0">
                <a:solidFill>
                  <a:srgbClr val="58595B"/>
                </a:solidFill>
                <a:effectLst/>
                <a:latin typeface="+mn-lt"/>
                <a:ea typeface="Helvetica Neue"/>
                <a:cs typeface="Helvetica Neue"/>
                <a:sym typeface="Helvetica Neue"/>
              </a:rPr>
              <a:t>should be delivered to all employees by </a:t>
            </a:r>
            <a:r>
              <a:rPr lang="en-US" sz="1600" b="1" i="0" u="none" strike="noStrike" cap="none" dirty="0">
                <a:solidFill>
                  <a:srgbClr val="58595B"/>
                </a:solidFill>
                <a:effectLst/>
                <a:latin typeface="+mn-lt"/>
                <a:ea typeface="Helvetica Neue"/>
                <a:cs typeface="Helvetica Neue"/>
                <a:sym typeface="Helvetica Neue"/>
              </a:rPr>
              <a:t>June 9, 2024</a:t>
            </a:r>
            <a:r>
              <a:rPr lang="en-US" sz="1600" b="0" i="0" u="none" strike="noStrike" cap="none" dirty="0">
                <a:solidFill>
                  <a:srgbClr val="58595B"/>
                </a:solidFill>
                <a:effectLst/>
                <a:latin typeface="+mn-lt"/>
                <a:ea typeface="Helvetica Neue"/>
                <a:cs typeface="Helvetica Neue"/>
                <a:sym typeface="Helvetica Neue"/>
              </a:rPr>
              <a:t>.</a:t>
            </a:r>
          </a:p>
          <a:p>
            <a:pPr marL="227013" indent="1588">
              <a:spcBef>
                <a:spcPts val="750"/>
              </a:spcBef>
              <a:buClr>
                <a:srgbClr val="58595B"/>
              </a:buClr>
              <a:buSzPts val="1400"/>
            </a:pPr>
            <a:endParaRPr lang="en-US" sz="1600" b="0" i="0" u="none" strike="noStrike" cap="none" dirty="0">
              <a:solidFill>
                <a:srgbClr val="58595B"/>
              </a:solidFill>
              <a:latin typeface="+mn-lt"/>
              <a:ea typeface="Helvetica Neue"/>
              <a:cs typeface="Helvetica Neue"/>
              <a:sym typeface="Helvetica Neue"/>
            </a:endParaRPr>
          </a:p>
          <a:p>
            <a:pPr marL="227013" indent="1588">
              <a:spcBef>
                <a:spcPts val="750"/>
              </a:spcBef>
              <a:buClr>
                <a:srgbClr val="58595B"/>
              </a:buClr>
              <a:buSzPts val="1400"/>
            </a:pPr>
            <a:r>
              <a:rPr lang="en-US" sz="1600" b="0" i="0" u="none" strike="noStrike" cap="none" dirty="0">
                <a:solidFill>
                  <a:srgbClr val="58595B"/>
                </a:solidFill>
                <a:effectLst/>
                <a:latin typeface="+mn-lt"/>
                <a:ea typeface="Helvetica Neue"/>
                <a:cs typeface="Helvetica Neue"/>
                <a:sym typeface="Helvetica Neue"/>
              </a:rPr>
              <a:t>Please ensure you are up-to-date on all </a:t>
            </a:r>
            <a:r>
              <a:rPr lang="en-US" sz="1600" b="1" i="0" u="none" strike="noStrike" cap="none" dirty="0">
                <a:solidFill>
                  <a:srgbClr val="58595B"/>
                </a:solidFill>
                <a:effectLst/>
                <a:latin typeface="+mn-lt"/>
                <a:ea typeface="Helvetica Neue"/>
                <a:cs typeface="Helvetica Neue"/>
                <a:sym typeface="Helvetica Neue"/>
              </a:rPr>
              <a:t>required trainings </a:t>
            </a:r>
            <a:r>
              <a:rPr lang="en-US" sz="1600" b="0" i="0" u="none" strike="noStrike" cap="none" dirty="0">
                <a:solidFill>
                  <a:srgbClr val="58595B"/>
                </a:solidFill>
                <a:effectLst/>
                <a:latin typeface="+mn-lt"/>
                <a:ea typeface="Helvetica Neue"/>
                <a:cs typeface="Helvetica Neue"/>
                <a:sym typeface="Helvetica Neue"/>
              </a:rPr>
              <a:t>in </a:t>
            </a:r>
            <a:r>
              <a:rPr lang="en-US" sz="1600" b="0" i="0" u="none" strike="noStrike" cap="none" dirty="0">
                <a:solidFill>
                  <a:srgbClr val="58595B"/>
                </a:solidFill>
                <a:effectLst/>
                <a:latin typeface="+mn-lt"/>
                <a:ea typeface="Helvetica Neue"/>
                <a:cs typeface="Helvetica Neue"/>
                <a:sym typeface="Helvetica Neue"/>
                <a:hlinkClick r:id="rId2">
                  <a:extLst>
                    <a:ext uri="{A12FA001-AC4F-418D-AE19-62706E023703}">
                      <ahyp:hlinkClr xmlns:ahyp="http://schemas.microsoft.com/office/drawing/2018/hyperlinkcolor" val="tx"/>
                    </a:ext>
                  </a:extLst>
                </a:hlinkClick>
              </a:rPr>
              <a:t>Cornerstone</a:t>
            </a:r>
            <a:r>
              <a:rPr lang="en-US" sz="1600" b="0" i="0" u="none" strike="noStrike" cap="none" dirty="0">
                <a:solidFill>
                  <a:srgbClr val="58595B"/>
                </a:solidFill>
                <a:effectLst/>
                <a:latin typeface="+mn-lt"/>
                <a:ea typeface="Helvetica Neue"/>
                <a:cs typeface="Helvetica Neue"/>
                <a:sym typeface="Helvetica Neue"/>
              </a:rPr>
              <a:t>, </a:t>
            </a:r>
            <a:r>
              <a:rPr lang="en-US" sz="1600" b="0" i="0" u="none" strike="noStrike" cap="none" dirty="0">
                <a:solidFill>
                  <a:srgbClr val="58595B"/>
                </a:solidFill>
                <a:effectLst/>
                <a:latin typeface="+mn-lt"/>
                <a:ea typeface="Helvetica Neue"/>
                <a:cs typeface="Helvetica Neue"/>
                <a:sym typeface="Helvetica Neue"/>
                <a:hlinkClick r:id="rId3">
                  <a:extLst>
                    <a:ext uri="{A12FA001-AC4F-418D-AE19-62706E023703}">
                      <ahyp:hlinkClr xmlns:ahyp="http://schemas.microsoft.com/office/drawing/2018/hyperlinkcolor" val="tx"/>
                    </a:ext>
                  </a:extLst>
                </a:hlinkClick>
              </a:rPr>
              <a:t>UC Learning Center</a:t>
            </a:r>
            <a:r>
              <a:rPr lang="en-US" sz="1600" b="0" i="0" u="none" strike="noStrike" cap="none" dirty="0">
                <a:solidFill>
                  <a:srgbClr val="58595B"/>
                </a:solidFill>
                <a:effectLst/>
                <a:latin typeface="+mn-lt"/>
                <a:ea typeface="Helvetica Neue"/>
                <a:cs typeface="Helvetica Neue"/>
                <a:sym typeface="Helvetica Neue"/>
              </a:rPr>
              <a:t>, and </a:t>
            </a:r>
            <a:r>
              <a:rPr lang="en-US" sz="1600" b="0" i="0" u="none" strike="noStrike" cap="none" dirty="0">
                <a:solidFill>
                  <a:srgbClr val="58595B"/>
                </a:solidFill>
                <a:effectLst/>
                <a:latin typeface="+mn-lt"/>
                <a:ea typeface="Helvetica Neue"/>
                <a:cs typeface="Helvetica Neue"/>
                <a:sym typeface="Helvetica Neue"/>
                <a:hlinkClick r:id="rId4">
                  <a:extLst>
                    <a:ext uri="{A12FA001-AC4F-418D-AE19-62706E023703}">
                      <ahyp:hlinkClr xmlns:ahyp="http://schemas.microsoft.com/office/drawing/2018/hyperlinkcolor" val="tx"/>
                    </a:ext>
                  </a:extLst>
                </a:hlinkClick>
              </a:rPr>
              <a:t>building safety</a:t>
            </a:r>
            <a:r>
              <a:rPr lang="en-US" sz="1600" b="0" i="0" u="none" strike="noStrike" cap="none" dirty="0">
                <a:solidFill>
                  <a:srgbClr val="58595B"/>
                </a:solidFill>
                <a:effectLst/>
                <a:latin typeface="+mn-lt"/>
                <a:ea typeface="Helvetica Neue"/>
                <a:cs typeface="Helvetica Neue"/>
                <a:sym typeface="Helvetica Neue"/>
              </a:rPr>
              <a:t>. </a:t>
            </a:r>
          </a:p>
          <a:p>
            <a:pPr marL="457200" indent="-228600">
              <a:spcBef>
                <a:spcPts val="750"/>
              </a:spcBef>
              <a:buClr>
                <a:srgbClr val="58595B"/>
              </a:buClr>
              <a:buSzPts val="1400"/>
            </a:pPr>
            <a:endParaRPr lang="en-US" b="0" i="0" u="none" strike="noStrike" cap="none" dirty="0">
              <a:solidFill>
                <a:srgbClr val="58595B"/>
              </a:solidFill>
              <a:effectLst/>
              <a:latin typeface="+mn-lt"/>
              <a:ea typeface="Helvetica Neue"/>
              <a:cs typeface="Helvetica Neue"/>
              <a:sym typeface="Helvetica Neue"/>
            </a:endParaRPr>
          </a:p>
        </p:txBody>
      </p:sp>
      <p:pic>
        <p:nvPicPr>
          <p:cNvPr id="4" name="Picture 3" descr="Worker typing on laptop">
            <a:extLst>
              <a:ext uri="{FF2B5EF4-FFF2-40B4-BE49-F238E27FC236}">
                <a16:creationId xmlns:a16="http://schemas.microsoft.com/office/drawing/2014/main" id="{BFE8D892-F5DE-5AC5-BC8D-040ABB04CF05}"/>
              </a:ext>
            </a:extLst>
          </p:cNvPr>
          <p:cNvPicPr>
            <a:picLocks noChangeAspect="1"/>
          </p:cNvPicPr>
          <p:nvPr/>
        </p:nvPicPr>
        <p:blipFill rotWithShape="1">
          <a:blip r:embed="rId5"/>
          <a:srcRect r="5145" b="-2"/>
          <a:stretch/>
        </p:blipFill>
        <p:spPr>
          <a:xfrm>
            <a:off x="640080" y="1463040"/>
            <a:ext cx="3931920" cy="3108960"/>
          </a:xfrm>
          <a:prstGeom prst="rect">
            <a:avLst/>
          </a:prstGeom>
          <a:noFill/>
          <a:ln>
            <a:noFill/>
          </a:ln>
        </p:spPr>
      </p:pic>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a:latin typeface="+mn-lt"/>
                <a:ea typeface="Helvetica Neue"/>
                <a:cs typeface="Helvetica Neue"/>
                <a:sym typeface="Helvetica Neue"/>
              </a:rPr>
              <a:t>Evaluations and Mandatory Training</a:t>
            </a:r>
          </a:p>
        </p:txBody>
      </p:sp>
    </p:spTree>
    <p:extLst>
      <p:ext uri="{BB962C8B-B14F-4D97-AF65-F5344CB8AC3E}">
        <p14:creationId xmlns:p14="http://schemas.microsoft.com/office/powerpoint/2010/main" val="133946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5</a:t>
            </a:fld>
            <a:endParaRPr lang="en-US" sz="200"/>
          </a:p>
        </p:txBody>
      </p:sp>
      <p:sp>
        <p:nvSpPr>
          <p:cNvPr id="7" name="Google Shape;312;p13">
            <a:extLst>
              <a:ext uri="{FF2B5EF4-FFF2-40B4-BE49-F238E27FC236}">
                <a16:creationId xmlns:a16="http://schemas.microsoft.com/office/drawing/2014/main" id="{4BEB33D9-5043-5120-319E-56FCA32F14D7}"/>
              </a:ext>
            </a:extLst>
          </p:cNvPr>
          <p:cNvSpPr txBox="1"/>
          <p:nvPr/>
        </p:nvSpPr>
        <p:spPr>
          <a:xfrm>
            <a:off x="647413" y="1623060"/>
            <a:ext cx="4665251" cy="2651760"/>
          </a:xfrm>
          <a:prstGeom prst="rect">
            <a:avLst/>
          </a:prstGeom>
          <a:noFill/>
          <a:ln>
            <a:noFill/>
          </a:ln>
        </p:spPr>
        <p:txBody>
          <a:bodyPr spcFirstLastPara="1" wrap="square" lIns="0" tIns="0" rIns="365750" bIns="0" anchor="t" anchorCtr="0">
            <a:noAutofit/>
          </a:bodyPr>
          <a:lstStyle/>
          <a:p>
            <a:pPr indent="1588">
              <a:lnSpc>
                <a:spcPct val="90000"/>
              </a:lnSpc>
              <a:spcBef>
                <a:spcPts val="750"/>
              </a:spcBef>
              <a:buClr>
                <a:srgbClr val="58595B"/>
              </a:buClr>
              <a:buSzPts val="1400"/>
            </a:pPr>
            <a:r>
              <a:rPr lang="en-US" sz="1700" b="0" i="0" u="none" strike="noStrike" cap="none" dirty="0">
                <a:solidFill>
                  <a:srgbClr val="58595B"/>
                </a:solidFill>
                <a:latin typeface="+mn-lt"/>
                <a:ea typeface="Helvetica Neue"/>
                <a:cs typeface="Helvetica Neue"/>
                <a:sym typeface="Helvetica Neue"/>
              </a:rPr>
              <a:t>E</a:t>
            </a:r>
            <a:r>
              <a:rPr lang="en-US" sz="1700" b="0" i="0" u="none" strike="noStrike" cap="none" dirty="0">
                <a:solidFill>
                  <a:srgbClr val="58595B"/>
                </a:solidFill>
                <a:effectLst/>
                <a:latin typeface="+mn-lt"/>
                <a:ea typeface="Helvetica Neue"/>
                <a:cs typeface="Helvetica Neue"/>
                <a:sym typeface="Helvetica Neue"/>
              </a:rPr>
              <a:t>ligible, </a:t>
            </a:r>
            <a:r>
              <a:rPr lang="en-US" sz="1700" b="1" i="0" u="none" strike="noStrike" cap="none" dirty="0">
                <a:solidFill>
                  <a:srgbClr val="58595B"/>
                </a:solidFill>
                <a:effectLst/>
                <a:latin typeface="+mn-lt"/>
                <a:ea typeface="Helvetica Neue"/>
                <a:cs typeface="Helvetica Neue"/>
                <a:sym typeface="Helvetica Neue"/>
              </a:rPr>
              <a:t>non-represented</a:t>
            </a:r>
            <a:r>
              <a:rPr lang="en-US" sz="1700" b="0" i="0" u="none" strike="noStrike" cap="none" dirty="0">
                <a:solidFill>
                  <a:srgbClr val="58595B"/>
                </a:solidFill>
                <a:effectLst/>
                <a:latin typeface="+mn-lt"/>
                <a:ea typeface="Helvetica Neue"/>
                <a:cs typeface="Helvetica Neue"/>
                <a:sym typeface="Helvetica Neue"/>
              </a:rPr>
              <a:t>, policy-covered staff employees and academic appointees are scheduled to receive a</a:t>
            </a:r>
            <a:r>
              <a:rPr lang="en-US" sz="1700" b="0" i="0" u="none" strike="noStrike" cap="none" dirty="0">
                <a:solidFill>
                  <a:srgbClr val="58595B"/>
                </a:solidFill>
                <a:latin typeface="+mn-lt"/>
                <a:ea typeface="Helvetica Neue"/>
                <a:cs typeface="Helvetica Neue"/>
                <a:sym typeface="Helvetica Neue"/>
              </a:rPr>
              <a:t> </a:t>
            </a:r>
            <a:r>
              <a:rPr lang="en-US" sz="1700" b="1" i="0" u="none" strike="noStrike" cap="none" dirty="0">
                <a:solidFill>
                  <a:srgbClr val="58595B"/>
                </a:solidFill>
                <a:effectLst/>
                <a:latin typeface="+mn-lt"/>
                <a:ea typeface="Helvetica Neue"/>
                <a:cs typeface="Helvetica Neue"/>
                <a:sym typeface="Helvetica Neue"/>
              </a:rPr>
              <a:t>4.2% salary increase in July  </a:t>
            </a:r>
            <a:r>
              <a:rPr lang="en-US" sz="1700" b="0" i="0" u="none" strike="noStrike" cap="none" dirty="0">
                <a:solidFill>
                  <a:srgbClr val="58595B"/>
                </a:solidFill>
                <a:effectLst/>
                <a:latin typeface="+mn-lt"/>
                <a:ea typeface="Helvetica Neue"/>
                <a:cs typeface="Helvetica Neue"/>
                <a:sym typeface="Helvetica Neue"/>
              </a:rPr>
              <a:t>(contingent on UC’s allocation in the State of California’s budget)</a:t>
            </a:r>
          </a:p>
          <a:p>
            <a:pPr indent="1588">
              <a:lnSpc>
                <a:spcPct val="90000"/>
              </a:lnSpc>
              <a:spcBef>
                <a:spcPts val="750"/>
              </a:spcBef>
              <a:buClr>
                <a:srgbClr val="58595B"/>
              </a:buClr>
              <a:buSzPts val="1400"/>
            </a:pPr>
            <a:endParaRPr lang="en-US" sz="1700" b="0" i="0" u="none" strike="noStrike" cap="none" dirty="0">
              <a:solidFill>
                <a:srgbClr val="58595B"/>
              </a:solidFill>
              <a:latin typeface="+mn-lt"/>
              <a:ea typeface="Helvetica Neue"/>
              <a:cs typeface="Helvetica Neue"/>
              <a:sym typeface="Helvetica Neue"/>
            </a:endParaRPr>
          </a:p>
          <a:p>
            <a:pPr indent="1588">
              <a:lnSpc>
                <a:spcPct val="90000"/>
              </a:lnSpc>
              <a:spcBef>
                <a:spcPts val="750"/>
              </a:spcBef>
              <a:buClr>
                <a:srgbClr val="58595B"/>
              </a:buClr>
              <a:buSzPts val="1400"/>
            </a:pPr>
            <a:r>
              <a:rPr lang="en-US" sz="1700" b="0" i="0" u="none" strike="noStrike" cap="none" dirty="0">
                <a:solidFill>
                  <a:srgbClr val="58595B"/>
                </a:solidFill>
                <a:latin typeface="+mn-lt"/>
                <a:ea typeface="Helvetica Neue"/>
                <a:cs typeface="Helvetica Neue"/>
                <a:sym typeface="Helvetica Neue"/>
              </a:rPr>
              <a:t>For </a:t>
            </a:r>
            <a:r>
              <a:rPr lang="en-US" sz="1700" b="1" i="0" u="none" strike="noStrike" cap="none" dirty="0">
                <a:solidFill>
                  <a:srgbClr val="58595B"/>
                </a:solidFill>
                <a:latin typeface="+mn-lt"/>
                <a:ea typeface="Helvetica Neue"/>
                <a:cs typeface="Helvetica Neue"/>
                <a:sym typeface="Helvetica Neue"/>
              </a:rPr>
              <a:t>union-represented </a:t>
            </a:r>
            <a:r>
              <a:rPr lang="en-US" sz="1700" b="0" i="0" u="none" strike="noStrike" cap="none" dirty="0">
                <a:solidFill>
                  <a:srgbClr val="58595B"/>
                </a:solidFill>
                <a:latin typeface="+mn-lt"/>
                <a:ea typeface="Helvetica Neue"/>
                <a:cs typeface="Helvetica Neue"/>
                <a:sym typeface="Helvetica Neue"/>
              </a:rPr>
              <a:t>employees, please </a:t>
            </a:r>
            <a:r>
              <a:rPr lang="en-US" sz="1700" b="1" i="0" u="none" strike="noStrike" cap="none" dirty="0">
                <a:solidFill>
                  <a:srgbClr val="58595B"/>
                </a:solidFill>
                <a:latin typeface="+mn-lt"/>
                <a:ea typeface="Helvetica Neue"/>
                <a:cs typeface="Helvetica Neue"/>
                <a:sym typeface="Helvetica Neue"/>
              </a:rPr>
              <a:t>check the most recent </a:t>
            </a:r>
            <a:r>
              <a:rPr lang="en-US" sz="1700" b="1" i="0" u="none" strike="noStrike" cap="none" dirty="0">
                <a:solidFill>
                  <a:srgbClr val="58595B"/>
                </a:solidFill>
                <a:latin typeface="+mn-lt"/>
                <a:ea typeface="Helvetica Neue"/>
                <a:cs typeface="Helvetica Neue"/>
                <a:sym typeface="Helvetica Neue"/>
                <a:hlinkClick r:id="rId2">
                  <a:extLst>
                    <a:ext uri="{A12FA001-AC4F-418D-AE19-62706E023703}">
                      <ahyp:hlinkClr xmlns:ahyp="http://schemas.microsoft.com/office/drawing/2018/hyperlinkcolor" val="tx"/>
                    </a:ext>
                  </a:extLst>
                </a:hlinkClick>
              </a:rPr>
              <a:t>union-negotiated contract</a:t>
            </a:r>
            <a:r>
              <a:rPr lang="en-US" sz="1700" b="1" i="0" u="none" strike="noStrike" cap="none" dirty="0">
                <a:solidFill>
                  <a:srgbClr val="58595B"/>
                </a:solidFill>
                <a:latin typeface="+mn-lt"/>
                <a:ea typeface="Helvetica Neue"/>
                <a:cs typeface="Helvetica Neue"/>
                <a:sym typeface="Helvetica Neue"/>
              </a:rPr>
              <a:t> </a:t>
            </a:r>
            <a:r>
              <a:rPr lang="en-US" sz="1700" b="0" i="0" u="none" strike="noStrike" cap="none" dirty="0">
                <a:solidFill>
                  <a:srgbClr val="58595B"/>
                </a:solidFill>
                <a:latin typeface="+mn-lt"/>
                <a:ea typeface="Helvetica Neue"/>
                <a:cs typeface="Helvetica Neue"/>
                <a:sym typeface="Helvetica Neue"/>
              </a:rPr>
              <a:t>for your particular union regarding scheduled pay increases. </a:t>
            </a:r>
          </a:p>
        </p:txBody>
      </p:sp>
      <p:pic>
        <p:nvPicPr>
          <p:cNvPr id="4" name="Graphic 3" descr="Dollar with solid fill">
            <a:extLst>
              <a:ext uri="{FF2B5EF4-FFF2-40B4-BE49-F238E27FC236}">
                <a16:creationId xmlns:a16="http://schemas.microsoft.com/office/drawing/2014/main" id="{109C2D8F-3BA1-A436-9138-A3F30D96F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2664" y="1394460"/>
            <a:ext cx="3108960" cy="3108960"/>
          </a:xfrm>
          <a:prstGeom prst="rect">
            <a:avLst/>
          </a:prstGeom>
          <a:ln>
            <a:noFill/>
          </a:ln>
        </p:spPr>
      </p:pic>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a:xfrm>
            <a:off x="640079" y="640080"/>
            <a:ext cx="7772400" cy="393192"/>
          </a:xfrm>
        </p:spPr>
        <p:txBody>
          <a:bodyPr spcFirstLastPara="1" wrap="square" lIns="0" tIns="0" rIns="0" bIns="0" anchor="b" anchorCtr="0">
            <a:normAutofit/>
          </a:bodyPr>
          <a:lstStyle/>
          <a:p>
            <a:r>
              <a:rPr lang="en-US" b="1" i="0" u="none" strike="noStrike" cap="none">
                <a:latin typeface="+mn-lt"/>
                <a:ea typeface="Helvetica Neue"/>
                <a:cs typeface="Helvetica Neue"/>
                <a:sym typeface="Helvetica Neue"/>
              </a:rPr>
              <a:t>Pay Increases</a:t>
            </a:r>
          </a:p>
        </p:txBody>
      </p:sp>
    </p:spTree>
    <p:extLst>
      <p:ext uri="{BB962C8B-B14F-4D97-AF65-F5344CB8AC3E}">
        <p14:creationId xmlns:p14="http://schemas.microsoft.com/office/powerpoint/2010/main" val="53549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6</a:t>
            </a:fld>
            <a:endParaRPr lang="en-US"/>
          </a:p>
        </p:txBody>
      </p:sp>
      <p:sp>
        <p:nvSpPr>
          <p:cNvPr id="5" name="Title 4"/>
          <p:cNvSpPr>
            <a:spLocks noGrp="1"/>
          </p:cNvSpPr>
          <p:nvPr>
            <p:ph type="title"/>
          </p:nvPr>
        </p:nvSpPr>
        <p:spPr/>
        <p:txBody>
          <a:bodyPr/>
          <a:lstStyle/>
          <a:p>
            <a:r>
              <a:rPr lang="en-US" dirty="0">
                <a:solidFill>
                  <a:schemeClr val="tx1">
                    <a:lumMod val="50000"/>
                  </a:schemeClr>
                </a:solidFill>
              </a:rPr>
              <a:t>Upcoming</a:t>
            </a:r>
            <a:r>
              <a:rPr lang="en-US" dirty="0"/>
              <a:t> </a:t>
            </a:r>
            <a:r>
              <a:rPr lang="en-US" dirty="0">
                <a:solidFill>
                  <a:schemeClr val="tx1">
                    <a:lumMod val="50000"/>
                  </a:schemeClr>
                </a:solidFill>
              </a:rPr>
              <a:t>Holidays</a:t>
            </a:r>
          </a:p>
        </p:txBody>
      </p:sp>
      <p:sp>
        <p:nvSpPr>
          <p:cNvPr id="8" name="TextBox 7"/>
          <p:cNvSpPr txBox="1"/>
          <p:nvPr/>
        </p:nvSpPr>
        <p:spPr>
          <a:xfrm>
            <a:off x="3876541" y="1236533"/>
            <a:ext cx="4773683" cy="954107"/>
          </a:xfrm>
          <a:prstGeom prst="rect">
            <a:avLst/>
          </a:prstGeom>
          <a:noFill/>
        </p:spPr>
        <p:txBody>
          <a:bodyPr wrap="square" rtlCol="0">
            <a:spAutoFit/>
          </a:bodyPr>
          <a:lstStyle/>
          <a:p>
            <a:r>
              <a:rPr lang="en-US" sz="2800" dirty="0">
                <a:latin typeface="Copperplate Gothic Bold" panose="020E0705020206020404" pitchFamily="34" charset="0"/>
              </a:rPr>
              <a:t>Juneteenth</a:t>
            </a:r>
          </a:p>
          <a:p>
            <a:r>
              <a:rPr lang="en-US" sz="2800" dirty="0">
                <a:latin typeface="Copperplate Gothic Bold" panose="020E0705020206020404" pitchFamily="34" charset="0"/>
              </a:rPr>
              <a:t>Wednesday, June 19</a:t>
            </a:r>
            <a:r>
              <a:rPr lang="en-US" sz="2800" baseline="30000" dirty="0">
                <a:latin typeface="Copperplate Gothic Bold" panose="020E0705020206020404" pitchFamily="34" charset="0"/>
              </a:rPr>
              <a:t>th</a:t>
            </a:r>
            <a:r>
              <a:rPr lang="en-US" sz="2800" dirty="0">
                <a:latin typeface="Copperplate Gothic Bold" panose="020E0705020206020404" pitchFamily="34" charset="0"/>
              </a:rPr>
              <a:t> </a:t>
            </a:r>
          </a:p>
        </p:txBody>
      </p:sp>
      <p:sp>
        <p:nvSpPr>
          <p:cNvPr id="2" name="TextBox 1">
            <a:extLst>
              <a:ext uri="{FF2B5EF4-FFF2-40B4-BE49-F238E27FC236}">
                <a16:creationId xmlns:a16="http://schemas.microsoft.com/office/drawing/2014/main" id="{A6A6506F-1F9A-28C2-A580-FAAB3BE78BBA}"/>
              </a:ext>
            </a:extLst>
          </p:cNvPr>
          <p:cNvSpPr txBox="1"/>
          <p:nvPr/>
        </p:nvSpPr>
        <p:spPr>
          <a:xfrm>
            <a:off x="1815921" y="3800773"/>
            <a:ext cx="4371217" cy="954107"/>
          </a:xfrm>
          <a:prstGeom prst="rect">
            <a:avLst/>
          </a:prstGeom>
          <a:noFill/>
        </p:spPr>
        <p:txBody>
          <a:bodyPr wrap="square" rtlCol="0">
            <a:spAutoFit/>
          </a:bodyPr>
          <a:lstStyle/>
          <a:p>
            <a:r>
              <a:rPr lang="en-US" sz="2800" dirty="0">
                <a:latin typeface="Copperplate Gothic Bold" panose="020E0705020206020404" pitchFamily="34" charset="0"/>
              </a:rPr>
              <a:t>Independence Day</a:t>
            </a:r>
          </a:p>
          <a:p>
            <a:r>
              <a:rPr lang="en-US" sz="2800" dirty="0">
                <a:latin typeface="Copperplate Gothic Bold" panose="020E0705020206020404" pitchFamily="34" charset="0"/>
              </a:rPr>
              <a:t>Thursday, July 4</a:t>
            </a:r>
            <a:r>
              <a:rPr lang="en-US" sz="2800" baseline="30000" dirty="0">
                <a:latin typeface="Copperplate Gothic Bold" panose="020E0705020206020404" pitchFamily="34" charset="0"/>
              </a:rPr>
              <a:t>th</a:t>
            </a:r>
            <a:r>
              <a:rPr lang="en-US" sz="2800" dirty="0">
                <a:latin typeface="Copperplate Gothic Bold" panose="020E0705020206020404" pitchFamily="34" charset="0"/>
              </a:rPr>
              <a:t> </a:t>
            </a:r>
          </a:p>
        </p:txBody>
      </p:sp>
      <p:pic>
        <p:nvPicPr>
          <p:cNvPr id="1026" name="Picture 2" descr="July traditions on US Independence Day">
            <a:extLst>
              <a:ext uri="{FF2B5EF4-FFF2-40B4-BE49-F238E27FC236}">
                <a16:creationId xmlns:a16="http://schemas.microsoft.com/office/drawing/2014/main" id="{4E61EFF4-4C0F-9D31-E883-8FE747971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29" y="2952861"/>
            <a:ext cx="3056196" cy="17171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ppy Juneteenth: Celebrating Freedom - Focus on the Family">
            <a:extLst>
              <a:ext uri="{FF2B5EF4-FFF2-40B4-BE49-F238E27FC236}">
                <a16:creationId xmlns:a16="http://schemas.microsoft.com/office/drawing/2014/main" id="{CD9215FF-DED9-8551-3736-7AB2A9066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62" y="1237664"/>
            <a:ext cx="3532679" cy="211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503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D1F64E-11EF-0874-42CA-A8A70000754C}"/>
              </a:ext>
            </a:extLst>
          </p:cNvPr>
          <p:cNvPicPr>
            <a:picLocks noChangeAspect="1"/>
          </p:cNvPicPr>
          <p:nvPr/>
        </p:nvPicPr>
        <p:blipFill rotWithShape="1">
          <a:blip r:embed="rId2"/>
          <a:srcRect l="2229" t="1761" b="7555"/>
          <a:stretch/>
        </p:blipFill>
        <p:spPr>
          <a:xfrm>
            <a:off x="5033728" y="452671"/>
            <a:ext cx="4139356" cy="2585583"/>
          </a:xfrm>
          <a:prstGeom prst="rect">
            <a:avLst/>
          </a:prstGeom>
        </p:spPr>
      </p:pic>
      <p:pic>
        <p:nvPicPr>
          <p:cNvPr id="18" name="Picture 17">
            <a:extLst>
              <a:ext uri="{FF2B5EF4-FFF2-40B4-BE49-F238E27FC236}">
                <a16:creationId xmlns:a16="http://schemas.microsoft.com/office/drawing/2014/main" id="{0301CBD4-4B7A-5D2F-02A9-6C682A2A8D9C}"/>
              </a:ext>
            </a:extLst>
          </p:cNvPr>
          <p:cNvPicPr>
            <a:picLocks noChangeAspect="1"/>
          </p:cNvPicPr>
          <p:nvPr/>
        </p:nvPicPr>
        <p:blipFill>
          <a:blip r:embed="rId3"/>
          <a:stretch>
            <a:fillRect/>
          </a:stretch>
        </p:blipFill>
        <p:spPr>
          <a:xfrm>
            <a:off x="-796" y="1060738"/>
            <a:ext cx="5122693" cy="2877526"/>
          </a:xfrm>
          <a:prstGeom prst="rect">
            <a:avLst/>
          </a:prstGeom>
        </p:spPr>
      </p:pic>
      <p:pic>
        <p:nvPicPr>
          <p:cNvPr id="20" name="Picture 19">
            <a:extLst>
              <a:ext uri="{FF2B5EF4-FFF2-40B4-BE49-F238E27FC236}">
                <a16:creationId xmlns:a16="http://schemas.microsoft.com/office/drawing/2014/main" id="{DA6289AA-BB91-9B07-08AB-ADF126F2DE6D}"/>
              </a:ext>
            </a:extLst>
          </p:cNvPr>
          <p:cNvPicPr>
            <a:picLocks noChangeAspect="1"/>
          </p:cNvPicPr>
          <p:nvPr/>
        </p:nvPicPr>
        <p:blipFill>
          <a:blip r:embed="rId4"/>
          <a:stretch>
            <a:fillRect/>
          </a:stretch>
        </p:blipFill>
        <p:spPr>
          <a:xfrm>
            <a:off x="4637162" y="2941254"/>
            <a:ext cx="4570214" cy="2434006"/>
          </a:xfrm>
          <a:prstGeom prst="rect">
            <a:avLst/>
          </a:prstGeom>
        </p:spPr>
      </p:pic>
      <p:pic>
        <p:nvPicPr>
          <p:cNvPr id="22" name="Picture 21">
            <a:extLst>
              <a:ext uri="{FF2B5EF4-FFF2-40B4-BE49-F238E27FC236}">
                <a16:creationId xmlns:a16="http://schemas.microsoft.com/office/drawing/2014/main" id="{77382C81-1366-D981-E71D-4AB8542A04C2}"/>
              </a:ext>
            </a:extLst>
          </p:cNvPr>
          <p:cNvPicPr>
            <a:picLocks noChangeAspect="1"/>
          </p:cNvPicPr>
          <p:nvPr/>
        </p:nvPicPr>
        <p:blipFill rotWithShape="1">
          <a:blip r:embed="rId5"/>
          <a:srcRect t="10412"/>
          <a:stretch/>
        </p:blipFill>
        <p:spPr>
          <a:xfrm>
            <a:off x="1579829" y="3648547"/>
            <a:ext cx="3743127" cy="1504686"/>
          </a:xfrm>
          <a:prstGeom prst="rect">
            <a:avLst/>
          </a:prstGeom>
        </p:spPr>
      </p:pic>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a:xfrm>
            <a:off x="8257" y="556513"/>
            <a:ext cx="5122692" cy="393192"/>
          </a:xfrm>
        </p:spPr>
        <p:txBody>
          <a:bodyPr/>
          <a:lstStyle/>
          <a:p>
            <a:pPr algn="ctr"/>
            <a:r>
              <a:rPr lang="en-US" dirty="0">
                <a:solidFill>
                  <a:srgbClr val="000000"/>
                </a:solidFill>
              </a:rPr>
              <a:t>Research Day 2024</a:t>
            </a:r>
          </a:p>
        </p:txBody>
      </p:sp>
      <p:pic>
        <p:nvPicPr>
          <p:cNvPr id="16" name="Picture 15">
            <a:extLst>
              <a:ext uri="{FF2B5EF4-FFF2-40B4-BE49-F238E27FC236}">
                <a16:creationId xmlns:a16="http://schemas.microsoft.com/office/drawing/2014/main" id="{82DD74C8-AEE3-A459-1DC4-409DAC18CBC5}"/>
              </a:ext>
            </a:extLst>
          </p:cNvPr>
          <p:cNvPicPr>
            <a:picLocks noChangeAspect="1"/>
          </p:cNvPicPr>
          <p:nvPr/>
        </p:nvPicPr>
        <p:blipFill>
          <a:blip r:embed="rId6"/>
          <a:stretch>
            <a:fillRect/>
          </a:stretch>
        </p:blipFill>
        <p:spPr>
          <a:xfrm>
            <a:off x="-38931" y="2661719"/>
            <a:ext cx="2663573" cy="1410127"/>
          </a:xfrm>
          <a:prstGeom prst="rect">
            <a:avLst/>
          </a:prstGeom>
        </p:spPr>
      </p:pic>
      <p:pic>
        <p:nvPicPr>
          <p:cNvPr id="24" name="Picture 23">
            <a:extLst>
              <a:ext uri="{FF2B5EF4-FFF2-40B4-BE49-F238E27FC236}">
                <a16:creationId xmlns:a16="http://schemas.microsoft.com/office/drawing/2014/main" id="{812CE99F-4A2D-4408-FBB1-31D2151A11B0}"/>
              </a:ext>
            </a:extLst>
          </p:cNvPr>
          <p:cNvPicPr>
            <a:picLocks noChangeAspect="1"/>
          </p:cNvPicPr>
          <p:nvPr/>
        </p:nvPicPr>
        <p:blipFill>
          <a:blip r:embed="rId7"/>
          <a:stretch>
            <a:fillRect/>
          </a:stretch>
        </p:blipFill>
        <p:spPr>
          <a:xfrm>
            <a:off x="1" y="3878590"/>
            <a:ext cx="1801640" cy="1274642"/>
          </a:xfrm>
          <a:prstGeom prst="rect">
            <a:avLst/>
          </a:prstGeom>
        </p:spPr>
      </p:pic>
    </p:spTree>
    <p:extLst>
      <p:ext uri="{BB962C8B-B14F-4D97-AF65-F5344CB8AC3E}">
        <p14:creationId xmlns:p14="http://schemas.microsoft.com/office/powerpoint/2010/main" val="48122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28F8E7-AC48-0D58-E6D0-095F258FEE68}"/>
              </a:ext>
            </a:extLst>
          </p:cNvPr>
          <p:cNvSpPr>
            <a:spLocks noGrp="1"/>
          </p:cNvSpPr>
          <p:nvPr>
            <p:ph type="sldNum" idx="12"/>
          </p:nvPr>
        </p:nvSpPr>
        <p:spPr>
          <a:xfrm>
            <a:off x="8421624" y="4754880"/>
            <a:ext cx="457200" cy="365760"/>
          </a:xfrm>
        </p:spPr>
        <p:txBody>
          <a:bodyPr spcFirstLastPara="1" wrap="square" lIns="0" tIns="0" rIns="0" bIns="256025" anchor="t" anchorCtr="0">
            <a:normAutofit/>
          </a:bodyPr>
          <a:lstStyle/>
          <a:p>
            <a:pPr>
              <a:lnSpc>
                <a:spcPct val="90000"/>
              </a:lnSpc>
              <a:spcAft>
                <a:spcPts val="600"/>
              </a:spcAft>
            </a:pPr>
            <a:fld id="{00000000-1234-1234-1234-123412341234}" type="slidenum">
              <a:rPr lang="en-US" sz="200" smtClean="0"/>
              <a:pPr>
                <a:lnSpc>
                  <a:spcPct val="90000"/>
                </a:lnSpc>
                <a:spcAft>
                  <a:spcPts val="600"/>
                </a:spcAft>
              </a:pPr>
              <a:t>8</a:t>
            </a:fld>
            <a:endParaRPr lang="en-US" sz="200"/>
          </a:p>
        </p:txBody>
      </p:sp>
      <p:sp>
        <p:nvSpPr>
          <p:cNvPr id="4" name="TextBox 3">
            <a:extLst>
              <a:ext uri="{FF2B5EF4-FFF2-40B4-BE49-F238E27FC236}">
                <a16:creationId xmlns:a16="http://schemas.microsoft.com/office/drawing/2014/main" id="{EB9EDA11-6E82-D1C9-98C4-01CCE6B60285}"/>
              </a:ext>
            </a:extLst>
          </p:cNvPr>
          <p:cNvSpPr txBox="1"/>
          <p:nvPr/>
        </p:nvSpPr>
        <p:spPr>
          <a:xfrm>
            <a:off x="4572000" y="1428750"/>
            <a:ext cx="3931920" cy="2286000"/>
          </a:xfrm>
          <a:prstGeom prst="rect">
            <a:avLst/>
          </a:prstGeom>
          <a:noFill/>
          <a:ln>
            <a:noFill/>
          </a:ln>
        </p:spPr>
        <p:txBody>
          <a:bodyPr spcFirstLastPara="1" wrap="square" lIns="365750" tIns="0" rIns="0" bIns="0" anchor="t" anchorCtr="0">
            <a:noAutofit/>
          </a:bodyPr>
          <a:lstStyle/>
          <a:p>
            <a:pPr indent="1588">
              <a:lnSpc>
                <a:spcPct val="90000"/>
              </a:lnSpc>
              <a:spcBef>
                <a:spcPts val="750"/>
              </a:spcBef>
              <a:buClr>
                <a:srgbClr val="58595B"/>
              </a:buClr>
              <a:buSzPts val="1400"/>
            </a:pPr>
            <a:r>
              <a:rPr lang="en-US" sz="1600" b="1" i="0" u="none" strike="noStrike" cap="none" dirty="0">
                <a:solidFill>
                  <a:srgbClr val="58595B"/>
                </a:solidFill>
                <a:effectLst/>
                <a:latin typeface="+mn-lt"/>
                <a:ea typeface="Helvetica Neue"/>
                <a:cs typeface="Helvetica Neue"/>
                <a:sym typeface="Helvetica Neue"/>
              </a:rPr>
              <a:t>Gerardo Moreno, MD, MSHS, FAAFP, was honored with the Sherman M. </a:t>
            </a:r>
            <a:r>
              <a:rPr lang="en-US" sz="1600" b="1" i="0" u="none" strike="noStrike" cap="none" dirty="0" err="1">
                <a:solidFill>
                  <a:srgbClr val="58595B"/>
                </a:solidFill>
                <a:effectLst/>
                <a:latin typeface="+mn-lt"/>
                <a:ea typeface="Helvetica Neue"/>
                <a:cs typeface="Helvetica Neue"/>
                <a:sym typeface="Helvetica Neue"/>
              </a:rPr>
              <a:t>Mellinkoff</a:t>
            </a:r>
            <a:r>
              <a:rPr lang="en-US" sz="1600" b="1" i="0" u="none" strike="noStrike" cap="none" dirty="0">
                <a:solidFill>
                  <a:srgbClr val="58595B"/>
                </a:solidFill>
                <a:effectLst/>
                <a:latin typeface="+mn-lt"/>
                <a:ea typeface="Helvetica Neue"/>
                <a:cs typeface="Helvetica Neue"/>
                <a:sym typeface="Helvetica Neue"/>
              </a:rPr>
              <a:t> Faculty Award</a:t>
            </a:r>
            <a:r>
              <a:rPr lang="en-US" sz="1600" b="0" i="0" u="none" strike="noStrike" cap="none" dirty="0">
                <a:solidFill>
                  <a:srgbClr val="58595B"/>
                </a:solidFill>
                <a:effectLst/>
                <a:latin typeface="+mn-lt"/>
                <a:ea typeface="Helvetica Neue"/>
                <a:cs typeface="Helvetica Neue"/>
                <a:sym typeface="Helvetica Neue"/>
              </a:rPr>
              <a:t>. Dr. Moreno's recognition with this award highlights his exemplary contributions to DGSOM, and his dedication to teaching, patients and communities. </a:t>
            </a:r>
          </a:p>
          <a:p>
            <a:pPr indent="1588">
              <a:lnSpc>
                <a:spcPct val="90000"/>
              </a:lnSpc>
              <a:spcBef>
                <a:spcPts val="750"/>
              </a:spcBef>
              <a:buClr>
                <a:srgbClr val="58595B"/>
              </a:buClr>
              <a:buSzPts val="1400"/>
            </a:pPr>
            <a:r>
              <a:rPr lang="en-US" sz="1600" b="0" i="0" u="none" strike="noStrike" cap="none" dirty="0">
                <a:solidFill>
                  <a:srgbClr val="58595B"/>
                </a:solidFill>
                <a:effectLst/>
                <a:latin typeface="+mn-lt"/>
                <a:ea typeface="Helvetica Neue"/>
                <a:cs typeface="Helvetica Neue"/>
                <a:sym typeface="Helvetica Neue"/>
              </a:rPr>
              <a:t>This award is considered by the faculty to be the highest honor of the David Geffen School of Medicine at UCLA.</a:t>
            </a:r>
          </a:p>
          <a:p>
            <a:pPr indent="1588">
              <a:lnSpc>
                <a:spcPct val="90000"/>
              </a:lnSpc>
              <a:spcBef>
                <a:spcPts val="750"/>
              </a:spcBef>
              <a:buClr>
                <a:srgbClr val="58595B"/>
              </a:buClr>
              <a:buSzPts val="1400"/>
            </a:pPr>
            <a:r>
              <a:rPr lang="en-US" sz="1600" b="0" i="0" u="none" strike="noStrike" cap="none" dirty="0">
                <a:solidFill>
                  <a:srgbClr val="58595B"/>
                </a:solidFill>
                <a:effectLst/>
                <a:latin typeface="+mn-lt"/>
                <a:ea typeface="Helvetica Neue"/>
                <a:cs typeface="Helvetica Neue"/>
                <a:sym typeface="Helvetica Neue"/>
              </a:rPr>
              <a:t>He is the first family medicine physician to be honored with the </a:t>
            </a:r>
            <a:r>
              <a:rPr lang="en-US" sz="1600" b="0" i="0" u="none" strike="noStrike" cap="none" dirty="0" err="1">
                <a:solidFill>
                  <a:srgbClr val="58595B"/>
                </a:solidFill>
                <a:effectLst/>
                <a:latin typeface="+mn-lt"/>
                <a:ea typeface="Helvetica Neue"/>
                <a:cs typeface="Helvetica Neue"/>
                <a:sym typeface="Helvetica Neue"/>
                <a:hlinkClick r:id="rId2"/>
              </a:rPr>
              <a:t>Mellinkoff</a:t>
            </a:r>
            <a:r>
              <a:rPr lang="en-US" sz="1600" b="0" i="0" u="none" strike="noStrike" cap="none" dirty="0">
                <a:solidFill>
                  <a:srgbClr val="58595B"/>
                </a:solidFill>
                <a:effectLst/>
                <a:latin typeface="+mn-lt"/>
                <a:ea typeface="Helvetica Neue"/>
                <a:cs typeface="Helvetica Neue"/>
                <a:sym typeface="Helvetica Neue"/>
                <a:hlinkClick r:id="rId2"/>
              </a:rPr>
              <a:t> Award </a:t>
            </a:r>
            <a:r>
              <a:rPr lang="en-US" sz="1600" b="0" i="0" u="none" strike="noStrike" cap="none" dirty="0">
                <a:solidFill>
                  <a:srgbClr val="58595B"/>
                </a:solidFill>
                <a:effectLst/>
                <a:latin typeface="+mn-lt"/>
                <a:ea typeface="Helvetica Neue"/>
                <a:cs typeface="Helvetica Neue"/>
                <a:sym typeface="Helvetica Neue"/>
              </a:rPr>
              <a:t>since it was first awarded in 1980!</a:t>
            </a:r>
            <a:endParaRPr lang="en-US" sz="1600" b="0" i="0" u="none" strike="noStrike" cap="none" dirty="0">
              <a:solidFill>
                <a:srgbClr val="58595B"/>
              </a:solidFill>
              <a:latin typeface="+mn-lt"/>
              <a:ea typeface="Helvetica Neue"/>
              <a:cs typeface="Helvetica Neue"/>
              <a:sym typeface="Helvetica Neue"/>
            </a:endParaRPr>
          </a:p>
        </p:txBody>
      </p:sp>
      <p:pic>
        <p:nvPicPr>
          <p:cNvPr id="5122" name="Picture 2" descr="Gerardo Moreno, MD, MSHS, FAAFP receives the Mellinkoff Award at the 2024 Commencement Ceremony at the David Geffen School of Medicine at UCLA.">
            <a:extLst>
              <a:ext uri="{FF2B5EF4-FFF2-40B4-BE49-F238E27FC236}">
                <a16:creationId xmlns:a16="http://schemas.microsoft.com/office/drawing/2014/main" id="{805CF333-46A2-8FD0-A917-1065E7F048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45" b="-2"/>
          <a:stretch/>
        </p:blipFill>
        <p:spPr bwMode="auto">
          <a:xfrm>
            <a:off x="640080" y="1463040"/>
            <a:ext cx="3931920" cy="3108960"/>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E9255D5-DD5B-90E9-DB89-5FD4819235EC}"/>
              </a:ext>
            </a:extLst>
          </p:cNvPr>
          <p:cNvSpPr>
            <a:spLocks noGrp="1"/>
          </p:cNvSpPr>
          <p:nvPr>
            <p:ph type="title"/>
          </p:nvPr>
        </p:nvSpPr>
        <p:spPr>
          <a:xfrm>
            <a:off x="640079" y="640080"/>
            <a:ext cx="7772400" cy="393192"/>
          </a:xfrm>
        </p:spPr>
        <p:txBody>
          <a:bodyPr spcFirstLastPara="1" wrap="square" lIns="0" tIns="0" rIns="0" bIns="0" anchor="b" anchorCtr="0">
            <a:normAutofit fontScale="90000"/>
          </a:bodyPr>
          <a:lstStyle/>
          <a:p>
            <a:r>
              <a:rPr lang="en-US" b="1" i="0" u="none" strike="noStrike" cap="none" dirty="0">
                <a:solidFill>
                  <a:schemeClr val="tx1">
                    <a:lumMod val="50000"/>
                  </a:schemeClr>
                </a:solidFill>
                <a:effectLst/>
                <a:latin typeface="+mn-lt"/>
                <a:ea typeface="Helvetica Neue"/>
                <a:cs typeface="Helvetica Neue"/>
                <a:sym typeface="Helvetica Neue"/>
              </a:rPr>
              <a:t>Dr. Moreno Receives the </a:t>
            </a:r>
            <a:r>
              <a:rPr lang="en-US" b="1" i="0" u="none" strike="noStrike" cap="none" dirty="0" err="1">
                <a:solidFill>
                  <a:schemeClr val="tx1">
                    <a:lumMod val="50000"/>
                  </a:schemeClr>
                </a:solidFill>
                <a:effectLst/>
                <a:latin typeface="+mn-lt"/>
                <a:ea typeface="Helvetica Neue"/>
                <a:cs typeface="Helvetica Neue"/>
                <a:sym typeface="Helvetica Neue"/>
              </a:rPr>
              <a:t>Mellinkoff</a:t>
            </a:r>
            <a:r>
              <a:rPr lang="en-US" b="1" i="0" u="none" strike="noStrike" cap="none" dirty="0">
                <a:solidFill>
                  <a:schemeClr val="tx1">
                    <a:lumMod val="50000"/>
                  </a:schemeClr>
                </a:solidFill>
                <a:effectLst/>
                <a:latin typeface="+mn-lt"/>
                <a:ea typeface="Helvetica Neue"/>
                <a:cs typeface="Helvetica Neue"/>
                <a:sym typeface="Helvetica Neue"/>
              </a:rPr>
              <a:t> Faculty Award</a:t>
            </a:r>
            <a:endParaRPr lang="en-US" b="1" i="0" u="none" strike="noStrike" cap="none" dirty="0">
              <a:solidFill>
                <a:schemeClr val="tx1">
                  <a:lumMod val="50000"/>
                </a:schemeClr>
              </a:solidFill>
              <a:latin typeface="+mn-lt"/>
              <a:ea typeface="Helvetica Neue"/>
              <a:cs typeface="Helvetica Neue"/>
              <a:sym typeface="Helvetica Neue"/>
            </a:endParaRPr>
          </a:p>
        </p:txBody>
      </p:sp>
    </p:spTree>
    <p:extLst>
      <p:ext uri="{BB962C8B-B14F-4D97-AF65-F5344CB8AC3E}">
        <p14:creationId xmlns:p14="http://schemas.microsoft.com/office/powerpoint/2010/main" val="466301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98D25-DA1E-1C75-FC49-2C9018118FB7}"/>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3" name="Text Placeholder 2">
            <a:extLst>
              <a:ext uri="{FF2B5EF4-FFF2-40B4-BE49-F238E27FC236}">
                <a16:creationId xmlns:a16="http://schemas.microsoft.com/office/drawing/2014/main" id="{08DAD207-CB94-47E2-20CF-EA96B7D84174}"/>
              </a:ext>
            </a:extLst>
          </p:cNvPr>
          <p:cNvSpPr>
            <a:spLocks noGrp="1"/>
          </p:cNvSpPr>
          <p:nvPr>
            <p:ph type="body" idx="1"/>
          </p:nvPr>
        </p:nvSpPr>
        <p:spPr>
          <a:xfrm>
            <a:off x="640080" y="1828800"/>
            <a:ext cx="3840480" cy="1949252"/>
          </a:xfrm>
        </p:spPr>
        <p:txBody>
          <a:bodyPr/>
          <a:lstStyle/>
          <a:p>
            <a:pPr marL="61913" indent="-6350"/>
            <a:r>
              <a:rPr lang="en-US" sz="2000" dirty="0"/>
              <a:t>The repair tech had to replace the hard drive, so Valencia is manually adding in everyone’s email addresses to utilize the scanning functions.</a:t>
            </a:r>
          </a:p>
        </p:txBody>
      </p:sp>
      <p:sp>
        <p:nvSpPr>
          <p:cNvPr id="6" name="Title 5">
            <a:extLst>
              <a:ext uri="{FF2B5EF4-FFF2-40B4-BE49-F238E27FC236}">
                <a16:creationId xmlns:a16="http://schemas.microsoft.com/office/drawing/2014/main" id="{1A3BB066-2EB2-D68E-8502-94907516AFB2}"/>
              </a:ext>
            </a:extLst>
          </p:cNvPr>
          <p:cNvSpPr>
            <a:spLocks noGrp="1"/>
          </p:cNvSpPr>
          <p:nvPr>
            <p:ph type="title"/>
          </p:nvPr>
        </p:nvSpPr>
        <p:spPr/>
        <p:txBody>
          <a:bodyPr/>
          <a:lstStyle/>
          <a:p>
            <a:r>
              <a:rPr lang="en-US" dirty="0">
                <a:solidFill>
                  <a:schemeClr val="tx1">
                    <a:lumMod val="50000"/>
                  </a:schemeClr>
                </a:solidFill>
              </a:rPr>
              <a:t>Oppy Copier – Back in Business</a:t>
            </a:r>
          </a:p>
        </p:txBody>
      </p:sp>
      <p:pic>
        <p:nvPicPr>
          <p:cNvPr id="3076" name="Picture 4" descr="Amazon.com : Sharp Mx 283n Copier machine : Photocopiers : Office Products">
            <a:extLst>
              <a:ext uri="{FF2B5EF4-FFF2-40B4-BE49-F238E27FC236}">
                <a16:creationId xmlns:a16="http://schemas.microsoft.com/office/drawing/2014/main" id="{11D4FE57-FF60-4A8D-E8F3-5FD8976C8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280" y="1469370"/>
            <a:ext cx="3960944" cy="3129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ownload Fixed, Repaired, Quality. Royalty-Free Stock Illustration Image -  Pixabay">
            <a:extLst>
              <a:ext uri="{FF2B5EF4-FFF2-40B4-BE49-F238E27FC236}">
                <a16:creationId xmlns:a16="http://schemas.microsoft.com/office/drawing/2014/main" id="{2EC397E2-E837-E172-BAE9-13EB4DA37C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47" b="15638"/>
          <a:stretch/>
        </p:blipFill>
        <p:spPr bwMode="auto">
          <a:xfrm>
            <a:off x="5715117" y="2571750"/>
            <a:ext cx="1909270" cy="135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6200"/>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30708</TotalTime>
  <Words>2738</Words>
  <Application>Microsoft Office PowerPoint</Application>
  <PresentationFormat>On-screen Show (16:9)</PresentationFormat>
  <Paragraphs>336</Paragraphs>
  <Slides>38</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Copperplate Gothic Bold</vt:lpstr>
      <vt:lpstr>Symbol</vt:lpstr>
      <vt:lpstr>Helvetica Neue</vt:lpstr>
      <vt:lpstr>Ink Free</vt:lpstr>
      <vt:lpstr>Courier New</vt:lpstr>
      <vt:lpstr>Arial</vt:lpstr>
      <vt:lpstr>Helvetica Regular</vt:lpstr>
      <vt:lpstr>Calibri</vt:lpstr>
      <vt:lpstr>Helvetica</vt:lpstr>
      <vt:lpstr>presentation-01-dark</vt:lpstr>
      <vt:lpstr>presentation-02</vt:lpstr>
      <vt:lpstr>1_presentation-02</vt:lpstr>
      <vt:lpstr>PowerPoint Presentation</vt:lpstr>
      <vt:lpstr>Recently Submitted Proposals (since April)</vt:lpstr>
      <vt:lpstr>Recently Processed Awards (since April)</vt:lpstr>
      <vt:lpstr>Evaluations and Mandatory Training</vt:lpstr>
      <vt:lpstr>Pay Increases</vt:lpstr>
      <vt:lpstr>Upcoming Holidays</vt:lpstr>
      <vt:lpstr>Research Day 2024</vt:lpstr>
      <vt:lpstr>Dr. Moreno Receives the Mellinkoff Faculty Award</vt:lpstr>
      <vt:lpstr>Oppy Copier – Back in Business</vt:lpstr>
      <vt:lpstr>Grand Rounds</vt:lpstr>
      <vt:lpstr>Research Faculty Meet the Residents</vt:lpstr>
      <vt:lpstr>Research Admin Team Updates</vt:lpstr>
      <vt:lpstr>Admin Team Responsibilities</vt:lpstr>
      <vt:lpstr>Your Responsibilities</vt:lpstr>
      <vt:lpstr>Laura’s Upcoming Vacation</vt:lpstr>
      <vt:lpstr>Discovery Program</vt:lpstr>
      <vt:lpstr>Updates for Newsletter</vt:lpstr>
      <vt:lpstr>BruinIRB Training</vt:lpstr>
      <vt:lpstr>PowerPoint Presentation</vt:lpstr>
      <vt:lpstr>Updated Guidance on NIH Resubmissions</vt:lpstr>
      <vt:lpstr>Updates to NIH Grants Policy Statement</vt:lpstr>
      <vt:lpstr>NIH Common Fund 2025 Budget</vt:lpstr>
      <vt:lpstr>NIH Plan for Diverse Perspectives (PEDP)</vt:lpstr>
      <vt:lpstr>PowerPoint Presentation</vt:lpstr>
      <vt:lpstr>General Procurement Guidance</vt:lpstr>
      <vt:lpstr>Procurement Forms/Process - WIP</vt:lpstr>
      <vt:lpstr>Procurement Forms/Process - WIP</vt:lpstr>
      <vt:lpstr>How are subawards paid?</vt:lpstr>
      <vt:lpstr>Managing Subawards – PI Responsibilities</vt:lpstr>
      <vt:lpstr>Good News – Vendor Invoicing </vt:lpstr>
      <vt:lpstr>Vendor Invoices</vt:lpstr>
      <vt:lpstr>Vendor Submitted Invoices – Pros and Cons</vt:lpstr>
      <vt:lpstr>Vendor Invoices – Helpful Tips</vt:lpstr>
      <vt:lpstr>PowerPoint Presentation</vt:lpstr>
      <vt:lpstr>PowerPoint Presentation</vt:lpstr>
      <vt:lpstr>Quiz</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Laura Sheehan</cp:lastModifiedBy>
  <cp:revision>271</cp:revision>
  <dcterms:created xsi:type="dcterms:W3CDTF">2022-06-02T00:23:03Z</dcterms:created>
  <dcterms:modified xsi:type="dcterms:W3CDTF">2024-06-06T19:07:17Z</dcterms:modified>
</cp:coreProperties>
</file>