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1" r:id="rId5"/>
    <p:sldId id="282" r:id="rId6"/>
    <p:sldId id="286" r:id="rId7"/>
    <p:sldId id="260" r:id="rId8"/>
    <p:sldId id="262" r:id="rId9"/>
    <p:sldId id="276" r:id="rId10"/>
    <p:sldId id="261" r:id="rId11"/>
    <p:sldId id="274" r:id="rId12"/>
    <p:sldId id="278" r:id="rId13"/>
    <p:sldId id="266" r:id="rId14"/>
    <p:sldId id="268" r:id="rId15"/>
    <p:sldId id="287" r:id="rId16"/>
    <p:sldId id="288" r:id="rId17"/>
    <p:sldId id="271" r:id="rId18"/>
    <p:sldId id="269" r:id="rId19"/>
    <p:sldId id="279" r:id="rId20"/>
    <p:sldId id="265" r:id="rId21"/>
    <p:sldId id="289" r:id="rId22"/>
    <p:sldId id="280" r:id="rId23"/>
    <p:sldId id="264" r:id="rId24"/>
    <p:sldId id="257"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Laura W. Sheehan</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143508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49028-EEA5-4545-A8DA-B69EC41BBBC1}"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120175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49028-EEA5-4545-A8DA-B69EC41BBBC1}" type="datetimeFigureOut">
              <a:rPr lang="en-US" smtClean="0"/>
              <a:t>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79128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F4A21-A0F3-4B2A-8DB8-13DBF1E7CEC5}" type="slidenum">
              <a:rPr lang="en-US" smtClean="0"/>
              <a:t>‹#›</a:t>
            </a:fld>
            <a:endParaRPr lang="en-US"/>
          </a:p>
        </p:txBody>
      </p:sp>
      <p:sp>
        <p:nvSpPr>
          <p:cNvPr id="7" name="Date Placeholder 3"/>
          <p:cNvSpPr txBox="1">
            <a:spLocks/>
          </p:cNvSpPr>
          <p:nvPr userDrawn="1"/>
        </p:nvSpPr>
        <p:spPr>
          <a:xfrm>
            <a:off x="13982" y="6566133"/>
            <a:ext cx="2133600" cy="278934"/>
          </a:xfrm>
          <a:prstGeom prst="rect">
            <a:avLst/>
          </a:prstGeom>
        </p:spPr>
        <p:txBody>
          <a:bodyPr vert="horz" lIns="91440" tIns="45720" rIns="91440" bIns="45720" rtlCol="0" anchor="ctr"/>
          <a:lstStyle>
            <a:defPPr>
              <a:defRPr lang="en-US"/>
            </a:defPPr>
            <a:lvl1pPr marL="0" marR="0" indent="0" algn="l" defTabSz="914400" rtl="0" eaLnBrk="1" fontAlgn="auto" latinLnBrk="0" hangingPunct="1">
              <a:lnSpc>
                <a:spcPct val="100000"/>
              </a:lnSpc>
              <a:spcBef>
                <a:spcPts val="0"/>
              </a:spcBef>
              <a:spcAft>
                <a:spcPts val="0"/>
              </a:spcAft>
              <a:buClrTx/>
              <a:buSzTx/>
              <a:buFontTx/>
              <a:buNone/>
              <a:tabLst/>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Laura W. Sheehan</a:t>
            </a:r>
          </a:p>
        </p:txBody>
      </p:sp>
    </p:spTree>
    <p:extLst>
      <p:ext uri="{BB962C8B-B14F-4D97-AF65-F5344CB8AC3E}">
        <p14:creationId xmlns:p14="http://schemas.microsoft.com/office/powerpoint/2010/main" val="1276943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F4A21-A0F3-4B2A-8DB8-13DBF1E7CEC5}" type="slidenum">
              <a:rPr lang="en-US" smtClean="0"/>
              <a:t>‹#›</a:t>
            </a:fld>
            <a:endParaRPr lang="en-US"/>
          </a:p>
        </p:txBody>
      </p:sp>
      <p:sp>
        <p:nvSpPr>
          <p:cNvPr id="7" name="Date Placeholder 3"/>
          <p:cNvSpPr>
            <a:spLocks noGrp="1"/>
          </p:cNvSpPr>
          <p:nvPr>
            <p:ph type="dt" sz="half" idx="2"/>
          </p:nvPr>
        </p:nvSpPr>
        <p:spPr>
          <a:xfrm>
            <a:off x="18875" y="6553200"/>
            <a:ext cx="2133600" cy="27893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a:solidFill>
                  <a:schemeClr val="tx1">
                    <a:tint val="75000"/>
                  </a:schemeClr>
                </a:solidFill>
              </a:defRPr>
            </a:lvl1pPr>
          </a:lstStyle>
          <a:p>
            <a:r>
              <a:rPr lang="en-US" dirty="0" smtClean="0"/>
              <a:t>Laura W. Sheehan</a:t>
            </a:r>
          </a:p>
        </p:txBody>
      </p:sp>
    </p:spTree>
    <p:extLst>
      <p:ext uri="{BB962C8B-B14F-4D97-AF65-F5344CB8AC3E}">
        <p14:creationId xmlns:p14="http://schemas.microsoft.com/office/powerpoint/2010/main" val="249077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49028-EEA5-4545-A8DA-B69EC41BBBC1}"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229420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49028-EEA5-4545-A8DA-B69EC41BBBC1}" type="datetimeFigureOut">
              <a:rPr lang="en-US" smtClean="0"/>
              <a:t>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241266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49028-EEA5-4545-A8DA-B69EC41BBBC1}" type="datetimeFigureOut">
              <a:rPr lang="en-US" smtClean="0"/>
              <a:t>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3317749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49028-EEA5-4545-A8DA-B69EC41BBBC1}" type="datetimeFigureOut">
              <a:rPr lang="en-US" smtClean="0"/>
              <a:t>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3251808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49028-EEA5-4545-A8DA-B69EC41BBBC1}"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65280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49028-EEA5-4545-A8DA-B69EC41BBBC1}" type="datetimeFigureOut">
              <a:rPr lang="en-US" smtClean="0"/>
              <a:t>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F4A21-A0F3-4B2A-8DB8-13DBF1E7CEC5}" type="slidenum">
              <a:rPr lang="en-US" smtClean="0"/>
              <a:t>‹#›</a:t>
            </a:fld>
            <a:endParaRPr lang="en-US"/>
          </a:p>
        </p:txBody>
      </p:sp>
    </p:spTree>
    <p:extLst>
      <p:ext uri="{BB962C8B-B14F-4D97-AF65-F5344CB8AC3E}">
        <p14:creationId xmlns:p14="http://schemas.microsoft.com/office/powerpoint/2010/main" val="43357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875" y="6553200"/>
            <a:ext cx="2133600" cy="27893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a:solidFill>
                  <a:schemeClr val="tx1">
                    <a:tint val="75000"/>
                  </a:schemeClr>
                </a:solidFill>
              </a:defRPr>
            </a:lvl1pPr>
          </a:lstStyle>
          <a:p>
            <a:r>
              <a:rPr lang="en-US" dirty="0" smtClean="0"/>
              <a:t>Laura W. Sheehan</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F4A21-A0F3-4B2A-8DB8-13DBF1E7CEC5}" type="slidenum">
              <a:rPr lang="en-US" smtClean="0"/>
              <a:t>‹#›</a:t>
            </a:fld>
            <a:endParaRPr lang="en-US"/>
          </a:p>
        </p:txBody>
      </p:sp>
    </p:spTree>
    <p:extLst>
      <p:ext uri="{BB962C8B-B14F-4D97-AF65-F5344CB8AC3E}">
        <p14:creationId xmlns:p14="http://schemas.microsoft.com/office/powerpoint/2010/main" val="1222689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moody@mednet.ucla.edu" TargetMode="External"/><Relationship Id="rId2" Type="http://schemas.openxmlformats.org/officeDocument/2006/relationships/hyperlink" Target="mailto:Lsheehan@mednet.ucla.edu"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ucop.edu/ucop-budget/_files/AM101%20Training%20Nov.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ravel.ucla.edu/policy-resources/reimbursement-allowances-mileage-meals"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aoprals.state.gov/web920/per_diem.asp"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It%20is%20preferred%20that%20we%20pay%20catering%20expenses%20directly%20to%20vendor%20in%20advance,%20rather%20than%20as%20a%20reimbursement.%20To%20do%20so:%20Obtain%20a%20quote,%20review%20for%20compliance,%20and%20submit%20to%20fund%20manager%20with%20estimated%20number%20of%20attendees,%20business%20justification,%20and%20FAU%20informa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ravel.ucla.edu/policy-resources/reimbursement-allowances-mileage-meal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travel.ucla.edu/polici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licy.ucop.edu/doc/3420365/BFB-G-2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uclahealth.org/departments/family-medicine/family-medicine-research-unit-employees" TargetMode="External"/><Relationship Id="rId2" Type="http://schemas.openxmlformats.org/officeDocument/2006/relationships/hyperlink" Target="https://www.finance.ucla.edu/express/general-us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inance.ucla.edu/express" TargetMode="External"/><Relationship Id="rId2" Type="http://schemas.openxmlformats.org/officeDocument/2006/relationships/hyperlink" Target="mailto:travel@finance.ucla.edu"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uclahealth.org/departments/family-medicine/family-medicine-research-unit-employe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ravel.ucla.edu/policies" TargetMode="External"/><Relationship Id="rId2" Type="http://schemas.openxmlformats.org/officeDocument/2006/relationships/hyperlink" Target="https://www.ucop.edu/central-travel-management/resources/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clahealth.org/departments/family-medicine/family-medicine-research-unit-employe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Autofit/>
          </a:bodyPr>
          <a:lstStyle/>
          <a:p>
            <a:r>
              <a:rPr lang="en-US" sz="5600" b="1" dirty="0" smtClean="0"/>
              <a:t>Travel and Entertainment</a:t>
            </a:r>
            <a:br>
              <a:rPr lang="en-US" sz="5600" b="1" dirty="0" smtClean="0"/>
            </a:br>
            <a:r>
              <a:rPr lang="en-US" sz="5600" b="1" dirty="0" smtClean="0"/>
              <a:t>Reimbursement Requests</a:t>
            </a:r>
            <a:endParaRPr lang="en-US" sz="5600" b="1" dirty="0"/>
          </a:p>
        </p:txBody>
      </p:sp>
      <p:sp>
        <p:nvSpPr>
          <p:cNvPr id="3" name="Subtitle 2"/>
          <p:cNvSpPr>
            <a:spLocks noGrp="1"/>
          </p:cNvSpPr>
          <p:nvPr>
            <p:ph type="subTitle" idx="1"/>
          </p:nvPr>
        </p:nvSpPr>
        <p:spPr>
          <a:xfrm>
            <a:off x="1371600" y="3886200"/>
            <a:ext cx="6400800" cy="2286000"/>
          </a:xfrm>
        </p:spPr>
        <p:txBody>
          <a:bodyPr>
            <a:normAutofit fontScale="47500" lnSpcReduction="20000"/>
          </a:bodyPr>
          <a:lstStyle/>
          <a:p>
            <a:r>
              <a:rPr lang="en-US" sz="4400" b="1" dirty="0" smtClean="0">
                <a:solidFill>
                  <a:schemeClr val="tx1"/>
                </a:solidFill>
              </a:rPr>
              <a:t>Laura Sheehan</a:t>
            </a:r>
          </a:p>
          <a:p>
            <a:r>
              <a:rPr lang="en-US" sz="4400" dirty="0" smtClean="0">
                <a:solidFill>
                  <a:schemeClr val="tx1"/>
                </a:solidFill>
              </a:rPr>
              <a:t>Manager of Research Administration</a:t>
            </a:r>
          </a:p>
          <a:p>
            <a:r>
              <a:rPr lang="en-US" sz="4400" dirty="0" smtClean="0">
                <a:solidFill>
                  <a:schemeClr val="tx1"/>
                </a:solidFill>
                <a:hlinkClick r:id="rId2"/>
              </a:rPr>
              <a:t>Lsheehan@mednet.ucla.edu</a:t>
            </a:r>
            <a:r>
              <a:rPr lang="en-US" sz="4400" dirty="0" smtClean="0">
                <a:solidFill>
                  <a:schemeClr val="tx1"/>
                </a:solidFill>
              </a:rPr>
              <a:t>; 310-794-8298</a:t>
            </a:r>
          </a:p>
          <a:p>
            <a:endParaRPr lang="en-US" sz="4400" b="1" dirty="0" smtClean="0">
              <a:solidFill>
                <a:schemeClr val="tx1"/>
              </a:solidFill>
            </a:endParaRPr>
          </a:p>
          <a:p>
            <a:r>
              <a:rPr lang="en-US" sz="4400" b="1" dirty="0" smtClean="0">
                <a:solidFill>
                  <a:schemeClr val="tx1"/>
                </a:solidFill>
              </a:rPr>
              <a:t>Valencia Moody</a:t>
            </a:r>
          </a:p>
          <a:p>
            <a:r>
              <a:rPr lang="en-US" sz="4400" dirty="0" smtClean="0">
                <a:solidFill>
                  <a:schemeClr val="tx1"/>
                </a:solidFill>
              </a:rPr>
              <a:t>Purchaser</a:t>
            </a:r>
            <a:endParaRPr lang="en-US" sz="4400" dirty="0" smtClean="0">
              <a:solidFill>
                <a:schemeClr val="tx1"/>
              </a:solidFill>
            </a:endParaRPr>
          </a:p>
          <a:p>
            <a:r>
              <a:rPr lang="en-US" sz="4400" dirty="0" smtClean="0">
                <a:solidFill>
                  <a:schemeClr val="tx1"/>
                </a:solidFill>
                <a:hlinkClick r:id="rId3"/>
              </a:rPr>
              <a:t>Vmoody@mednet.ucla.edu</a:t>
            </a:r>
            <a:r>
              <a:rPr lang="en-US" sz="4400" dirty="0" smtClean="0">
                <a:solidFill>
                  <a:schemeClr val="tx1"/>
                </a:solidFill>
              </a:rPr>
              <a:t>; 310-794-8952</a:t>
            </a:r>
            <a:endParaRPr lang="en-US" sz="4400" dirty="0">
              <a:solidFill>
                <a:schemeClr val="tx1"/>
              </a:solidFill>
            </a:endParaRPr>
          </a:p>
        </p:txBody>
      </p:sp>
      <p:sp>
        <p:nvSpPr>
          <p:cNvPr id="4" name="Date Placeholder 3"/>
          <p:cNvSpPr>
            <a:spLocks noGrp="1"/>
          </p:cNvSpPr>
          <p:nvPr>
            <p:ph type="dt" sz="half" idx="4294967295"/>
          </p:nvPr>
        </p:nvSpPr>
        <p:spPr>
          <a:xfrm>
            <a:off x="18875" y="6553200"/>
            <a:ext cx="2133600" cy="27893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a:solidFill>
                  <a:schemeClr val="tx1">
                    <a:tint val="75000"/>
                  </a:schemeClr>
                </a:solidFill>
              </a:defRPr>
            </a:lvl1pPr>
          </a:lstStyle>
          <a:p>
            <a:r>
              <a:rPr lang="en-US" dirty="0" smtClean="0"/>
              <a:t>Laura W. Sheehan</a:t>
            </a:r>
          </a:p>
        </p:txBody>
      </p:sp>
      <p:sp>
        <p:nvSpPr>
          <p:cNvPr id="5" name="Subtitle 2"/>
          <p:cNvSpPr txBox="1">
            <a:spLocks/>
          </p:cNvSpPr>
          <p:nvPr/>
        </p:nvSpPr>
        <p:spPr>
          <a:xfrm>
            <a:off x="228600" y="1010872"/>
            <a:ext cx="8686800" cy="8763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Department of Family Medicine</a:t>
            </a:r>
            <a:endParaRPr lang="en-US" dirty="0">
              <a:solidFill>
                <a:schemeClr val="tx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396" y="0"/>
            <a:ext cx="3515709" cy="628921"/>
          </a:xfrm>
          <a:prstGeom prst="rect">
            <a:avLst/>
          </a:prstGeom>
        </p:spPr>
      </p:pic>
    </p:spTree>
    <p:extLst>
      <p:ext uri="{BB962C8B-B14F-4D97-AF65-F5344CB8AC3E}">
        <p14:creationId xmlns:p14="http://schemas.microsoft.com/office/powerpoint/2010/main" val="298603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590710"/>
            <a:ext cx="8991600" cy="3853722"/>
          </a:xfrm>
        </p:spPr>
        <p:txBody>
          <a:bodyPr>
            <a:normAutofit fontScale="92500"/>
          </a:bodyPr>
          <a:lstStyle/>
          <a:p>
            <a:pPr marL="457200" indent="-457200" algn="l">
              <a:buFont typeface="Arial" panose="020B0604020202020204" pitchFamily="34" charset="0"/>
              <a:buChar char="•"/>
            </a:pPr>
            <a:r>
              <a:rPr lang="en-US" sz="2800" dirty="0" smtClean="0">
                <a:solidFill>
                  <a:schemeClr val="tx1"/>
                </a:solidFill>
              </a:rPr>
              <a:t>1</a:t>
            </a:r>
            <a:r>
              <a:rPr lang="en-US" sz="2800" baseline="30000" dirty="0" smtClean="0">
                <a:solidFill>
                  <a:schemeClr val="tx1"/>
                </a:solidFill>
              </a:rPr>
              <a:t>st</a:t>
            </a:r>
            <a:r>
              <a:rPr lang="en-US" sz="2800" dirty="0" smtClean="0">
                <a:solidFill>
                  <a:schemeClr val="tx1"/>
                </a:solidFill>
              </a:rPr>
              <a:t> box: Preparer information (person completing the form)</a:t>
            </a:r>
          </a:p>
          <a:p>
            <a:pPr marL="457200" indent="-457200" algn="l">
              <a:buFont typeface="Arial" panose="020B0604020202020204" pitchFamily="34" charset="0"/>
              <a:buChar char="•"/>
            </a:pPr>
            <a:r>
              <a:rPr lang="en-US" sz="2800" dirty="0" smtClean="0">
                <a:solidFill>
                  <a:schemeClr val="tx1"/>
                </a:solidFill>
              </a:rPr>
              <a:t>2</a:t>
            </a:r>
            <a:r>
              <a:rPr lang="en-US" sz="2800" baseline="30000" dirty="0" smtClean="0">
                <a:solidFill>
                  <a:schemeClr val="tx1"/>
                </a:solidFill>
              </a:rPr>
              <a:t>nd</a:t>
            </a:r>
            <a:r>
              <a:rPr lang="en-US" sz="2800" dirty="0" smtClean="0">
                <a:solidFill>
                  <a:schemeClr val="tx1"/>
                </a:solidFill>
              </a:rPr>
              <a:t> box: Payee information (person receiving </a:t>
            </a:r>
            <a:r>
              <a:rPr lang="en-US" sz="2800" dirty="0" smtClean="0">
                <a:solidFill>
                  <a:schemeClr val="tx1"/>
                </a:solidFill>
              </a:rPr>
              <a:t>reimbursement</a:t>
            </a:r>
            <a:r>
              <a:rPr lang="en-US" sz="2800" dirty="0" smtClean="0">
                <a:solidFill>
                  <a:schemeClr val="tx1"/>
                </a:solidFill>
              </a:rPr>
              <a:t>)</a:t>
            </a:r>
          </a:p>
          <a:p>
            <a:pPr marL="914400" lvl="1" indent="-457200" algn="l">
              <a:buFont typeface="Courier New" panose="02070309020205020404" pitchFamily="49" charset="0"/>
              <a:buChar char="o"/>
            </a:pPr>
            <a:r>
              <a:rPr lang="en-US" sz="1900" dirty="0" smtClean="0">
                <a:solidFill>
                  <a:schemeClr val="tx1"/>
                </a:solidFill>
              </a:rPr>
              <a:t>Non-employee travelers: select reimbursement payment type; if </a:t>
            </a:r>
            <a:r>
              <a:rPr lang="en-US" sz="1900" dirty="0" err="1" smtClean="0">
                <a:solidFill>
                  <a:schemeClr val="tx1"/>
                </a:solidFill>
              </a:rPr>
              <a:t>Zelle</a:t>
            </a:r>
            <a:r>
              <a:rPr lang="en-US" sz="1900" dirty="0" smtClean="0">
                <a:solidFill>
                  <a:schemeClr val="tx1"/>
                </a:solidFill>
              </a:rPr>
              <a:t>: be sure to include phone # and/or email of the linked account</a:t>
            </a:r>
            <a:endParaRPr lang="en-US" sz="1900" dirty="0" smtClean="0">
              <a:solidFill>
                <a:schemeClr val="tx1"/>
              </a:solidFill>
            </a:endParaRPr>
          </a:p>
          <a:p>
            <a:pPr marL="457200" indent="-457200" algn="l">
              <a:buFont typeface="Arial" panose="020B0604020202020204" pitchFamily="34" charset="0"/>
              <a:buChar char="•"/>
            </a:pPr>
            <a:r>
              <a:rPr lang="en-US" sz="2800" dirty="0" smtClean="0">
                <a:solidFill>
                  <a:schemeClr val="tx1"/>
                </a:solidFill>
                <a:hlinkClick r:id="rId2"/>
              </a:rPr>
              <a:t>FAU</a:t>
            </a:r>
            <a:r>
              <a:rPr lang="en-US" sz="2800" dirty="0" smtClean="0">
                <a:solidFill>
                  <a:schemeClr val="tx1"/>
                </a:solidFill>
              </a:rPr>
              <a:t> </a:t>
            </a:r>
            <a:r>
              <a:rPr lang="en-US" sz="2800" dirty="0" smtClean="0">
                <a:solidFill>
                  <a:schemeClr val="tx1"/>
                </a:solidFill>
              </a:rPr>
              <a:t>information: </a:t>
            </a:r>
            <a:r>
              <a:rPr lang="en-US" sz="2800" dirty="0" smtClean="0">
                <a:solidFill>
                  <a:srgbClr val="C00000"/>
                </a:solidFill>
              </a:rPr>
              <a:t>IMPORTANT</a:t>
            </a:r>
            <a:r>
              <a:rPr lang="en-US" sz="2800" dirty="0" smtClean="0">
                <a:solidFill>
                  <a:srgbClr val="C00000"/>
                </a:solidFill>
              </a:rPr>
              <a:t>!</a:t>
            </a:r>
            <a:endParaRPr lang="en-US" sz="2800" dirty="0" smtClean="0">
              <a:solidFill>
                <a:srgbClr val="C00000"/>
              </a:solidFill>
            </a:endParaRPr>
          </a:p>
          <a:p>
            <a:pPr marL="914400" lvl="1" indent="-457200" algn="l">
              <a:buFont typeface="Courier New" panose="02070309020205020404" pitchFamily="49" charset="0"/>
              <a:buChar char="o"/>
            </a:pPr>
            <a:r>
              <a:rPr lang="en-US" sz="1900" dirty="0" smtClean="0">
                <a:solidFill>
                  <a:schemeClr val="tx1"/>
                </a:solidFill>
              </a:rPr>
              <a:t>Account #, cost center, fund # </a:t>
            </a:r>
            <a:endParaRPr lang="en-US" sz="1900" dirty="0" smtClean="0">
              <a:solidFill>
                <a:schemeClr val="tx1"/>
              </a:solidFill>
            </a:endParaRPr>
          </a:p>
          <a:p>
            <a:pPr marL="914400" lvl="1" indent="-457200" algn="l">
              <a:buFont typeface="Courier New" panose="02070309020205020404" pitchFamily="49" charset="0"/>
              <a:buChar char="o"/>
            </a:pPr>
            <a:r>
              <a:rPr lang="en-US" sz="1900" dirty="0" smtClean="0">
                <a:solidFill>
                  <a:schemeClr val="tx1"/>
                </a:solidFill>
              </a:rPr>
              <a:t>Discuss </a:t>
            </a:r>
            <a:r>
              <a:rPr lang="en-US" sz="1900" dirty="0" smtClean="0">
                <a:solidFill>
                  <a:schemeClr val="tx1"/>
                </a:solidFill>
              </a:rPr>
              <a:t>with PI and fund manager to be sure this is correct</a:t>
            </a:r>
          </a:p>
          <a:p>
            <a:pPr marL="914400" lvl="1" indent="-457200" algn="l">
              <a:buFont typeface="Courier New" panose="02070309020205020404" pitchFamily="49" charset="0"/>
              <a:buChar char="o"/>
            </a:pPr>
            <a:r>
              <a:rPr lang="en-US" sz="1900" dirty="0" smtClean="0">
                <a:solidFill>
                  <a:schemeClr val="tx1"/>
                </a:solidFill>
              </a:rPr>
              <a:t>Must be an allowable cost (on the budget)</a:t>
            </a:r>
          </a:p>
          <a:p>
            <a:pPr marL="914400" lvl="1" indent="-457200" algn="l">
              <a:buFont typeface="Courier New" panose="02070309020205020404" pitchFamily="49" charset="0"/>
              <a:buChar char="o"/>
            </a:pPr>
            <a:r>
              <a:rPr lang="en-US" sz="1900" dirty="0" smtClean="0">
                <a:solidFill>
                  <a:schemeClr val="tx1"/>
                </a:solidFill>
              </a:rPr>
              <a:t>Must be enough funds remaining to cover the cost</a:t>
            </a:r>
          </a:p>
          <a:p>
            <a:pPr marL="914400" lvl="1" indent="-457200" algn="l">
              <a:buFont typeface="Courier New" panose="02070309020205020404" pitchFamily="49" charset="0"/>
              <a:buChar char="o"/>
            </a:pPr>
            <a:r>
              <a:rPr lang="en-US" sz="1900" dirty="0" smtClean="0">
                <a:solidFill>
                  <a:schemeClr val="tx1"/>
                </a:solidFill>
              </a:rPr>
              <a:t>Must be within the allowable time period (after start date, before end date)</a:t>
            </a:r>
            <a:endParaRPr lang="en-US" sz="1900" dirty="0">
              <a:solidFill>
                <a:schemeClr val="tx1"/>
              </a:solidFill>
            </a:endParaRPr>
          </a:p>
          <a:p>
            <a:pPr marL="914400" lvl="1" indent="-457200" algn="l">
              <a:buFont typeface="Arial" panose="020B0604020202020204" pitchFamily="34" charset="0"/>
              <a:buChar char="•"/>
            </a:pPr>
            <a:endParaRPr lang="en-US" sz="2400" dirty="0" smtClean="0">
              <a:solidFill>
                <a:schemeClr val="tx1"/>
              </a:solidFill>
            </a:endParaRPr>
          </a:p>
        </p:txBody>
      </p:sp>
      <p:sp>
        <p:nvSpPr>
          <p:cNvPr id="5" name="Date Placeholder 3"/>
          <p:cNvSpPr>
            <a:spLocks noGrp="1"/>
          </p:cNvSpPr>
          <p:nvPr>
            <p:ph type="dt" sz="half" idx="4294967295"/>
          </p:nvPr>
        </p:nvSpPr>
        <p:spPr>
          <a:xfrm>
            <a:off x="18875" y="6553200"/>
            <a:ext cx="2133600" cy="27893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a:solidFill>
                  <a:schemeClr val="tx1">
                    <a:tint val="75000"/>
                  </a:schemeClr>
                </a:solidFill>
              </a:defRPr>
            </a:lvl1pPr>
          </a:lstStyle>
          <a:p>
            <a:r>
              <a:rPr lang="en-US" dirty="0" smtClean="0"/>
              <a:t>Laura W. Sheehan</a:t>
            </a:r>
          </a:p>
        </p:txBody>
      </p:sp>
      <p:pic>
        <p:nvPicPr>
          <p:cNvPr id="8" name="Picture 7"/>
          <p:cNvPicPr>
            <a:picLocks noChangeAspect="1"/>
          </p:cNvPicPr>
          <p:nvPr/>
        </p:nvPicPr>
        <p:blipFill rotWithShape="1">
          <a:blip r:embed="rId3"/>
          <a:srcRect t="2963" b="70935"/>
          <a:stretch/>
        </p:blipFill>
        <p:spPr>
          <a:xfrm>
            <a:off x="1295400" y="92285"/>
            <a:ext cx="6535978" cy="2346115"/>
          </a:xfrm>
          <a:prstGeom prst="rect">
            <a:avLst/>
          </a:prstGeom>
        </p:spPr>
      </p:pic>
    </p:spTree>
    <p:extLst>
      <p:ext uri="{BB962C8B-B14F-4D97-AF65-F5344CB8AC3E}">
        <p14:creationId xmlns:p14="http://schemas.microsoft.com/office/powerpoint/2010/main" val="250835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txBox="1">
            <a:spLocks/>
          </p:cNvSpPr>
          <p:nvPr/>
        </p:nvSpPr>
        <p:spPr>
          <a:xfrm>
            <a:off x="228600" y="3276600"/>
            <a:ext cx="8670064" cy="3472723"/>
          </a:xfrm>
          <a:prstGeom prst="rect">
            <a:avLst/>
          </a:prstGeom>
          <a:solidFill>
            <a:srgbClr val="99CCFF"/>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57150" lvl="1" algn="l"/>
            <a:r>
              <a:rPr lang="en-US" sz="2400" b="1" dirty="0" smtClean="0">
                <a:solidFill>
                  <a:schemeClr val="tx1"/>
                </a:solidFill>
              </a:rPr>
              <a:t>Business Purpose/Justification</a:t>
            </a:r>
          </a:p>
          <a:p>
            <a:pPr marL="1371600" lvl="2" indent="-457200" algn="l">
              <a:buFont typeface="Arial" panose="020B0604020202020204" pitchFamily="34" charset="0"/>
              <a:buChar char="•"/>
            </a:pPr>
            <a:r>
              <a:rPr lang="en-US" sz="2800" dirty="0" smtClean="0">
                <a:solidFill>
                  <a:schemeClr val="tx1"/>
                </a:solidFill>
              </a:rPr>
              <a:t>Incredibly important</a:t>
            </a:r>
          </a:p>
          <a:p>
            <a:pPr marL="1371600" lvl="2" indent="-457200" algn="l">
              <a:buFont typeface="Arial" panose="020B0604020202020204" pitchFamily="34" charset="0"/>
              <a:buChar char="•"/>
            </a:pPr>
            <a:r>
              <a:rPr lang="en-US" sz="2800" dirty="0" smtClean="0">
                <a:solidFill>
                  <a:schemeClr val="tx1"/>
                </a:solidFill>
              </a:rPr>
              <a:t>Be specific</a:t>
            </a:r>
          </a:p>
          <a:p>
            <a:pPr marL="1371600" lvl="2" indent="-457200" algn="l">
              <a:buFont typeface="Arial" panose="020B0604020202020204" pitchFamily="34" charset="0"/>
              <a:buChar char="•"/>
            </a:pPr>
            <a:r>
              <a:rPr lang="en-US" sz="2800" dirty="0" smtClean="0">
                <a:solidFill>
                  <a:schemeClr val="tx1"/>
                </a:solidFill>
              </a:rPr>
              <a:t>No abbreviations</a:t>
            </a:r>
          </a:p>
          <a:p>
            <a:pPr marL="1371600" lvl="2" indent="-457200" algn="l">
              <a:buFont typeface="Arial" panose="020B0604020202020204" pitchFamily="34" charset="0"/>
              <a:buChar char="•"/>
            </a:pPr>
            <a:r>
              <a:rPr lang="en-US" sz="2800" dirty="0" smtClean="0">
                <a:solidFill>
                  <a:schemeClr val="tx1"/>
                </a:solidFill>
              </a:rPr>
              <a:t>Example:</a:t>
            </a:r>
          </a:p>
          <a:p>
            <a:pPr marL="1828800" lvl="3" indent="-457200" algn="l">
              <a:buFont typeface="Courier New" panose="02070309020205020404" pitchFamily="49" charset="0"/>
              <a:buChar char="o"/>
            </a:pPr>
            <a:r>
              <a:rPr lang="en-US" sz="1600" dirty="0" smtClean="0">
                <a:solidFill>
                  <a:schemeClr val="tx1"/>
                </a:solidFill>
              </a:rPr>
              <a:t>“To attend HPTN conference in DC”</a:t>
            </a:r>
          </a:p>
          <a:p>
            <a:pPr marL="1828800" lvl="3" indent="-457200" algn="l">
              <a:buFont typeface="Courier New" panose="02070309020205020404" pitchFamily="49" charset="0"/>
              <a:buChar char="o"/>
            </a:pPr>
            <a:r>
              <a:rPr lang="en-US" sz="1600" dirty="0" smtClean="0">
                <a:solidFill>
                  <a:schemeClr val="tx1"/>
                </a:solidFill>
              </a:rPr>
              <a:t>“For the Principal Investigator to present research data at the 2016 Annual HIV Prevention Trials Network conference in Washington, DC” </a:t>
            </a:r>
            <a:r>
              <a:rPr lang="en-US" sz="1600" dirty="0" smtClean="0">
                <a:solidFill>
                  <a:srgbClr val="FF0000"/>
                </a:solidFill>
              </a:rPr>
              <a:t>GOOD!</a:t>
            </a:r>
            <a:endParaRPr lang="en-US" sz="1600" dirty="0" smtClean="0">
              <a:solidFill>
                <a:schemeClr val="tx1"/>
              </a:solidFill>
            </a:endParaRPr>
          </a:p>
        </p:txBody>
      </p:sp>
      <p:sp>
        <p:nvSpPr>
          <p:cNvPr id="5" name="Date Placeholder 3"/>
          <p:cNvSpPr>
            <a:spLocks noGrp="1"/>
          </p:cNvSpPr>
          <p:nvPr>
            <p:ph type="dt" sz="half" idx="4294967295"/>
          </p:nvPr>
        </p:nvSpPr>
        <p:spPr>
          <a:xfrm>
            <a:off x="18875" y="6553200"/>
            <a:ext cx="2133600" cy="278934"/>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800">
                <a:solidFill>
                  <a:schemeClr val="tx1">
                    <a:tint val="75000"/>
                  </a:schemeClr>
                </a:solidFill>
              </a:defRPr>
            </a:lvl1pPr>
          </a:lstStyle>
          <a:p>
            <a:r>
              <a:rPr lang="en-US" dirty="0" smtClean="0"/>
              <a:t>Laura W. Sheehan</a:t>
            </a:r>
          </a:p>
        </p:txBody>
      </p:sp>
      <p:sp>
        <p:nvSpPr>
          <p:cNvPr id="11" name="TextBox 10"/>
          <p:cNvSpPr txBox="1"/>
          <p:nvPr/>
        </p:nvSpPr>
        <p:spPr>
          <a:xfrm>
            <a:off x="2152475" y="5715000"/>
            <a:ext cx="5137210" cy="369332"/>
          </a:xfrm>
          <a:prstGeom prst="rect">
            <a:avLst/>
          </a:prstGeom>
          <a:noFill/>
        </p:spPr>
        <p:txBody>
          <a:bodyPr wrap="square" rtlCol="0">
            <a:spAutoFit/>
          </a:bodyPr>
          <a:lstStyle/>
          <a:p>
            <a:r>
              <a:rPr lang="en-US" dirty="0" smtClean="0">
                <a:solidFill>
                  <a:srgbClr val="C00000"/>
                </a:solidFill>
              </a:rPr>
              <a:t>----------------------------------------  WRONG!</a:t>
            </a:r>
            <a:endParaRPr lang="en-US" dirty="0">
              <a:solidFill>
                <a:srgbClr val="C00000"/>
              </a:solidFill>
            </a:endParaRPr>
          </a:p>
        </p:txBody>
      </p:sp>
      <p:pic>
        <p:nvPicPr>
          <p:cNvPr id="9" name="Picture 8"/>
          <p:cNvPicPr>
            <a:picLocks noChangeAspect="1"/>
          </p:cNvPicPr>
          <p:nvPr/>
        </p:nvPicPr>
        <p:blipFill rotWithShape="1">
          <a:blip r:embed="rId2"/>
          <a:srcRect t="2963" b="65085"/>
          <a:stretch/>
        </p:blipFill>
        <p:spPr>
          <a:xfrm>
            <a:off x="1295400" y="92285"/>
            <a:ext cx="6535978" cy="2871869"/>
          </a:xfrm>
          <a:prstGeom prst="rect">
            <a:avLst/>
          </a:prstGeom>
        </p:spPr>
      </p:pic>
      <p:sp>
        <p:nvSpPr>
          <p:cNvPr id="4" name="Oval 3"/>
          <p:cNvSpPr/>
          <p:nvPr/>
        </p:nvSpPr>
        <p:spPr>
          <a:xfrm>
            <a:off x="838200" y="2126989"/>
            <a:ext cx="7329844" cy="1066800"/>
          </a:xfrm>
          <a:prstGeom prst="ellipse">
            <a:avLst/>
          </a:prstGeom>
          <a:no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275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3600" y="0"/>
            <a:ext cx="4883261" cy="6848475"/>
          </a:xfrm>
          <a:prstGeom prst="rect">
            <a:avLst/>
          </a:prstGeom>
        </p:spPr>
      </p:pic>
      <p:sp>
        <p:nvSpPr>
          <p:cNvPr id="4" name="Oval 3"/>
          <p:cNvSpPr/>
          <p:nvPr/>
        </p:nvSpPr>
        <p:spPr>
          <a:xfrm>
            <a:off x="1371600" y="2057400"/>
            <a:ext cx="6096000" cy="2286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967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3110" y="1110700"/>
            <a:ext cx="8686800" cy="1107996"/>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Input </a:t>
            </a:r>
            <a:r>
              <a:rPr lang="en-US" sz="2400" dirty="0"/>
              <a:t>PTA # </a:t>
            </a:r>
            <a:r>
              <a:rPr lang="en-US" sz="2400" dirty="0" smtClean="0"/>
              <a:t>(if </a:t>
            </a:r>
            <a:r>
              <a:rPr lang="en-US" sz="2400" dirty="0"/>
              <a:t>no PTA, be sure to include original, itemized </a:t>
            </a:r>
            <a:r>
              <a:rPr lang="en-US" sz="2400" dirty="0" smtClean="0"/>
              <a:t>receipt)</a:t>
            </a:r>
            <a:endParaRPr lang="en-US" dirty="0" smtClean="0"/>
          </a:p>
          <a:p>
            <a:pPr marL="57150" lvl="1"/>
            <a:endParaRPr lang="en-US" dirty="0" smtClean="0"/>
          </a:p>
        </p:txBody>
      </p:sp>
      <p:pic>
        <p:nvPicPr>
          <p:cNvPr id="7" name="Picture 6"/>
          <p:cNvPicPr>
            <a:picLocks noChangeAspect="1"/>
          </p:cNvPicPr>
          <p:nvPr/>
        </p:nvPicPr>
        <p:blipFill rotWithShape="1">
          <a:blip r:embed="rId2"/>
          <a:srcRect l="2231" t="34914" b="58269"/>
          <a:stretch/>
        </p:blipFill>
        <p:spPr>
          <a:xfrm>
            <a:off x="1219200" y="152400"/>
            <a:ext cx="7151987" cy="685800"/>
          </a:xfrm>
          <a:prstGeom prst="rect">
            <a:avLst/>
          </a:prstGeom>
        </p:spPr>
      </p:pic>
      <p:sp>
        <p:nvSpPr>
          <p:cNvPr id="4" name="Rectangle 3"/>
          <p:cNvSpPr/>
          <p:nvPr/>
        </p:nvSpPr>
        <p:spPr>
          <a:xfrm>
            <a:off x="152401" y="2214618"/>
            <a:ext cx="4876800" cy="1661993"/>
          </a:xfrm>
          <a:prstGeom prst="rect">
            <a:avLst/>
          </a:prstGeom>
        </p:spPr>
        <p:txBody>
          <a:bodyPr wrap="square">
            <a:spAutoFit/>
          </a:bodyPr>
          <a:lstStyle/>
          <a:p>
            <a:pPr marL="285750" indent="-285750">
              <a:buFont typeface="Arial" panose="020B0604020202020204" pitchFamily="34" charset="0"/>
              <a:buChar char="•"/>
            </a:pPr>
            <a:r>
              <a:rPr lang="en-US" sz="2400" dirty="0"/>
              <a:t>Lodging must include itemized receipt</a:t>
            </a:r>
          </a:p>
          <a:p>
            <a:pPr marL="742950" lvl="1" indent="-285750">
              <a:buFont typeface="Courier New" panose="02070309020205020404" pitchFamily="49" charset="0"/>
              <a:buChar char="o"/>
            </a:pPr>
            <a:r>
              <a:rPr lang="en-US" dirty="0"/>
              <a:t>Receipt must show room rate and taxes </a:t>
            </a:r>
          </a:p>
          <a:p>
            <a:pPr marL="742950" lvl="1" indent="-285750">
              <a:buFont typeface="Courier New" panose="02070309020205020404" pitchFamily="49" charset="0"/>
              <a:buChar char="o"/>
            </a:pPr>
            <a:r>
              <a:rPr lang="en-US" dirty="0"/>
              <a:t>Separate other charges and list in the appropriate </a:t>
            </a:r>
            <a:r>
              <a:rPr lang="en-US" dirty="0" smtClean="0"/>
              <a:t>section</a:t>
            </a:r>
            <a:endParaRPr lang="en-US" dirty="0"/>
          </a:p>
        </p:txBody>
      </p:sp>
      <p:sp>
        <p:nvSpPr>
          <p:cNvPr id="3" name="Right Arrow 2"/>
          <p:cNvSpPr/>
          <p:nvPr/>
        </p:nvSpPr>
        <p:spPr>
          <a:xfrm>
            <a:off x="625751" y="424900"/>
            <a:ext cx="653498" cy="16400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25751" y="590976"/>
            <a:ext cx="653498" cy="16400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rotWithShape="1">
          <a:blip r:embed="rId3"/>
          <a:srcRect l="2913" t="10840" r="8659" b="16377"/>
          <a:stretch/>
        </p:blipFill>
        <p:spPr>
          <a:xfrm>
            <a:off x="4848885" y="2214618"/>
            <a:ext cx="4071025" cy="4348595"/>
          </a:xfrm>
          <a:prstGeom prst="rect">
            <a:avLst/>
          </a:prstGeom>
        </p:spPr>
      </p:pic>
      <p:sp>
        <p:nvSpPr>
          <p:cNvPr id="11" name="Oval 10"/>
          <p:cNvSpPr/>
          <p:nvPr/>
        </p:nvSpPr>
        <p:spPr>
          <a:xfrm>
            <a:off x="4829835" y="5056308"/>
            <a:ext cx="4022588" cy="20149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899593" y="4094072"/>
            <a:ext cx="2895600" cy="923330"/>
          </a:xfrm>
          <a:prstGeom prst="rect">
            <a:avLst/>
          </a:prstGeom>
          <a:noFill/>
        </p:spPr>
        <p:txBody>
          <a:bodyPr wrap="square" rtlCol="0">
            <a:spAutoFit/>
          </a:bodyPr>
          <a:lstStyle/>
          <a:p>
            <a:r>
              <a:rPr lang="en-US" dirty="0" smtClean="0">
                <a:solidFill>
                  <a:srgbClr val="FF0000"/>
                </a:solidFill>
              </a:rPr>
              <a:t>Should be subtracted from Lodging total and listed under Meals instead</a:t>
            </a:r>
            <a:endParaRPr lang="en-US" dirty="0">
              <a:solidFill>
                <a:srgbClr val="FF0000"/>
              </a:solidFill>
            </a:endParaRPr>
          </a:p>
        </p:txBody>
      </p:sp>
      <p:sp>
        <p:nvSpPr>
          <p:cNvPr id="14" name="TextBox 13"/>
          <p:cNvSpPr txBox="1"/>
          <p:nvPr/>
        </p:nvSpPr>
        <p:spPr>
          <a:xfrm>
            <a:off x="1934235" y="5323880"/>
            <a:ext cx="2895600" cy="923330"/>
          </a:xfrm>
          <a:prstGeom prst="rect">
            <a:avLst/>
          </a:prstGeom>
          <a:noFill/>
        </p:spPr>
        <p:txBody>
          <a:bodyPr wrap="square" rtlCol="0">
            <a:spAutoFit/>
          </a:bodyPr>
          <a:lstStyle/>
          <a:p>
            <a:r>
              <a:rPr lang="en-US" dirty="0" smtClean="0">
                <a:solidFill>
                  <a:schemeClr val="accent6">
                    <a:lumMod val="75000"/>
                  </a:schemeClr>
                </a:solidFill>
              </a:rPr>
              <a:t>Should be subtracted from Lodging total and marked as “Personal: do not reimburse”</a:t>
            </a:r>
            <a:endParaRPr lang="en-US" dirty="0">
              <a:solidFill>
                <a:schemeClr val="accent6">
                  <a:lumMod val="75000"/>
                </a:schemeClr>
              </a:solidFill>
            </a:endParaRPr>
          </a:p>
        </p:txBody>
      </p:sp>
      <p:sp>
        <p:nvSpPr>
          <p:cNvPr id="15" name="Oval 14"/>
          <p:cNvSpPr/>
          <p:nvPr/>
        </p:nvSpPr>
        <p:spPr>
          <a:xfrm>
            <a:off x="4795193" y="5410200"/>
            <a:ext cx="4057230" cy="232919"/>
          </a:xfrm>
          <a:prstGeom prst="ellipse">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2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10" grpId="0" animBg="1"/>
      <p:bldP spid="11" grpId="0" animBg="1"/>
      <p:bldP spid="12" grpId="0"/>
      <p:bldP spid="14" grpId="0"/>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8125" y="2638756"/>
            <a:ext cx="8915400" cy="1292662"/>
          </a:xfrm>
          <a:prstGeom prst="rect">
            <a:avLst/>
          </a:prstGeom>
          <a:solidFill>
            <a:srgbClr val="99CCFF"/>
          </a:solidFill>
        </p:spPr>
        <p:txBody>
          <a:bodyPr wrap="square" rtlCol="0">
            <a:spAutoFit/>
          </a:bodyPr>
          <a:lstStyle/>
          <a:p>
            <a:pPr marL="342900" indent="-342900">
              <a:buFont typeface="Arial" panose="020B0604020202020204" pitchFamily="34" charset="0"/>
              <a:buChar char="•"/>
            </a:pPr>
            <a:r>
              <a:rPr lang="en-US" sz="2400" dirty="0" smtClean="0"/>
              <a:t>Ground </a:t>
            </a:r>
            <a:r>
              <a:rPr lang="en-US" sz="2400" dirty="0" smtClean="0"/>
              <a:t>Transportation </a:t>
            </a:r>
          </a:p>
          <a:p>
            <a:pPr marL="800100" lvl="1" indent="-342900">
              <a:buFont typeface="Courier New" panose="02070309020205020404" pitchFamily="49" charset="0"/>
              <a:buChar char="o"/>
            </a:pPr>
            <a:r>
              <a:rPr lang="en-US" dirty="0" smtClean="0"/>
              <a:t>Include </a:t>
            </a:r>
            <a:r>
              <a:rPr lang="en-US" dirty="0" smtClean="0"/>
              <a:t>reason (e.g. “from home to airport”)</a:t>
            </a:r>
          </a:p>
          <a:p>
            <a:pPr marL="800100" lvl="1" indent="-342900">
              <a:buFont typeface="Courier New" panose="02070309020205020404" pitchFamily="49" charset="0"/>
              <a:buChar char="o"/>
            </a:pPr>
            <a:r>
              <a:rPr lang="en-US" dirty="0" smtClean="0"/>
              <a:t>If over $75: receipt and explanation </a:t>
            </a:r>
            <a:r>
              <a:rPr lang="en-US" b="1" dirty="0" smtClean="0"/>
              <a:t>required</a:t>
            </a:r>
            <a:endParaRPr lang="en-US" b="1" dirty="0" smtClean="0"/>
          </a:p>
          <a:p>
            <a:pPr marL="800100" lvl="1" indent="-342900">
              <a:buFont typeface="Courier New" panose="02070309020205020404" pitchFamily="49" charset="0"/>
              <a:buChar char="o"/>
            </a:pPr>
            <a:r>
              <a:rPr lang="en-US" dirty="0" smtClean="0"/>
              <a:t>Car rental receipts must be original and </a:t>
            </a:r>
            <a:r>
              <a:rPr lang="en-US" dirty="0" smtClean="0"/>
              <a:t>itemized</a:t>
            </a:r>
            <a:endParaRPr lang="en-US" sz="2000" dirty="0"/>
          </a:p>
        </p:txBody>
      </p:sp>
      <p:pic>
        <p:nvPicPr>
          <p:cNvPr id="2" name="Picture 1"/>
          <p:cNvPicPr>
            <a:picLocks noChangeAspect="1"/>
          </p:cNvPicPr>
          <p:nvPr/>
        </p:nvPicPr>
        <p:blipFill>
          <a:blip r:embed="rId2"/>
          <a:stretch>
            <a:fillRect/>
          </a:stretch>
        </p:blipFill>
        <p:spPr>
          <a:xfrm>
            <a:off x="1290588" y="228600"/>
            <a:ext cx="6791424" cy="2295525"/>
          </a:xfrm>
          <a:prstGeom prst="rect">
            <a:avLst/>
          </a:prstGeom>
        </p:spPr>
      </p:pic>
      <p:sp>
        <p:nvSpPr>
          <p:cNvPr id="3" name="Rectangle 2"/>
          <p:cNvSpPr/>
          <p:nvPr/>
        </p:nvSpPr>
        <p:spPr>
          <a:xfrm>
            <a:off x="209550" y="4102537"/>
            <a:ext cx="8553450" cy="2400657"/>
          </a:xfrm>
          <a:prstGeom prst="rect">
            <a:avLst/>
          </a:prstGeom>
        </p:spPr>
        <p:txBody>
          <a:bodyPr wrap="square">
            <a:spAutoFit/>
          </a:bodyPr>
          <a:lstStyle/>
          <a:p>
            <a:pPr marL="342900" indent="-342900">
              <a:buFont typeface="Arial" panose="020B0604020202020204" pitchFamily="34" charset="0"/>
              <a:buChar char="•"/>
            </a:pPr>
            <a:r>
              <a:rPr lang="en-US" sz="2400" dirty="0" smtClean="0"/>
              <a:t>Meals &amp; Incidentals</a:t>
            </a:r>
            <a:endParaRPr lang="en-US" sz="2400" dirty="0"/>
          </a:p>
          <a:p>
            <a:pPr marL="800100" indent="-342900">
              <a:buFont typeface="Courier New" panose="02070309020205020404" pitchFamily="49" charset="0"/>
              <a:buChar char="o"/>
            </a:pPr>
            <a:r>
              <a:rPr lang="en-US" dirty="0"/>
              <a:t>Best practices require </a:t>
            </a:r>
            <a:r>
              <a:rPr lang="en-US" dirty="0" smtClean="0"/>
              <a:t>receipts as reimbursements </a:t>
            </a:r>
            <a:r>
              <a:rPr lang="en-US" dirty="0"/>
              <a:t>are based on actual expenses. </a:t>
            </a:r>
            <a:endParaRPr lang="en-US" dirty="0" smtClean="0"/>
          </a:p>
          <a:p>
            <a:pPr marL="800100" indent="-342900">
              <a:buFont typeface="Courier New" panose="02070309020205020404" pitchFamily="49" charset="0"/>
              <a:buChar char="o"/>
            </a:pPr>
            <a:r>
              <a:rPr lang="en-US" dirty="0" smtClean="0"/>
              <a:t>Cannot exceed the </a:t>
            </a:r>
            <a:r>
              <a:rPr lang="en-US" dirty="0" smtClean="0">
                <a:hlinkClick r:id="rId3"/>
              </a:rPr>
              <a:t>maximums allowable</a:t>
            </a:r>
            <a:r>
              <a:rPr lang="en-US" dirty="0" smtClean="0"/>
              <a:t>. </a:t>
            </a:r>
            <a:r>
              <a:rPr lang="en-US" b="1" dirty="0" smtClean="0"/>
              <a:t>Please </a:t>
            </a:r>
            <a:r>
              <a:rPr lang="en-US" b="1" dirty="0"/>
              <a:t>note maximum meal rate is not a per diem</a:t>
            </a:r>
            <a:r>
              <a:rPr lang="en-US" b="1" dirty="0" smtClean="0"/>
              <a:t>.</a:t>
            </a:r>
          </a:p>
          <a:p>
            <a:pPr marL="800100" indent="-342900">
              <a:buFont typeface="Courier New" panose="02070309020205020404" pitchFamily="49" charset="0"/>
              <a:buChar char="o"/>
            </a:pPr>
            <a:r>
              <a:rPr lang="en-US" dirty="0" smtClean="0"/>
              <a:t>Only exception is for </a:t>
            </a:r>
            <a:r>
              <a:rPr lang="en-US" b="1" dirty="0" smtClean="0"/>
              <a:t>foreign travel</a:t>
            </a:r>
            <a:r>
              <a:rPr lang="en-US" dirty="0" smtClean="0"/>
              <a:t>, where daily per diem for food is allowable. Visit </a:t>
            </a:r>
            <a:r>
              <a:rPr lang="en-US" dirty="0" smtClean="0">
                <a:hlinkClick r:id="rId4"/>
              </a:rPr>
              <a:t>US </a:t>
            </a:r>
            <a:r>
              <a:rPr lang="en-US" dirty="0" err="1" smtClean="0">
                <a:hlinkClick r:id="rId4"/>
              </a:rPr>
              <a:t>Dept</a:t>
            </a:r>
            <a:r>
              <a:rPr lang="en-US" dirty="0" smtClean="0">
                <a:hlinkClick r:id="rId4"/>
              </a:rPr>
              <a:t> of State website </a:t>
            </a:r>
            <a:r>
              <a:rPr lang="en-US" dirty="0" smtClean="0"/>
              <a:t>for latest rates based on location of travel. </a:t>
            </a:r>
            <a:endParaRPr lang="en-US" dirty="0"/>
          </a:p>
          <a:p>
            <a:pPr marL="800100" indent="-342900">
              <a:buFont typeface="Courier New" panose="02070309020205020404" pitchFamily="49" charset="0"/>
              <a:buChar char="o"/>
            </a:pPr>
            <a:r>
              <a:rPr lang="en-US" dirty="0" smtClean="0"/>
              <a:t>If </a:t>
            </a:r>
            <a:r>
              <a:rPr lang="en-US" dirty="0"/>
              <a:t>meal receipts are </a:t>
            </a:r>
            <a:r>
              <a:rPr lang="en-US" dirty="0" smtClean="0"/>
              <a:t>lost/unavailable</a:t>
            </a:r>
            <a:r>
              <a:rPr lang="en-US" dirty="0"/>
              <a:t>, </a:t>
            </a:r>
            <a:r>
              <a:rPr lang="en-US" dirty="0" smtClean="0"/>
              <a:t>traveler </a:t>
            </a:r>
            <a:r>
              <a:rPr lang="en-US" dirty="0"/>
              <a:t>may provide </a:t>
            </a:r>
            <a:r>
              <a:rPr lang="en-US" dirty="0" smtClean="0"/>
              <a:t>best </a:t>
            </a:r>
            <a:r>
              <a:rPr lang="en-US" dirty="0"/>
              <a:t>estimate </a:t>
            </a:r>
            <a:endParaRPr lang="en-US" dirty="0" smtClean="0"/>
          </a:p>
          <a:p>
            <a:pPr marL="800100" indent="-342900">
              <a:buFont typeface="Courier New" panose="02070309020205020404" pitchFamily="49" charset="0"/>
              <a:buChar char="o"/>
            </a:pPr>
            <a:r>
              <a:rPr lang="en-US" dirty="0" smtClean="0"/>
              <a:t>Meal reimbursement eligibility requires overnight stay</a:t>
            </a:r>
            <a:endParaRPr lang="en-US" dirty="0"/>
          </a:p>
        </p:txBody>
      </p:sp>
      <p:sp>
        <p:nvSpPr>
          <p:cNvPr id="7" name="Right Arrow 6"/>
          <p:cNvSpPr/>
          <p:nvPr/>
        </p:nvSpPr>
        <p:spPr>
          <a:xfrm>
            <a:off x="675190" y="838200"/>
            <a:ext cx="653498" cy="16400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13290" y="1212361"/>
            <a:ext cx="653498" cy="16400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999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24200" cy="3763962"/>
          </a:xfrm>
        </p:spPr>
        <p:txBody>
          <a:bodyPr/>
          <a:lstStyle/>
          <a:p>
            <a:pPr algn="l"/>
            <a:r>
              <a:rPr lang="en-US" dirty="0" smtClean="0"/>
              <a:t>Meal Receipts Example</a:t>
            </a:r>
            <a:endParaRPr lang="en-US" dirty="0"/>
          </a:p>
        </p:txBody>
      </p:sp>
      <p:pic>
        <p:nvPicPr>
          <p:cNvPr id="6" name="Picture 5"/>
          <p:cNvPicPr>
            <a:picLocks noChangeAspect="1"/>
          </p:cNvPicPr>
          <p:nvPr/>
        </p:nvPicPr>
        <p:blipFill>
          <a:blip r:embed="rId2"/>
          <a:stretch>
            <a:fillRect/>
          </a:stretch>
        </p:blipFill>
        <p:spPr>
          <a:xfrm>
            <a:off x="3733800" y="274638"/>
            <a:ext cx="5057775" cy="6417503"/>
          </a:xfrm>
          <a:prstGeom prst="rect">
            <a:avLst/>
          </a:prstGeom>
        </p:spPr>
      </p:pic>
    </p:spTree>
    <p:extLst>
      <p:ext uri="{BB962C8B-B14F-4D97-AF65-F5344CB8AC3E}">
        <p14:creationId xmlns:p14="http://schemas.microsoft.com/office/powerpoint/2010/main" val="2073954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743200"/>
            <a:ext cx="8077200" cy="3123932"/>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smtClean="0"/>
              <a:t>Registration can be paid in advance </a:t>
            </a:r>
          </a:p>
          <a:p>
            <a:pPr marL="342900" indent="-342900">
              <a:buFont typeface="Arial" panose="020B0604020202020204" pitchFamily="34" charset="0"/>
              <a:buChar char="•"/>
            </a:pPr>
            <a:r>
              <a:rPr lang="en-US" sz="2400" dirty="0" smtClean="0"/>
              <a:t>If not, you must provide:</a:t>
            </a:r>
          </a:p>
          <a:p>
            <a:pPr marL="800100" lvl="1" indent="-342900">
              <a:buFont typeface="Courier New" panose="02070309020205020404" pitchFamily="49" charset="0"/>
              <a:buChar char="o"/>
            </a:pPr>
            <a:r>
              <a:rPr lang="en-US" sz="2400" dirty="0" smtClean="0"/>
              <a:t>Receipt</a:t>
            </a:r>
          </a:p>
          <a:p>
            <a:pPr marL="800100" lvl="1" indent="-342900">
              <a:buFont typeface="Courier New" panose="02070309020205020404" pitchFamily="49" charset="0"/>
              <a:buChar char="o"/>
            </a:pPr>
            <a:r>
              <a:rPr lang="en-US" sz="2400" dirty="0" smtClean="0"/>
              <a:t>Copy of bank/credit card statement</a:t>
            </a:r>
          </a:p>
          <a:p>
            <a:pPr marL="800100" lvl="1" indent="-342900">
              <a:buFont typeface="Courier New" panose="02070309020205020404" pitchFamily="49" charset="0"/>
              <a:buChar char="o"/>
            </a:pPr>
            <a:r>
              <a:rPr lang="en-US" sz="2400" dirty="0" smtClean="0"/>
              <a:t>Copy of the meeting agenda</a:t>
            </a:r>
          </a:p>
          <a:p>
            <a:pPr marL="800100" lvl="1" indent="-342900">
              <a:buFont typeface="Courier New" panose="02070309020205020404" pitchFamily="49" charset="0"/>
              <a:buChar char="o"/>
            </a:pPr>
            <a:r>
              <a:rPr lang="en-US" sz="2400" dirty="0" smtClean="0"/>
              <a:t>Note: Cannot be reimbursed until after meeting has taken place (so expense may be sitting on your credit card for months)</a:t>
            </a:r>
            <a:endParaRPr lang="en-US" dirty="0"/>
          </a:p>
        </p:txBody>
      </p:sp>
      <p:pic>
        <p:nvPicPr>
          <p:cNvPr id="5" name="Picture 4"/>
          <p:cNvPicPr>
            <a:picLocks noChangeAspect="1"/>
          </p:cNvPicPr>
          <p:nvPr/>
        </p:nvPicPr>
        <p:blipFill>
          <a:blip r:embed="rId2"/>
          <a:stretch>
            <a:fillRect/>
          </a:stretch>
        </p:blipFill>
        <p:spPr>
          <a:xfrm>
            <a:off x="1290588" y="228600"/>
            <a:ext cx="6791424" cy="2295525"/>
          </a:xfrm>
          <a:prstGeom prst="rect">
            <a:avLst/>
          </a:prstGeom>
        </p:spPr>
      </p:pic>
      <p:sp>
        <p:nvSpPr>
          <p:cNvPr id="6" name="Right Arrow 5"/>
          <p:cNvSpPr/>
          <p:nvPr/>
        </p:nvSpPr>
        <p:spPr>
          <a:xfrm>
            <a:off x="685800" y="1558290"/>
            <a:ext cx="653498" cy="16400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133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398" y="4797598"/>
            <a:ext cx="2589850" cy="1295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8199293" cy="641350"/>
          </a:xfrm>
        </p:spPr>
        <p:txBody>
          <a:bodyPr/>
          <a:lstStyle/>
          <a:p>
            <a:r>
              <a:rPr lang="en-US" dirty="0" smtClean="0"/>
              <a:t>	</a:t>
            </a:r>
            <a:endParaRPr lang="en-US" dirty="0"/>
          </a:p>
        </p:txBody>
      </p:sp>
      <p:sp>
        <p:nvSpPr>
          <p:cNvPr id="3" name="Content Placeholder 2"/>
          <p:cNvSpPr>
            <a:spLocks noGrp="1"/>
          </p:cNvSpPr>
          <p:nvPr>
            <p:ph idx="1"/>
          </p:nvPr>
        </p:nvSpPr>
        <p:spPr>
          <a:xfrm>
            <a:off x="3390900" y="197643"/>
            <a:ext cx="5334000" cy="5853113"/>
          </a:xfrm>
        </p:spPr>
        <p:txBody>
          <a:bodyPr>
            <a:normAutofit/>
          </a:bodyPr>
          <a:lstStyle/>
          <a:p>
            <a:pPr marL="0" indent="0">
              <a:buNone/>
            </a:pPr>
            <a:endParaRPr lang="en-US" sz="1600" b="1" dirty="0"/>
          </a:p>
          <a:p>
            <a:pPr marL="0" indent="0">
              <a:buNone/>
            </a:pPr>
            <a:endParaRPr lang="en-US" sz="1600" b="1" dirty="0"/>
          </a:p>
        </p:txBody>
      </p:sp>
      <p:sp>
        <p:nvSpPr>
          <p:cNvPr id="4" name="Text Placeholder 3"/>
          <p:cNvSpPr>
            <a:spLocks noGrp="1"/>
          </p:cNvSpPr>
          <p:nvPr>
            <p:ph type="body" sz="half" idx="2"/>
          </p:nvPr>
        </p:nvSpPr>
        <p:spPr>
          <a:xfrm>
            <a:off x="152401" y="1401935"/>
            <a:ext cx="2654407" cy="4691063"/>
          </a:xfrm>
        </p:spPr>
        <p:txBody>
          <a:bodyPr>
            <a:normAutofit fontScale="92500" lnSpcReduction="10000"/>
          </a:bodyPr>
          <a:lstStyle/>
          <a:p>
            <a:pPr marL="285750" indent="-285750">
              <a:buFont typeface="Arial" panose="020B0604020202020204" pitchFamily="34" charset="0"/>
              <a:buChar char="•"/>
            </a:pPr>
            <a:r>
              <a:rPr lang="en-US" sz="1600" dirty="0" smtClean="0"/>
              <a:t>Preparer – person completing the reimbursement form </a:t>
            </a:r>
            <a:r>
              <a:rPr lang="en-US" sz="1600" dirty="0" smtClean="0"/>
              <a:t>(could be the traveler or employee acting on </a:t>
            </a:r>
            <a:r>
              <a:rPr lang="en-US" sz="1600" dirty="0" smtClean="0"/>
              <a:t>behalf of </a:t>
            </a:r>
            <a:r>
              <a:rPr lang="en-US" sz="1600" dirty="0" smtClean="0"/>
              <a:t>traveler).</a:t>
            </a:r>
          </a:p>
          <a:p>
            <a:endParaRPr lang="en-US" sz="1600" dirty="0" smtClean="0"/>
          </a:p>
          <a:p>
            <a:pPr marL="285750" indent="-285750">
              <a:buFont typeface="Arial" panose="020B0604020202020204" pitchFamily="34" charset="0"/>
              <a:buChar char="•"/>
            </a:pPr>
            <a:r>
              <a:rPr lang="en-US" sz="1600" dirty="0" smtClean="0"/>
              <a:t>Preparer must obtain PI approval before submitting to Fund Manager</a:t>
            </a:r>
            <a:endParaRPr lang="en-US" sz="1600" dirty="0" smtClean="0"/>
          </a:p>
          <a:p>
            <a:endParaRPr lang="en-US" sz="1600" dirty="0" smtClean="0"/>
          </a:p>
          <a:p>
            <a:pPr marL="285750" indent="-285750">
              <a:buFont typeface="Arial" panose="020B0604020202020204" pitchFamily="34" charset="0"/>
              <a:buChar char="•"/>
            </a:pPr>
            <a:r>
              <a:rPr lang="en-US" sz="1600" dirty="0" smtClean="0"/>
              <a:t>Purchaser will input into Concur, but only the Traveler has the ability to submit</a:t>
            </a:r>
          </a:p>
          <a:p>
            <a:endParaRPr lang="en-US" sz="1600" dirty="0" smtClean="0"/>
          </a:p>
          <a:p>
            <a:pPr marL="285750" indent="-285750">
              <a:buFont typeface="Arial" panose="020B0604020202020204" pitchFamily="34" charset="0"/>
              <a:buChar char="•"/>
            </a:pPr>
            <a:r>
              <a:rPr lang="en-US" sz="1600" dirty="0" smtClean="0"/>
              <a:t>Traveler MUST </a:t>
            </a:r>
            <a:r>
              <a:rPr lang="en-US" sz="1600" dirty="0" smtClean="0"/>
              <a:t>submit themselves; neither the Purchaser nor the Preparer can do it on their behalf</a:t>
            </a:r>
            <a:endParaRPr lang="en-US" sz="1200" dirty="0" smtClean="0"/>
          </a:p>
          <a:p>
            <a:endParaRPr lang="en-US" dirty="0"/>
          </a:p>
        </p:txBody>
      </p:sp>
      <p:grpSp>
        <p:nvGrpSpPr>
          <p:cNvPr id="11" name="Group 10"/>
          <p:cNvGrpSpPr/>
          <p:nvPr/>
        </p:nvGrpSpPr>
        <p:grpSpPr>
          <a:xfrm>
            <a:off x="2959209" y="1510311"/>
            <a:ext cx="5937273" cy="4582687"/>
            <a:chOff x="2738549" y="985911"/>
            <a:chExt cx="5937273" cy="4582687"/>
          </a:xfrm>
        </p:grpSpPr>
        <p:sp>
          <p:nvSpPr>
            <p:cNvPr id="6" name="Rectangle 5"/>
            <p:cNvSpPr/>
            <p:nvPr/>
          </p:nvSpPr>
          <p:spPr>
            <a:xfrm>
              <a:off x="3124199" y="985912"/>
              <a:ext cx="9107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Preparer</a:t>
              </a:r>
              <a:endParaRPr lang="en-US" sz="1300" dirty="0"/>
            </a:p>
          </p:txBody>
        </p:sp>
        <p:sp>
          <p:nvSpPr>
            <p:cNvPr id="7" name="Right Arrow 6"/>
            <p:cNvSpPr/>
            <p:nvPr/>
          </p:nvSpPr>
          <p:spPr>
            <a:xfrm>
              <a:off x="4187301" y="1239008"/>
              <a:ext cx="609600" cy="378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9" name="Right Arrow 8"/>
            <p:cNvSpPr/>
            <p:nvPr/>
          </p:nvSpPr>
          <p:spPr>
            <a:xfrm>
              <a:off x="6400800" y="1223472"/>
              <a:ext cx="609600" cy="3744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10" name="Rounded Rectangle 9"/>
            <p:cNvSpPr/>
            <p:nvPr/>
          </p:nvSpPr>
          <p:spPr>
            <a:xfrm>
              <a:off x="7121001" y="985911"/>
              <a:ext cx="1257300" cy="9068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Purchaser</a:t>
              </a:r>
              <a:endParaRPr lang="en-US" sz="1300" dirty="0"/>
            </a:p>
          </p:txBody>
        </p:sp>
        <p:sp>
          <p:nvSpPr>
            <p:cNvPr id="12" name="Down Arrow 11"/>
            <p:cNvSpPr/>
            <p:nvPr/>
          </p:nvSpPr>
          <p:spPr>
            <a:xfrm>
              <a:off x="7593444" y="2010824"/>
              <a:ext cx="384699" cy="6157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13" name="Oval 12"/>
            <p:cNvSpPr/>
            <p:nvPr/>
          </p:nvSpPr>
          <p:spPr>
            <a:xfrm>
              <a:off x="7098136" y="2744629"/>
              <a:ext cx="1577686" cy="9144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Traveler (must log in and submit)</a:t>
              </a:r>
              <a:endParaRPr lang="en-US" sz="1300" dirty="0"/>
            </a:p>
          </p:txBody>
        </p:sp>
        <p:sp>
          <p:nvSpPr>
            <p:cNvPr id="25" name="Isosceles Triangle 24"/>
            <p:cNvSpPr/>
            <p:nvPr/>
          </p:nvSpPr>
          <p:spPr>
            <a:xfrm>
              <a:off x="2738549" y="2695202"/>
              <a:ext cx="1950830" cy="9822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Travel </a:t>
              </a:r>
              <a:r>
                <a:rPr lang="en-US" sz="1300" dirty="0" smtClean="0"/>
                <a:t>Accounting</a:t>
              </a:r>
              <a:endParaRPr lang="en-US" sz="1300" dirty="0"/>
            </a:p>
          </p:txBody>
        </p:sp>
        <p:sp>
          <p:nvSpPr>
            <p:cNvPr id="29" name="Rounded Rectangle 28"/>
            <p:cNvSpPr/>
            <p:nvPr/>
          </p:nvSpPr>
          <p:spPr>
            <a:xfrm>
              <a:off x="2913863" y="4654198"/>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Accounts Payable</a:t>
              </a:r>
            </a:p>
            <a:p>
              <a:pPr algn="ctr"/>
              <a:r>
                <a:rPr lang="en-US" sz="1300" dirty="0" smtClean="0"/>
                <a:t>(Payment issued)</a:t>
              </a:r>
              <a:endParaRPr lang="en-US" sz="1300" dirty="0"/>
            </a:p>
          </p:txBody>
        </p:sp>
        <p:sp>
          <p:nvSpPr>
            <p:cNvPr id="37" name="Right Arrow 36"/>
            <p:cNvSpPr/>
            <p:nvPr/>
          </p:nvSpPr>
          <p:spPr>
            <a:xfrm rot="10800000">
              <a:off x="6473302" y="3054765"/>
              <a:ext cx="515354" cy="3744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grpSp>
      <p:sp>
        <p:nvSpPr>
          <p:cNvPr id="5" name="Rectangle 4"/>
          <p:cNvSpPr/>
          <p:nvPr/>
        </p:nvSpPr>
        <p:spPr>
          <a:xfrm>
            <a:off x="304799" y="228601"/>
            <a:ext cx="8351693" cy="523220"/>
          </a:xfrm>
          <a:prstGeom prst="rect">
            <a:avLst/>
          </a:prstGeom>
        </p:spPr>
        <p:txBody>
          <a:bodyPr wrap="square">
            <a:spAutoFit/>
          </a:bodyPr>
          <a:lstStyle/>
          <a:p>
            <a:pPr algn="ctr"/>
            <a:r>
              <a:rPr lang="en-US" sz="2800" b="1" dirty="0"/>
              <a:t>Travel </a:t>
            </a:r>
            <a:r>
              <a:rPr lang="en-US" sz="2800" b="1" dirty="0" smtClean="0"/>
              <a:t>Reimbursement </a:t>
            </a:r>
            <a:r>
              <a:rPr lang="en-US" sz="2800" b="1" dirty="0"/>
              <a:t>Workflow</a:t>
            </a:r>
          </a:p>
        </p:txBody>
      </p:sp>
      <p:sp>
        <p:nvSpPr>
          <p:cNvPr id="26" name="Rounded Rectangle 25"/>
          <p:cNvSpPr/>
          <p:nvPr/>
        </p:nvSpPr>
        <p:spPr>
          <a:xfrm>
            <a:off x="5118008" y="1515000"/>
            <a:ext cx="127115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Fund Manager</a:t>
            </a:r>
            <a:endParaRPr lang="en-US" sz="1300" dirty="0"/>
          </a:p>
        </p:txBody>
      </p:sp>
      <p:sp>
        <p:nvSpPr>
          <p:cNvPr id="16" name="Arc 15"/>
          <p:cNvSpPr/>
          <p:nvPr/>
        </p:nvSpPr>
        <p:spPr>
          <a:xfrm>
            <a:off x="3725859" y="1083786"/>
            <a:ext cx="4088245" cy="679622"/>
          </a:xfrm>
          <a:prstGeom prst="arc">
            <a:avLst>
              <a:gd name="adj1" fmla="val 10860631"/>
              <a:gd name="adj2" fmla="val 0"/>
            </a:avLst>
          </a:prstGeom>
          <a:ln w="41275">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412055" y="752698"/>
            <a:ext cx="3043906" cy="369332"/>
          </a:xfrm>
          <a:prstGeom prst="rect">
            <a:avLst/>
          </a:prstGeom>
          <a:noFill/>
        </p:spPr>
        <p:txBody>
          <a:bodyPr wrap="square" rtlCol="0">
            <a:spAutoFit/>
          </a:bodyPr>
          <a:lstStyle/>
          <a:p>
            <a:r>
              <a:rPr lang="en-US" i="1" dirty="0" smtClean="0">
                <a:solidFill>
                  <a:srgbClr val="C00000"/>
                </a:solidFill>
              </a:rPr>
              <a:t>If corrections are needed</a:t>
            </a:r>
            <a:endParaRPr lang="en-US" i="1" dirty="0">
              <a:solidFill>
                <a:srgbClr val="C00000"/>
              </a:solidFill>
            </a:endParaRPr>
          </a:p>
        </p:txBody>
      </p:sp>
      <p:sp>
        <p:nvSpPr>
          <p:cNvPr id="23" name="Right Arrow 22"/>
          <p:cNvSpPr/>
          <p:nvPr/>
        </p:nvSpPr>
        <p:spPr>
          <a:xfrm rot="10800000">
            <a:off x="4691962" y="3578578"/>
            <a:ext cx="515354" cy="3744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3742274" y="4427919"/>
            <a:ext cx="384699" cy="568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5329138" y="3287444"/>
            <a:ext cx="127115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Fund Manager</a:t>
            </a:r>
            <a:endParaRPr lang="en-US" sz="1300" dirty="0"/>
          </a:p>
        </p:txBody>
      </p:sp>
      <p:sp>
        <p:nvSpPr>
          <p:cNvPr id="32" name="TextBox 31"/>
          <p:cNvSpPr txBox="1"/>
          <p:nvPr/>
        </p:nvSpPr>
        <p:spPr>
          <a:xfrm>
            <a:off x="3607861" y="2621452"/>
            <a:ext cx="3043906" cy="369332"/>
          </a:xfrm>
          <a:prstGeom prst="rect">
            <a:avLst/>
          </a:prstGeom>
          <a:noFill/>
        </p:spPr>
        <p:txBody>
          <a:bodyPr wrap="square" rtlCol="0">
            <a:spAutoFit/>
          </a:bodyPr>
          <a:lstStyle/>
          <a:p>
            <a:r>
              <a:rPr lang="en-US" i="1" dirty="0" smtClean="0">
                <a:solidFill>
                  <a:srgbClr val="C00000"/>
                </a:solidFill>
              </a:rPr>
              <a:t>If corrections are needed</a:t>
            </a:r>
            <a:endParaRPr lang="en-US" i="1" dirty="0">
              <a:solidFill>
                <a:srgbClr val="C00000"/>
              </a:solidFill>
            </a:endParaRPr>
          </a:p>
        </p:txBody>
      </p:sp>
      <p:sp>
        <p:nvSpPr>
          <p:cNvPr id="33" name="Arc 32"/>
          <p:cNvSpPr/>
          <p:nvPr/>
        </p:nvSpPr>
        <p:spPr>
          <a:xfrm rot="9898321">
            <a:off x="4032605" y="2655720"/>
            <a:ext cx="3394845" cy="390309"/>
          </a:xfrm>
          <a:prstGeom prst="arc">
            <a:avLst>
              <a:gd name="adj1" fmla="val 10860631"/>
              <a:gd name="adj2" fmla="val 0"/>
            </a:avLst>
          </a:prstGeom>
          <a:ln w="41275">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0755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32" grpId="0"/>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t>Submit in a timely manner</a:t>
            </a:r>
          </a:p>
          <a:p>
            <a:pPr lvl="1">
              <a:buFont typeface="Arial" panose="020B0604020202020204" pitchFamily="34" charset="0"/>
              <a:buChar char="•"/>
            </a:pPr>
            <a:r>
              <a:rPr lang="en-US" sz="2400" dirty="0"/>
              <a:t>You should prepare your reimbursement immediately upon return</a:t>
            </a:r>
          </a:p>
          <a:p>
            <a:pPr lvl="1">
              <a:buFont typeface="Arial" panose="020B0604020202020204" pitchFamily="34" charset="0"/>
              <a:buChar char="•"/>
            </a:pPr>
            <a:r>
              <a:rPr lang="en-US" sz="2400" dirty="0"/>
              <a:t>Submit within </a:t>
            </a:r>
            <a:r>
              <a:rPr lang="en-US" sz="2400" dirty="0" smtClean="0"/>
              <a:t>20 </a:t>
            </a:r>
            <a:r>
              <a:rPr lang="en-US" sz="2400" dirty="0"/>
              <a:t>days of travel</a:t>
            </a:r>
          </a:p>
          <a:p>
            <a:pPr lvl="1">
              <a:buFont typeface="Arial" panose="020B0604020202020204" pitchFamily="34" charset="0"/>
              <a:buChar char="•"/>
            </a:pPr>
            <a:r>
              <a:rPr lang="en-US" sz="2400" dirty="0" smtClean="0"/>
              <a:t>Once </a:t>
            </a:r>
            <a:r>
              <a:rPr lang="en-US" sz="2400" dirty="0" smtClean="0"/>
              <a:t>Purchaser has completed reimbursement in Concur, </a:t>
            </a:r>
            <a:r>
              <a:rPr lang="en-US" sz="2400" b="1" dirty="0" smtClean="0"/>
              <a:t>you must log in and submit it</a:t>
            </a:r>
          </a:p>
          <a:p>
            <a:pPr lvl="1">
              <a:buFont typeface="Arial" panose="020B0604020202020204" pitchFamily="34" charset="0"/>
              <a:buChar char="•"/>
            </a:pPr>
            <a:r>
              <a:rPr lang="en-US" sz="2400" dirty="0" smtClean="0"/>
              <a:t>If </a:t>
            </a:r>
            <a:r>
              <a:rPr lang="en-US" sz="2400" dirty="0" smtClean="0"/>
              <a:t>request is not successfully approved by Travel Accounting within 45 days, </a:t>
            </a:r>
            <a:r>
              <a:rPr lang="en-US" sz="2400" dirty="0"/>
              <a:t>you will need to provide memo and </a:t>
            </a:r>
            <a:r>
              <a:rPr lang="en-US" sz="2400" dirty="0" smtClean="0"/>
              <a:t>justification for why it is late</a:t>
            </a:r>
            <a:endParaRPr lang="en-US" sz="2400" dirty="0"/>
          </a:p>
          <a:p>
            <a:pPr lvl="1">
              <a:buFont typeface="Arial" panose="020B0604020202020204" pitchFamily="34" charset="0"/>
              <a:buChar char="•"/>
            </a:pPr>
            <a:r>
              <a:rPr lang="en-US" sz="2400" dirty="0" smtClean="0"/>
              <a:t>Late </a:t>
            </a:r>
            <a:r>
              <a:rPr lang="en-US" sz="2400" dirty="0"/>
              <a:t>reimbursements may appear as income on W2</a:t>
            </a:r>
          </a:p>
        </p:txBody>
      </p:sp>
      <p:sp>
        <p:nvSpPr>
          <p:cNvPr id="4" name="Title 1"/>
          <p:cNvSpPr>
            <a:spLocks noGrp="1"/>
          </p:cNvSpPr>
          <p:nvPr>
            <p:ph type="title"/>
          </p:nvPr>
        </p:nvSpPr>
        <p:spPr/>
        <p:txBody>
          <a:bodyPr/>
          <a:lstStyle/>
          <a:p>
            <a:r>
              <a:rPr lang="en-US" b="1" dirty="0" smtClean="0"/>
              <a:t>Things to </a:t>
            </a:r>
            <a:r>
              <a:rPr lang="en-US" b="1" dirty="0" smtClean="0"/>
              <a:t>consider</a:t>
            </a:r>
            <a:endParaRPr lang="en-US" dirty="0"/>
          </a:p>
        </p:txBody>
      </p:sp>
    </p:spTree>
    <p:extLst>
      <p:ext uri="{BB962C8B-B14F-4D97-AF65-F5344CB8AC3E}">
        <p14:creationId xmlns:p14="http://schemas.microsoft.com/office/powerpoint/2010/main" val="3482820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33600" y="0"/>
            <a:ext cx="4883261" cy="6848475"/>
          </a:xfrm>
          <a:prstGeom prst="rect">
            <a:avLst/>
          </a:prstGeom>
        </p:spPr>
      </p:pic>
      <p:sp>
        <p:nvSpPr>
          <p:cNvPr id="4" name="Oval 3"/>
          <p:cNvSpPr/>
          <p:nvPr/>
        </p:nvSpPr>
        <p:spPr>
          <a:xfrm>
            <a:off x="1793930" y="3733800"/>
            <a:ext cx="5562600" cy="16764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065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4" name="Rectangle 3"/>
          <p:cNvSpPr/>
          <p:nvPr/>
        </p:nvSpPr>
        <p:spPr>
          <a:xfrm>
            <a:off x="533400" y="533400"/>
            <a:ext cx="8077200" cy="5786199"/>
          </a:xfrm>
          <a:prstGeom prst="rect">
            <a:avLst/>
          </a:prstGeom>
        </p:spPr>
        <p:txBody>
          <a:bodyPr wrap="square">
            <a:spAutoFit/>
          </a:bodyPr>
          <a:lstStyle/>
          <a:p>
            <a:pPr algn="ctr"/>
            <a:r>
              <a:rPr lang="en-US" sz="4400" dirty="0" smtClean="0"/>
              <a:t>ENTERTAINMENT</a:t>
            </a:r>
          </a:p>
          <a:p>
            <a:endParaRPr lang="en-US" dirty="0" smtClean="0"/>
          </a:p>
          <a:p>
            <a:pPr fontAlgn="base"/>
            <a:r>
              <a:rPr lang="en-US" sz="2000" dirty="0" smtClean="0"/>
              <a:t>“Entertainment” = payment for food/refreshments for others</a:t>
            </a:r>
            <a:endParaRPr lang="en-US" sz="2000" dirty="0"/>
          </a:p>
          <a:p>
            <a:pPr marL="285750" indent="-285750" fontAlgn="base">
              <a:buFont typeface="Arial" panose="020B0604020202020204" pitchFamily="34" charset="0"/>
              <a:buChar char="•"/>
            </a:pPr>
            <a:r>
              <a:rPr lang="en-US" sz="2000" dirty="0" smtClean="0"/>
              <a:t>Must be</a:t>
            </a:r>
            <a:r>
              <a:rPr lang="en-US" sz="2000" dirty="0"/>
              <a:t> a </a:t>
            </a:r>
            <a:r>
              <a:rPr lang="en-US" sz="2000" b="1" dirty="0"/>
              <a:t>necessary</a:t>
            </a:r>
            <a:r>
              <a:rPr lang="en-US" sz="2000" dirty="0"/>
              <a:t> and </a:t>
            </a:r>
            <a:r>
              <a:rPr lang="en-US" sz="2000" b="1" dirty="0"/>
              <a:t>integral part of </a:t>
            </a:r>
            <a:r>
              <a:rPr lang="en-US" sz="2000" b="1" dirty="0" smtClean="0"/>
              <a:t>a </a:t>
            </a:r>
            <a:r>
              <a:rPr lang="en-US" sz="2000" b="1" dirty="0"/>
              <a:t>business meeting </a:t>
            </a:r>
            <a:r>
              <a:rPr lang="en-US" sz="2000" dirty="0"/>
              <a:t>(rather than a matter of personal convenience</a:t>
            </a:r>
            <a:r>
              <a:rPr lang="en-US" sz="2000" dirty="0" smtClean="0"/>
              <a:t>)</a:t>
            </a:r>
            <a:endParaRPr lang="en-US" sz="2000" dirty="0"/>
          </a:p>
          <a:p>
            <a:pPr marL="285750" indent="-285750" fontAlgn="base">
              <a:buFont typeface="Arial" panose="020B0604020202020204" pitchFamily="34" charset="0"/>
              <a:buChar char="•"/>
            </a:pPr>
            <a:r>
              <a:rPr lang="en-US" sz="2000" dirty="0"/>
              <a:t>The purpose or nature of the event </a:t>
            </a:r>
            <a:r>
              <a:rPr lang="en-US" sz="2000" dirty="0" smtClean="0"/>
              <a:t>must be </a:t>
            </a:r>
            <a:r>
              <a:rPr lang="en-US" sz="2000" dirty="0"/>
              <a:t>clearly stated </a:t>
            </a:r>
            <a:endParaRPr lang="en-US" sz="2000" dirty="0" smtClean="0"/>
          </a:p>
          <a:p>
            <a:pPr marL="285750" indent="-285750" fontAlgn="base">
              <a:buFont typeface="Arial" panose="020B0604020202020204" pitchFamily="34" charset="0"/>
              <a:buChar char="•"/>
            </a:pPr>
            <a:r>
              <a:rPr lang="en-US" sz="2000" dirty="0" smtClean="0"/>
              <a:t>A </a:t>
            </a:r>
            <a:r>
              <a:rPr lang="en-US" sz="2000" dirty="0"/>
              <a:t>guest list containing the </a:t>
            </a:r>
            <a:r>
              <a:rPr lang="en-US" sz="2000" dirty="0" smtClean="0"/>
              <a:t>names, titles, </a:t>
            </a:r>
            <a:r>
              <a:rPr lang="en-US" sz="2000" dirty="0"/>
              <a:t>and </a:t>
            </a:r>
            <a:r>
              <a:rPr lang="en-US" sz="2000" dirty="0" smtClean="0"/>
              <a:t>affiliations </a:t>
            </a:r>
            <a:r>
              <a:rPr lang="en-US" sz="2000" dirty="0"/>
              <a:t>must be provided to establish the business relationship to the University of the participants being </a:t>
            </a:r>
            <a:r>
              <a:rPr lang="en-US" sz="2000" dirty="0" smtClean="0"/>
              <a:t>entertained</a:t>
            </a:r>
            <a:endParaRPr lang="en-US" sz="2000" dirty="0"/>
          </a:p>
          <a:p>
            <a:pPr fontAlgn="base"/>
            <a:endParaRPr lang="en-US" sz="800" dirty="0" smtClean="0"/>
          </a:p>
          <a:p>
            <a:pPr fontAlgn="base"/>
            <a:r>
              <a:rPr lang="en-US" sz="2000" dirty="0" smtClean="0"/>
              <a:t>Examples:</a:t>
            </a:r>
            <a:endParaRPr lang="en-US" sz="2000" dirty="0"/>
          </a:p>
          <a:p>
            <a:pPr marL="285750" indent="-285750" fontAlgn="base">
              <a:buFont typeface="Arial" panose="020B0604020202020204" pitchFamily="34" charset="0"/>
              <a:buChar char="•"/>
            </a:pPr>
            <a:r>
              <a:rPr lang="en-US" sz="2000" dirty="0" smtClean="0"/>
              <a:t>Hosting a meeting or conference</a:t>
            </a:r>
          </a:p>
          <a:p>
            <a:pPr marL="285750" indent="-285750" fontAlgn="base">
              <a:buFont typeface="Arial" panose="020B0604020202020204" pitchFamily="34" charset="0"/>
              <a:buChar char="•"/>
            </a:pPr>
            <a:r>
              <a:rPr lang="en-US" sz="2000" dirty="0" smtClean="0"/>
              <a:t>When </a:t>
            </a:r>
            <a:r>
              <a:rPr lang="en-US" sz="2000" dirty="0"/>
              <a:t>the University is host to official guests </a:t>
            </a:r>
            <a:r>
              <a:rPr lang="en-US" sz="2000" dirty="0" smtClean="0"/>
              <a:t>(non-employees) or </a:t>
            </a:r>
            <a:r>
              <a:rPr lang="en-US" sz="2000" dirty="0"/>
              <a:t>prospective appointees for positions requiring specialized training or experience of a professional, technical or administrative </a:t>
            </a:r>
            <a:r>
              <a:rPr lang="en-US" sz="2000" dirty="0" smtClean="0"/>
              <a:t>nature</a:t>
            </a:r>
            <a:r>
              <a:rPr lang="en-US" sz="2000" dirty="0"/>
              <a:t> </a:t>
            </a:r>
          </a:p>
          <a:p>
            <a:pPr marL="285750" indent="-285750" fontAlgn="base">
              <a:buFont typeface="Arial" panose="020B0604020202020204" pitchFamily="34" charset="0"/>
              <a:buChar char="•"/>
            </a:pPr>
            <a:r>
              <a:rPr lang="en-US" sz="2000" dirty="0"/>
              <a:t>When meetings of an administrative nature are held which are directly concerned with the welfare of the </a:t>
            </a:r>
            <a:r>
              <a:rPr lang="en-US" sz="2000" dirty="0" smtClean="0"/>
              <a:t>University</a:t>
            </a:r>
          </a:p>
          <a:p>
            <a:pPr marL="285750" indent="-285750" fontAlgn="base">
              <a:buFont typeface="Arial" panose="020B0604020202020204" pitchFamily="34" charset="0"/>
              <a:buChar char="•"/>
            </a:pPr>
            <a:r>
              <a:rPr lang="en-US" sz="2000" dirty="0" smtClean="0"/>
              <a:t>When </a:t>
            </a:r>
            <a:r>
              <a:rPr lang="en-US" sz="2000" dirty="0"/>
              <a:t>meetings between faculty or administrators and students are </a:t>
            </a:r>
            <a:r>
              <a:rPr lang="en-US" sz="2000" dirty="0" smtClean="0"/>
              <a:t>held</a:t>
            </a:r>
            <a:endParaRPr lang="en-US" sz="2000" dirty="0"/>
          </a:p>
        </p:txBody>
      </p:sp>
    </p:spTree>
    <p:extLst>
      <p:ext uri="{BB962C8B-B14F-4D97-AF65-F5344CB8AC3E}">
        <p14:creationId xmlns:p14="http://schemas.microsoft.com/office/powerpoint/2010/main" val="3821177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6" name="TextBox 5"/>
          <p:cNvSpPr txBox="1"/>
          <p:nvPr/>
        </p:nvSpPr>
        <p:spPr>
          <a:xfrm>
            <a:off x="434172" y="381000"/>
            <a:ext cx="8229600" cy="6247864"/>
          </a:xfrm>
          <a:prstGeom prst="rect">
            <a:avLst/>
          </a:prstGeom>
          <a:noFill/>
        </p:spPr>
        <p:txBody>
          <a:bodyPr wrap="square" rtlCol="0">
            <a:spAutoFit/>
          </a:bodyPr>
          <a:lstStyle/>
          <a:p>
            <a:r>
              <a:rPr lang="en-US" sz="4000" b="1" dirty="0" smtClean="0"/>
              <a:t>ENTERTAINMENT</a:t>
            </a:r>
          </a:p>
          <a:p>
            <a:endParaRPr lang="en-US" dirty="0" smtClean="0"/>
          </a:p>
          <a:p>
            <a:r>
              <a:rPr lang="en-US" sz="2400" dirty="0"/>
              <a:t>It is preferred that we pay catering expenses directly to vendor in advance, rather than as a reimbursement. To do so: </a:t>
            </a:r>
            <a:endParaRPr lang="en-US" sz="2400" dirty="0" smtClean="0"/>
          </a:p>
          <a:p>
            <a:pPr marL="342900" indent="-342900">
              <a:buFont typeface="Arial" panose="020B0604020202020204" pitchFamily="34" charset="0"/>
              <a:buChar char="•"/>
            </a:pPr>
            <a:r>
              <a:rPr lang="en-US" sz="2400" dirty="0" smtClean="0"/>
              <a:t>Obtain </a:t>
            </a:r>
            <a:r>
              <a:rPr lang="en-US" sz="2400" dirty="0"/>
              <a:t>a </a:t>
            </a:r>
            <a:r>
              <a:rPr lang="en-US" sz="2400" dirty="0" smtClean="0"/>
              <a:t>quote from vendor</a:t>
            </a:r>
          </a:p>
          <a:p>
            <a:pPr marL="342900" indent="-342900">
              <a:buFont typeface="Arial" panose="020B0604020202020204" pitchFamily="34" charset="0"/>
              <a:buChar char="•"/>
            </a:pPr>
            <a:r>
              <a:rPr lang="en-US" sz="2400" dirty="0" smtClean="0"/>
              <a:t>Review </a:t>
            </a:r>
            <a:r>
              <a:rPr lang="en-US" sz="2400" dirty="0"/>
              <a:t>for </a:t>
            </a:r>
            <a:r>
              <a:rPr lang="en-US" sz="2400" dirty="0" smtClean="0"/>
              <a:t>compliance with maximums</a:t>
            </a:r>
          </a:p>
          <a:p>
            <a:pPr marL="342900" indent="-342900">
              <a:buFont typeface="Arial" panose="020B0604020202020204" pitchFamily="34" charset="0"/>
              <a:buChar char="•"/>
            </a:pPr>
            <a:r>
              <a:rPr lang="en-US" sz="2400" dirty="0" smtClean="0"/>
              <a:t>Submit </a:t>
            </a:r>
            <a:r>
              <a:rPr lang="en-US" sz="2400" dirty="0" smtClean="0">
                <a:hlinkClick r:id="rId2"/>
              </a:rPr>
              <a:t>Purchase Request Form </a:t>
            </a:r>
            <a:r>
              <a:rPr lang="en-US" sz="2400" dirty="0" smtClean="0"/>
              <a:t>to Fund Manager including:</a:t>
            </a:r>
          </a:p>
          <a:p>
            <a:pPr marL="800100" lvl="1" indent="-342900">
              <a:buFont typeface="Courier New" panose="02070309020205020404" pitchFamily="49" charset="0"/>
              <a:buChar char="o"/>
            </a:pPr>
            <a:r>
              <a:rPr lang="en-US" sz="2400" dirty="0" smtClean="0"/>
              <a:t>Estimated </a:t>
            </a:r>
            <a:r>
              <a:rPr lang="en-US" sz="2400" dirty="0"/>
              <a:t>number of </a:t>
            </a:r>
            <a:r>
              <a:rPr lang="en-US" sz="2400" dirty="0" smtClean="0"/>
              <a:t>attendees and breakdown of per person costs</a:t>
            </a:r>
          </a:p>
          <a:p>
            <a:pPr marL="800100" lvl="1" indent="-342900">
              <a:buFont typeface="Courier New" panose="02070309020205020404" pitchFamily="49" charset="0"/>
              <a:buChar char="o"/>
            </a:pPr>
            <a:r>
              <a:rPr lang="en-US" sz="2400" dirty="0" smtClean="0"/>
              <a:t>Business justification</a:t>
            </a:r>
          </a:p>
          <a:p>
            <a:pPr marL="800100" lvl="1" indent="-342900">
              <a:buFont typeface="Courier New" panose="02070309020205020404" pitchFamily="49" charset="0"/>
              <a:buChar char="o"/>
            </a:pPr>
            <a:r>
              <a:rPr lang="en-US" sz="2400" dirty="0" smtClean="0"/>
              <a:t>FAU information</a:t>
            </a:r>
          </a:p>
          <a:p>
            <a:pPr marL="342900" indent="-342900">
              <a:buFont typeface="Arial" panose="020B0604020202020204" pitchFamily="34" charset="0"/>
              <a:buChar char="•"/>
            </a:pPr>
            <a:r>
              <a:rPr lang="en-US" sz="2400" dirty="0" smtClean="0"/>
              <a:t>After Fund Manager approves, Purchaser will work with UCLA Purchasing to create a PO# and will communicate that to the vendor</a:t>
            </a:r>
          </a:p>
          <a:p>
            <a:pPr marL="342900" indent="-342900">
              <a:buFont typeface="Arial" panose="020B0604020202020204" pitchFamily="34" charset="0"/>
              <a:buChar char="•"/>
            </a:pPr>
            <a:r>
              <a:rPr lang="en-US" sz="2400" dirty="0" smtClean="0"/>
              <a:t>After the event takes place, the final invoice and guest list needs to be submitted to Purchaser</a:t>
            </a:r>
            <a:endParaRPr lang="en-US" sz="2400" dirty="0"/>
          </a:p>
        </p:txBody>
      </p:sp>
    </p:spTree>
    <p:extLst>
      <p:ext uri="{BB962C8B-B14F-4D97-AF65-F5344CB8AC3E}">
        <p14:creationId xmlns:p14="http://schemas.microsoft.com/office/powerpoint/2010/main" val="305769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6" name="TextBox 5"/>
          <p:cNvSpPr txBox="1"/>
          <p:nvPr/>
        </p:nvSpPr>
        <p:spPr>
          <a:xfrm>
            <a:off x="434172" y="381000"/>
            <a:ext cx="8405028" cy="3924151"/>
          </a:xfrm>
          <a:prstGeom prst="rect">
            <a:avLst/>
          </a:prstGeom>
          <a:noFill/>
        </p:spPr>
        <p:txBody>
          <a:bodyPr wrap="square" rtlCol="0">
            <a:spAutoFit/>
          </a:bodyPr>
          <a:lstStyle/>
          <a:p>
            <a:r>
              <a:rPr lang="en-US" sz="4000" b="1" dirty="0" smtClean="0"/>
              <a:t>ENTERTAINMENT</a:t>
            </a:r>
          </a:p>
          <a:p>
            <a:endParaRPr lang="en-US" dirty="0" smtClean="0"/>
          </a:p>
          <a:p>
            <a:r>
              <a:rPr lang="en-US" sz="2400" dirty="0" smtClean="0"/>
              <a:t>IF SEEKING REIMBURSEMENT AFTER THE FACT: </a:t>
            </a:r>
            <a:endParaRPr lang="en-US" sz="2400" dirty="0" smtClean="0"/>
          </a:p>
          <a:p>
            <a:pPr marL="285750" indent="-285750">
              <a:buFont typeface="Arial" panose="020B0604020202020204" pitchFamily="34" charset="0"/>
              <a:buChar char="•"/>
            </a:pPr>
            <a:r>
              <a:rPr lang="en-US" sz="2400" dirty="0" smtClean="0"/>
              <a:t>If </a:t>
            </a:r>
            <a:r>
              <a:rPr lang="en-US" sz="2400" dirty="0" smtClean="0"/>
              <a:t>10 or less guests, </a:t>
            </a:r>
            <a:r>
              <a:rPr lang="en-US" sz="2400" dirty="0" smtClean="0"/>
              <a:t>use Comments section to list:</a:t>
            </a:r>
            <a:endParaRPr lang="en-US" sz="2400" dirty="0" smtClean="0"/>
          </a:p>
          <a:p>
            <a:pPr marL="800100" lvl="1" indent="-342900">
              <a:buFont typeface="Courier New" panose="02070309020205020404" pitchFamily="49" charset="0"/>
              <a:buChar char="o"/>
            </a:pPr>
            <a:r>
              <a:rPr lang="en-US" sz="2400" dirty="0" smtClean="0"/>
              <a:t>Full names</a:t>
            </a:r>
          </a:p>
          <a:p>
            <a:pPr marL="800100" lvl="1" indent="-342900">
              <a:buFont typeface="Courier New" panose="02070309020205020404" pitchFamily="49" charset="0"/>
              <a:buChar char="o"/>
            </a:pPr>
            <a:r>
              <a:rPr lang="en-US" sz="2400" dirty="0" smtClean="0"/>
              <a:t>Titles</a:t>
            </a:r>
          </a:p>
          <a:p>
            <a:pPr marL="800100" lvl="1" indent="-342900">
              <a:spcAft>
                <a:spcPts val="600"/>
              </a:spcAft>
              <a:buFont typeface="Courier New" panose="02070309020205020404" pitchFamily="49" charset="0"/>
              <a:buChar char="o"/>
            </a:pPr>
            <a:r>
              <a:rPr lang="en-US" sz="2400" dirty="0" smtClean="0"/>
              <a:t>Affiliations/institutions</a:t>
            </a:r>
          </a:p>
          <a:p>
            <a:pPr marL="342900" lvl="1" indent="-285750">
              <a:buFont typeface="Arial" panose="020B0604020202020204" pitchFamily="34" charset="0"/>
              <a:buChar char="•"/>
            </a:pPr>
            <a:r>
              <a:rPr lang="en-US" sz="2400" dirty="0" smtClean="0"/>
              <a:t>If 11 or more attendees, you can attach a </a:t>
            </a:r>
            <a:r>
              <a:rPr lang="en-US" sz="2400" dirty="0" smtClean="0"/>
              <a:t>list (create </a:t>
            </a:r>
            <a:r>
              <a:rPr lang="en-US" sz="2400" dirty="0" smtClean="0"/>
              <a:t>the sign-in sheet before the event so that attendees can sign)</a:t>
            </a:r>
          </a:p>
          <a:p>
            <a:pPr marL="57150" lvl="1"/>
            <a:endParaRPr lang="en-US" dirty="0" smtClean="0"/>
          </a:p>
        </p:txBody>
      </p:sp>
      <p:sp>
        <p:nvSpPr>
          <p:cNvPr id="2" name="TextBox 1"/>
          <p:cNvSpPr txBox="1"/>
          <p:nvPr/>
        </p:nvSpPr>
        <p:spPr>
          <a:xfrm>
            <a:off x="381000" y="4114800"/>
            <a:ext cx="8539579" cy="2385268"/>
          </a:xfrm>
          <a:prstGeom prst="rect">
            <a:avLst/>
          </a:prstGeom>
          <a:noFill/>
        </p:spPr>
        <p:txBody>
          <a:bodyPr wrap="square" rtlCol="0">
            <a:spAutoFit/>
          </a:bodyPr>
          <a:lstStyle/>
          <a:p>
            <a:pPr marL="346075" indent="-292100">
              <a:buFont typeface="Arial" panose="020B0604020202020204" pitchFamily="34" charset="0"/>
              <a:buChar char="•"/>
            </a:pPr>
            <a:r>
              <a:rPr lang="en-US" sz="2400" dirty="0" smtClean="0"/>
              <a:t>Maximums:</a:t>
            </a:r>
          </a:p>
          <a:p>
            <a:pPr marL="742950" lvl="1" indent="-285750">
              <a:buFont typeface="Courier New" panose="02070309020205020404" pitchFamily="49" charset="0"/>
              <a:buChar char="o"/>
            </a:pPr>
            <a:r>
              <a:rPr lang="en-US" sz="2400" dirty="0">
                <a:hlinkClick r:id="rId2"/>
              </a:rPr>
              <a:t>https://</a:t>
            </a:r>
            <a:r>
              <a:rPr lang="en-US" sz="2400" dirty="0" smtClean="0">
                <a:hlinkClick r:id="rId2"/>
              </a:rPr>
              <a:t>travel.ucla.edu/policy-resources/reimbursement-allowances-mileage-meals</a:t>
            </a:r>
            <a:endParaRPr lang="en-US" sz="2400" dirty="0" smtClean="0"/>
          </a:p>
          <a:p>
            <a:pPr marL="742950" lvl="1" indent="-285750">
              <a:spcAft>
                <a:spcPts val="600"/>
              </a:spcAft>
              <a:buFont typeface="Courier New" panose="02070309020205020404" pitchFamily="49" charset="0"/>
              <a:buChar char="o"/>
            </a:pPr>
            <a:r>
              <a:rPr lang="en-US" sz="2400" dirty="0" smtClean="0">
                <a:solidFill>
                  <a:srgbClr val="FF0000"/>
                </a:solidFill>
              </a:rPr>
              <a:t>Maximum </a:t>
            </a:r>
            <a:r>
              <a:rPr lang="en-US" sz="2400" u="sng" dirty="0" smtClean="0">
                <a:solidFill>
                  <a:srgbClr val="FF0000"/>
                </a:solidFill>
              </a:rPr>
              <a:t>includes</a:t>
            </a:r>
            <a:r>
              <a:rPr lang="en-US" sz="2400" dirty="0" smtClean="0">
                <a:solidFill>
                  <a:srgbClr val="FF0000"/>
                </a:solidFill>
              </a:rPr>
              <a:t> labor, tax, delivery, set-up, service fees, tips, etc. </a:t>
            </a:r>
          </a:p>
          <a:p>
            <a:pPr marL="346075" indent="-292100">
              <a:buFont typeface="Arial" panose="020B0604020202020204" pitchFamily="34" charset="0"/>
              <a:buChar char="•"/>
            </a:pPr>
            <a:r>
              <a:rPr lang="en-US" sz="2400" dirty="0" smtClean="0"/>
              <a:t>Justification must include type of </a:t>
            </a:r>
            <a:r>
              <a:rPr lang="en-US" sz="2400" dirty="0" smtClean="0"/>
              <a:t>event and </a:t>
            </a:r>
            <a:r>
              <a:rPr lang="en-US" sz="2400" dirty="0" smtClean="0"/>
              <a:t># </a:t>
            </a:r>
            <a:r>
              <a:rPr lang="en-US" sz="2400" dirty="0" smtClean="0"/>
              <a:t>of </a:t>
            </a:r>
            <a:r>
              <a:rPr lang="en-US" sz="2400" dirty="0" smtClean="0"/>
              <a:t>participants</a:t>
            </a:r>
            <a:endParaRPr lang="en-US" sz="2400" dirty="0"/>
          </a:p>
        </p:txBody>
      </p:sp>
    </p:spTree>
    <p:extLst>
      <p:ext uri="{BB962C8B-B14F-4D97-AF65-F5344CB8AC3E}">
        <p14:creationId xmlns:p14="http://schemas.microsoft.com/office/powerpoint/2010/main" val="22753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33600" y="0"/>
            <a:ext cx="4883261" cy="6848475"/>
          </a:xfrm>
          <a:prstGeom prst="rect">
            <a:avLst/>
          </a:prstGeom>
        </p:spPr>
      </p:pic>
      <p:sp>
        <p:nvSpPr>
          <p:cNvPr id="4" name="Oval 3"/>
          <p:cNvSpPr/>
          <p:nvPr/>
        </p:nvSpPr>
        <p:spPr>
          <a:xfrm>
            <a:off x="990600" y="5105400"/>
            <a:ext cx="7239000" cy="17526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3984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200"/>
            <a:ext cx="8229600" cy="407803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smtClean="0"/>
              <a:t>Total expenses will calculate automatically</a:t>
            </a:r>
          </a:p>
          <a:p>
            <a:pPr marL="285750" indent="-285750">
              <a:buFont typeface="Arial" panose="020B0604020202020204" pitchFamily="34" charset="0"/>
              <a:buChar char="•"/>
            </a:pPr>
            <a:r>
              <a:rPr lang="en-US" sz="2400" dirty="0" smtClean="0"/>
              <a:t>Use comment section to explain anything that is unusual </a:t>
            </a:r>
          </a:p>
          <a:p>
            <a:pPr marL="800100" lvl="1" indent="-342900">
              <a:buFont typeface="Courier New" panose="02070309020205020404" pitchFamily="49" charset="0"/>
              <a:buChar char="o"/>
            </a:pPr>
            <a:r>
              <a:rPr lang="en-US" sz="2400" dirty="0" smtClean="0"/>
              <a:t>Help us understand the expenses and information provided</a:t>
            </a:r>
          </a:p>
          <a:p>
            <a:pPr marL="800100" lvl="1" indent="-342900">
              <a:spcAft>
                <a:spcPts val="600"/>
              </a:spcAft>
              <a:buFont typeface="Courier New" panose="02070309020205020404" pitchFamily="49" charset="0"/>
              <a:buChar char="o"/>
            </a:pPr>
            <a:r>
              <a:rPr lang="en-US" sz="2400" dirty="0" smtClean="0"/>
              <a:t>The more detail the better</a:t>
            </a:r>
            <a:endParaRPr lang="en-US" sz="2400" dirty="0"/>
          </a:p>
          <a:p>
            <a:pPr marL="342900" lvl="1" indent="-285750">
              <a:spcAft>
                <a:spcPts val="600"/>
              </a:spcAft>
              <a:buFont typeface="Arial" panose="020B0604020202020204" pitchFamily="34" charset="0"/>
              <a:buChar char="•"/>
            </a:pPr>
            <a:r>
              <a:rPr lang="en-US" sz="2400" dirty="0" smtClean="0"/>
              <a:t>Must be signed by the payee/person who will receive the reimbursement (not the preparer)</a:t>
            </a:r>
          </a:p>
          <a:p>
            <a:pPr marL="342900" lvl="1" indent="-285750">
              <a:spcAft>
                <a:spcPts val="600"/>
              </a:spcAft>
              <a:buFont typeface="Arial" panose="020B0604020202020204" pitchFamily="34" charset="0"/>
              <a:buChar char="•"/>
            </a:pPr>
            <a:r>
              <a:rPr lang="en-US" sz="2400" dirty="0" smtClean="0"/>
              <a:t>Need PI signature if the Payee is not the PI</a:t>
            </a:r>
          </a:p>
          <a:p>
            <a:pPr marL="342900" lvl="1" indent="-285750">
              <a:spcAft>
                <a:spcPts val="600"/>
              </a:spcAft>
              <a:buFont typeface="Arial" panose="020B0604020202020204" pitchFamily="34" charset="0"/>
              <a:buChar char="•"/>
            </a:pPr>
            <a:r>
              <a:rPr lang="en-US" sz="2400" dirty="0" smtClean="0"/>
              <a:t>Submit to Fund Manager </a:t>
            </a:r>
          </a:p>
          <a:p>
            <a:pPr marL="57150" lvl="1"/>
            <a:endParaRPr lang="en-US" dirty="0" smtClean="0"/>
          </a:p>
        </p:txBody>
      </p:sp>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5397" t="69863" r="22723" b="8383"/>
          <a:stretch/>
        </p:blipFill>
        <p:spPr bwMode="auto">
          <a:xfrm>
            <a:off x="2327401" y="4724400"/>
            <a:ext cx="4565397" cy="1752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275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6" presetClass="emph" presetSubtype="0" fill="hold" nodeType="withEffect">
                                  <p:stCondLst>
                                    <p:cond delay="0"/>
                                  </p:stCondLst>
                                  <p:childTnLst>
                                    <p:animScale>
                                      <p:cBhvr>
                                        <p:cTn id="8"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Fine Print</a:t>
            </a:r>
            <a:endParaRPr lang="en-US" b="1" dirty="0"/>
          </a:p>
        </p:txBody>
      </p:sp>
      <p:sp>
        <p:nvSpPr>
          <p:cNvPr id="3" name="Content Placeholder 2"/>
          <p:cNvSpPr>
            <a:spLocks noGrp="1"/>
          </p:cNvSpPr>
          <p:nvPr>
            <p:ph idx="1"/>
          </p:nvPr>
        </p:nvSpPr>
        <p:spPr>
          <a:xfrm>
            <a:off x="448408" y="1417638"/>
            <a:ext cx="8229600" cy="4525963"/>
          </a:xfrm>
        </p:spPr>
        <p:txBody>
          <a:bodyPr>
            <a:normAutofit/>
          </a:bodyPr>
          <a:lstStyle/>
          <a:p>
            <a:pPr marL="0" indent="0">
              <a:buNone/>
            </a:pPr>
            <a:r>
              <a:rPr lang="en-US" sz="2800" dirty="0"/>
              <a:t>Reimbursements for travel and entertainment expenses must comply with receipt and documentation requirements specified in the UC Business and Finance Bulletin, G-28, Policy and Regulations Governing Travel or UC Business and Finance Bulletin BUS-79</a:t>
            </a:r>
            <a:r>
              <a:rPr lang="en-US" sz="2800" dirty="0" smtClean="0"/>
              <a:t>,</a:t>
            </a:r>
            <a:r>
              <a:rPr lang="en-US" sz="2800" dirty="0"/>
              <a:t> Expenditures for Entertainment, Business Meetings and Other Occasions</a:t>
            </a:r>
            <a:r>
              <a:rPr lang="en-US" sz="2800" dirty="0" smtClean="0"/>
              <a:t>. </a:t>
            </a:r>
            <a:r>
              <a:rPr lang="en-US" sz="2800" dirty="0"/>
              <a:t>Visit </a:t>
            </a:r>
            <a:r>
              <a:rPr lang="en-US" sz="2800" dirty="0">
                <a:hlinkClick r:id="rId2"/>
              </a:rPr>
              <a:t>https://</a:t>
            </a:r>
            <a:r>
              <a:rPr lang="en-US" sz="2800" dirty="0" smtClean="0">
                <a:hlinkClick r:id="rId2"/>
              </a:rPr>
              <a:t>travel.ucla.edu/policies</a:t>
            </a:r>
            <a:r>
              <a:rPr lang="en-US" sz="2800" dirty="0"/>
              <a:t> </a:t>
            </a:r>
            <a:r>
              <a:rPr lang="en-US" sz="2800" dirty="0" smtClean="0"/>
              <a:t>to review all UC travel policies. </a:t>
            </a:r>
          </a:p>
        </p:txBody>
      </p:sp>
      <p:sp>
        <p:nvSpPr>
          <p:cNvPr id="4" name="TextBox 3"/>
          <p:cNvSpPr txBox="1"/>
          <p:nvPr/>
        </p:nvSpPr>
        <p:spPr>
          <a:xfrm>
            <a:off x="428730" y="5326169"/>
            <a:ext cx="8238392" cy="584775"/>
          </a:xfrm>
          <a:prstGeom prst="rect">
            <a:avLst/>
          </a:prstGeom>
          <a:noFill/>
        </p:spPr>
        <p:txBody>
          <a:bodyPr wrap="square" rtlCol="0">
            <a:spAutoFit/>
          </a:bodyPr>
          <a:lstStyle/>
          <a:p>
            <a:pPr algn="ctr"/>
            <a:r>
              <a:rPr lang="en-US" sz="3200" b="1" i="1" dirty="0" smtClean="0">
                <a:solidFill>
                  <a:srgbClr val="C00000"/>
                </a:solidFill>
              </a:rPr>
              <a:t>You must also comply with </a:t>
            </a:r>
            <a:r>
              <a:rPr lang="en-US" sz="3200" b="1" i="1" dirty="0" smtClean="0">
                <a:solidFill>
                  <a:srgbClr val="C00000"/>
                </a:solidFill>
              </a:rPr>
              <a:t>sponsor guidelines!</a:t>
            </a:r>
            <a:endParaRPr lang="en-US" sz="3200" b="1" i="1" dirty="0">
              <a:solidFill>
                <a:srgbClr val="C00000"/>
              </a:solidFill>
            </a:endParaRPr>
          </a:p>
        </p:txBody>
      </p:sp>
    </p:spTree>
    <p:extLst>
      <p:ext uri="{BB962C8B-B14F-4D97-AF65-F5344CB8AC3E}">
        <p14:creationId xmlns:p14="http://schemas.microsoft.com/office/powerpoint/2010/main" val="163878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 a Reminder…</a:t>
            </a:r>
            <a:endParaRPr lang="en-US" b="1" dirty="0"/>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r>
              <a:rPr lang="en-US" dirty="0" smtClean="0"/>
              <a:t>The more information, the better</a:t>
            </a:r>
          </a:p>
          <a:p>
            <a:r>
              <a:rPr lang="en-US" dirty="0" smtClean="0"/>
              <a:t>Organize!</a:t>
            </a:r>
          </a:p>
          <a:p>
            <a:r>
              <a:rPr lang="en-US" dirty="0" smtClean="0"/>
              <a:t>Include </a:t>
            </a:r>
            <a:r>
              <a:rPr lang="en-US" dirty="0" smtClean="0"/>
              <a:t>receipts </a:t>
            </a:r>
            <a:r>
              <a:rPr lang="en-US" dirty="0" smtClean="0"/>
              <a:t>for EVERYTHING to be on the safe side</a:t>
            </a:r>
          </a:p>
          <a:p>
            <a:r>
              <a:rPr lang="en-US" dirty="0" smtClean="0"/>
              <a:t>Ask questions </a:t>
            </a:r>
            <a:r>
              <a:rPr lang="en-US" i="1" dirty="0" smtClean="0"/>
              <a:t>before</a:t>
            </a:r>
            <a:r>
              <a:rPr lang="en-US" dirty="0" smtClean="0"/>
              <a:t> </a:t>
            </a:r>
            <a:r>
              <a:rPr lang="en-US" dirty="0" smtClean="0"/>
              <a:t>travelling </a:t>
            </a:r>
            <a:r>
              <a:rPr lang="en-US" dirty="0" smtClean="0"/>
              <a:t>and before submission</a:t>
            </a:r>
          </a:p>
          <a:p>
            <a:r>
              <a:rPr lang="en-US" dirty="0" smtClean="0"/>
              <a:t>Double-check your work</a:t>
            </a:r>
          </a:p>
          <a:p>
            <a:r>
              <a:rPr lang="en-US" dirty="0" smtClean="0"/>
              <a:t>Convert currency yourself to manage expectations</a:t>
            </a:r>
          </a:p>
          <a:p>
            <a:r>
              <a:rPr lang="en-US" dirty="0" smtClean="0"/>
              <a:t>Submit on time</a:t>
            </a:r>
          </a:p>
          <a:p>
            <a:r>
              <a:rPr lang="en-US" dirty="0" smtClean="0"/>
              <a:t>Review/approve on time</a:t>
            </a:r>
          </a:p>
          <a:p>
            <a:r>
              <a:rPr lang="en-US" dirty="0" smtClean="0"/>
              <a:t>We’re here to help you</a:t>
            </a:r>
            <a:endParaRPr lang="en-US" dirty="0"/>
          </a:p>
        </p:txBody>
      </p:sp>
    </p:spTree>
    <p:extLst>
      <p:ext uri="{BB962C8B-B14F-4D97-AF65-F5344CB8AC3E}">
        <p14:creationId xmlns:p14="http://schemas.microsoft.com/office/powerpoint/2010/main" val="131277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8153400" cy="5447645"/>
          </a:xfrm>
          <a:prstGeom prst="rect">
            <a:avLst/>
          </a:prstGeom>
        </p:spPr>
        <p:txBody>
          <a:bodyPr wrap="square">
            <a:spAutoFit/>
          </a:bodyPr>
          <a:lstStyle/>
          <a:p>
            <a:pPr algn="ctr"/>
            <a:r>
              <a:rPr lang="en-US" sz="4400" dirty="0" smtClean="0"/>
              <a:t>TRAVEL</a:t>
            </a:r>
          </a:p>
          <a:p>
            <a:endParaRPr lang="en-US" dirty="0" smtClean="0"/>
          </a:p>
          <a:p>
            <a:r>
              <a:rPr lang="en-US" sz="2200" dirty="0" smtClean="0"/>
              <a:t>In order to </a:t>
            </a:r>
            <a:r>
              <a:rPr lang="en-US" sz="2200" dirty="0"/>
              <a:t>be reimbursable, </a:t>
            </a:r>
            <a:r>
              <a:rPr lang="en-US" sz="2200" dirty="0" smtClean="0"/>
              <a:t>travel must be for a legitimate </a:t>
            </a:r>
            <a:r>
              <a:rPr lang="en-US" sz="2200" b="1" dirty="0" smtClean="0"/>
              <a:t>business purpose</a:t>
            </a:r>
            <a:r>
              <a:rPr lang="en-US" sz="2200" dirty="0" smtClean="0"/>
              <a:t>. This may </a:t>
            </a:r>
            <a:r>
              <a:rPr lang="en-US" sz="2200" dirty="0"/>
              <a:t>include activities that contribute to any one of the University’s major functions of teaching, research, patient care, or public service, or to any other substantial and bona fide University business activity</a:t>
            </a:r>
            <a:r>
              <a:rPr lang="en-US" sz="2200" dirty="0" smtClean="0"/>
              <a:t>.</a:t>
            </a:r>
          </a:p>
          <a:p>
            <a:endParaRPr lang="en-US" sz="2200" dirty="0"/>
          </a:p>
          <a:p>
            <a:r>
              <a:rPr lang="en-US" sz="2200" dirty="0" smtClean="0"/>
              <a:t>University </a:t>
            </a:r>
            <a:r>
              <a:rPr lang="en-US" sz="2200" dirty="0"/>
              <a:t>employees traveling on official business shall observe normally accepted </a:t>
            </a:r>
            <a:r>
              <a:rPr lang="en-US" sz="2200" b="1" dirty="0"/>
              <a:t>standards of propriety </a:t>
            </a:r>
            <a:r>
              <a:rPr lang="en-US" sz="2200" dirty="0"/>
              <a:t>in the type and manner of expenses they incur. In addition, it is the traveler's responsibility to report their actual travel expenses in a responsible and ethical </a:t>
            </a:r>
            <a:r>
              <a:rPr lang="en-US" sz="2200" dirty="0" smtClean="0"/>
              <a:t>manner.</a:t>
            </a:r>
          </a:p>
          <a:p>
            <a:endParaRPr lang="en-US" sz="2200" dirty="0" smtClean="0"/>
          </a:p>
          <a:p>
            <a:pPr algn="ctr"/>
            <a:r>
              <a:rPr lang="en-US" sz="2200" dirty="0">
                <a:hlinkClick r:id="rId2"/>
              </a:rPr>
              <a:t>https://</a:t>
            </a:r>
            <a:r>
              <a:rPr lang="en-US" sz="2200" dirty="0" smtClean="0">
                <a:hlinkClick r:id="rId2"/>
              </a:rPr>
              <a:t>policy.ucop.edu/doc/3420365/BFB-G-28</a:t>
            </a:r>
            <a:r>
              <a:rPr lang="en-US" sz="2200" dirty="0" smtClean="0"/>
              <a:t> </a:t>
            </a:r>
            <a:endParaRPr lang="en-US" sz="2200" dirty="0"/>
          </a:p>
        </p:txBody>
      </p:sp>
    </p:spTree>
    <p:extLst>
      <p:ext uri="{BB962C8B-B14F-4D97-AF65-F5344CB8AC3E}">
        <p14:creationId xmlns:p14="http://schemas.microsoft.com/office/powerpoint/2010/main" val="3132713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Travel Reimbursement Methods</a:t>
            </a:r>
            <a:endParaRPr lang="en-US" dirty="0"/>
          </a:p>
        </p:txBody>
      </p:sp>
      <p:sp>
        <p:nvSpPr>
          <p:cNvPr id="3" name="Content Placeholder 2"/>
          <p:cNvSpPr>
            <a:spLocks noGrp="1"/>
          </p:cNvSpPr>
          <p:nvPr>
            <p:ph idx="1"/>
          </p:nvPr>
        </p:nvSpPr>
        <p:spPr>
          <a:xfrm>
            <a:off x="304800" y="1417638"/>
            <a:ext cx="8534400" cy="4708525"/>
          </a:xfrm>
        </p:spPr>
        <p:txBody>
          <a:bodyPr>
            <a:normAutofit fontScale="70000" lnSpcReduction="20000"/>
          </a:bodyPr>
          <a:lstStyle/>
          <a:p>
            <a:r>
              <a:rPr lang="en-US" sz="3400" dirty="0" smtClean="0"/>
              <a:t>Self-service system (Travel Express/Concur) </a:t>
            </a:r>
          </a:p>
          <a:p>
            <a:pPr lvl="1">
              <a:buFont typeface="Courier New" panose="02070309020205020404" pitchFamily="49" charset="0"/>
              <a:buChar char="o"/>
            </a:pPr>
            <a:r>
              <a:rPr lang="en-US" sz="2900" dirty="0" smtClean="0"/>
              <a:t>Requires training</a:t>
            </a:r>
          </a:p>
          <a:p>
            <a:pPr lvl="1">
              <a:buFont typeface="Courier New" panose="02070309020205020404" pitchFamily="49" charset="0"/>
              <a:buChar char="o"/>
            </a:pPr>
            <a:r>
              <a:rPr lang="en-US" sz="2900" dirty="0"/>
              <a:t>T</a:t>
            </a:r>
            <a:r>
              <a:rPr lang="en-US" sz="2900" dirty="0" smtClean="0"/>
              <a:t>raveler must download app and upload receipts into system</a:t>
            </a:r>
          </a:p>
          <a:p>
            <a:pPr lvl="1">
              <a:buFont typeface="Courier New" panose="02070309020205020404" pitchFamily="49" charset="0"/>
              <a:buChar char="o"/>
            </a:pPr>
            <a:r>
              <a:rPr lang="en-US" sz="2900" dirty="0" smtClean="0"/>
              <a:t>Traveler responsible for submitting accurate, comprehensive, and compliant report</a:t>
            </a:r>
          </a:p>
          <a:p>
            <a:pPr lvl="1">
              <a:spcAft>
                <a:spcPts val="1200"/>
              </a:spcAft>
              <a:buFont typeface="Courier New" panose="02070309020205020404" pitchFamily="49" charset="0"/>
              <a:buChar char="o"/>
            </a:pPr>
            <a:r>
              <a:rPr lang="en-US" sz="2900" u="sng" dirty="0" smtClean="0">
                <a:hlinkClick r:id="rId2"/>
              </a:rPr>
              <a:t>https</a:t>
            </a:r>
            <a:r>
              <a:rPr lang="en-US" sz="2900" u="sng" dirty="0">
                <a:hlinkClick r:id="rId2"/>
              </a:rPr>
              <a:t>://www.finance.ucla.edu/express/general-user</a:t>
            </a:r>
            <a:r>
              <a:rPr lang="en-US" sz="2900" dirty="0"/>
              <a:t> </a:t>
            </a:r>
            <a:r>
              <a:rPr lang="en-US" sz="2900" dirty="0" smtClean="0"/>
              <a:t>for training</a:t>
            </a:r>
            <a:r>
              <a:rPr lang="en-US" sz="2900" dirty="0"/>
              <a:t> </a:t>
            </a:r>
          </a:p>
          <a:p>
            <a:r>
              <a:rPr lang="en-US" sz="3400" dirty="0" smtClean="0"/>
              <a:t>Complete Travel/Entertainment Reimbursement Request Form </a:t>
            </a:r>
          </a:p>
          <a:p>
            <a:pPr lvl="1">
              <a:buFont typeface="Courier New" panose="02070309020205020404" pitchFamily="49" charset="0"/>
              <a:buChar char="o"/>
            </a:pPr>
            <a:r>
              <a:rPr lang="en-US" sz="2900" dirty="0" smtClean="0"/>
              <a:t>Review this presentation for training</a:t>
            </a:r>
          </a:p>
          <a:p>
            <a:pPr lvl="1">
              <a:buFont typeface="Courier New" panose="02070309020205020404" pitchFamily="49" charset="0"/>
              <a:buChar char="o"/>
            </a:pPr>
            <a:r>
              <a:rPr lang="en-US" sz="2900" dirty="0" smtClean="0"/>
              <a:t>Save receipts and submit to Fund Manager with </a:t>
            </a:r>
            <a:r>
              <a:rPr lang="en-US" sz="2900" dirty="0" smtClean="0">
                <a:hlinkClick r:id="rId3"/>
              </a:rPr>
              <a:t>Reimbursement Request Form</a:t>
            </a:r>
            <a:endParaRPr lang="en-US" sz="2900" dirty="0" smtClean="0"/>
          </a:p>
          <a:p>
            <a:pPr lvl="1">
              <a:buFont typeface="Courier New" panose="02070309020205020404" pitchFamily="49" charset="0"/>
              <a:buChar char="o"/>
            </a:pPr>
            <a:r>
              <a:rPr lang="en-US" sz="2900" dirty="0" smtClean="0"/>
              <a:t>Fund Manager and Purchaser will review for accuracy/compliance</a:t>
            </a:r>
          </a:p>
          <a:p>
            <a:pPr lvl="1">
              <a:buFont typeface="Courier New" panose="02070309020205020404" pitchFamily="49" charset="0"/>
              <a:buChar char="o"/>
            </a:pPr>
            <a:r>
              <a:rPr lang="en-US" sz="2900" dirty="0" smtClean="0"/>
              <a:t>Guests must use this option</a:t>
            </a:r>
          </a:p>
          <a:p>
            <a:pPr marL="0" indent="0">
              <a:buNone/>
            </a:pPr>
            <a:endParaRPr lang="en-US" sz="2800" dirty="0" smtClean="0"/>
          </a:p>
          <a:p>
            <a:pPr marL="0" indent="0">
              <a:buNone/>
            </a:pPr>
            <a:r>
              <a:rPr lang="en-US" sz="3400" dirty="0" smtClean="0"/>
              <a:t>Note: PTA is recommended for either option for purchase of airfare</a:t>
            </a:r>
          </a:p>
        </p:txBody>
      </p:sp>
    </p:spTree>
    <p:extLst>
      <p:ext uri="{BB962C8B-B14F-4D97-AF65-F5344CB8AC3E}">
        <p14:creationId xmlns:p14="http://schemas.microsoft.com/office/powerpoint/2010/main" val="3529993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57"/>
            <a:ext cx="8229600" cy="1143000"/>
          </a:xfrm>
        </p:spPr>
        <p:txBody>
          <a:bodyPr/>
          <a:lstStyle/>
          <a:p>
            <a:r>
              <a:rPr lang="en-US" dirty="0" smtClean="0"/>
              <a:t>Purchasing Airfare with PTA</a:t>
            </a:r>
            <a:endParaRPr lang="en-US" dirty="0"/>
          </a:p>
        </p:txBody>
      </p:sp>
      <p:sp>
        <p:nvSpPr>
          <p:cNvPr id="3" name="Content Placeholder 2"/>
          <p:cNvSpPr>
            <a:spLocks noGrp="1"/>
          </p:cNvSpPr>
          <p:nvPr>
            <p:ph idx="1"/>
          </p:nvPr>
        </p:nvSpPr>
        <p:spPr>
          <a:xfrm>
            <a:off x="304800" y="1066800"/>
            <a:ext cx="8686800" cy="4708525"/>
          </a:xfrm>
        </p:spPr>
        <p:txBody>
          <a:bodyPr>
            <a:noAutofit/>
          </a:bodyPr>
          <a:lstStyle/>
          <a:p>
            <a:pPr marL="0" indent="0">
              <a:spcBef>
                <a:spcPts val="0"/>
              </a:spcBef>
              <a:buNone/>
            </a:pPr>
            <a:r>
              <a:rPr lang="en-US" sz="2000" b="1" dirty="0" smtClean="0"/>
              <a:t>PTA = Pre-Trip Authorization</a:t>
            </a:r>
          </a:p>
          <a:p>
            <a:pPr lvl="1">
              <a:spcBef>
                <a:spcPts val="0"/>
              </a:spcBef>
              <a:buFont typeface="Arial" panose="020B0604020202020204" pitchFamily="34" charset="0"/>
              <a:buChar char="•"/>
            </a:pPr>
            <a:r>
              <a:rPr lang="en-US" sz="2000" dirty="0" smtClean="0"/>
              <a:t>Best option, </a:t>
            </a:r>
            <a:r>
              <a:rPr lang="en-US" sz="2000" dirty="0" smtClean="0">
                <a:solidFill>
                  <a:srgbClr val="FF0000"/>
                </a:solidFill>
              </a:rPr>
              <a:t>preferred method</a:t>
            </a:r>
            <a:r>
              <a:rPr lang="en-US" sz="2000" dirty="0" smtClean="0"/>
              <a:t>, no out-of-pocket expense</a:t>
            </a:r>
          </a:p>
          <a:p>
            <a:pPr lvl="1">
              <a:spcBef>
                <a:spcPts val="0"/>
              </a:spcBef>
              <a:spcAft>
                <a:spcPts val="600"/>
              </a:spcAft>
              <a:buFont typeface="Arial" panose="020B0604020202020204" pitchFamily="34" charset="0"/>
              <a:buChar char="•"/>
            </a:pPr>
            <a:r>
              <a:rPr lang="en-US" sz="2000" dirty="0" smtClean="0"/>
              <a:t>Flight arranged via UCLA (ensures compliance, low fares, easy to track)</a:t>
            </a:r>
          </a:p>
          <a:p>
            <a:pPr fontAlgn="base">
              <a:spcBef>
                <a:spcPts val="0"/>
              </a:spcBef>
              <a:buNone/>
            </a:pPr>
            <a:r>
              <a:rPr lang="en-US" sz="2000" dirty="0" smtClean="0"/>
              <a:t>STEP 1 – CREATE ITINERARY:</a:t>
            </a:r>
          </a:p>
          <a:p>
            <a:pPr marL="742950" fontAlgn="base">
              <a:spcBef>
                <a:spcPts val="0"/>
              </a:spcBef>
            </a:pPr>
            <a:r>
              <a:rPr lang="en-US" sz="2000" dirty="0" smtClean="0"/>
              <a:t>Contact Travel at 800-235-8252/310-206-2639 or </a:t>
            </a:r>
            <a:r>
              <a:rPr lang="en-US" sz="2000" dirty="0" smtClean="0">
                <a:hlinkClick r:id="rId2"/>
              </a:rPr>
              <a:t>travel@finance.ucla.edu</a:t>
            </a:r>
            <a:r>
              <a:rPr lang="en-US" sz="2000" dirty="0" smtClean="0"/>
              <a:t> </a:t>
            </a:r>
          </a:p>
          <a:p>
            <a:pPr marL="742950" fontAlgn="base">
              <a:spcBef>
                <a:spcPts val="0"/>
              </a:spcBef>
              <a:spcAft>
                <a:spcPts val="600"/>
              </a:spcAft>
            </a:pPr>
            <a:r>
              <a:rPr lang="en-US" sz="2000" dirty="0" smtClean="0"/>
              <a:t>Or create your own using </a:t>
            </a:r>
            <a:r>
              <a:rPr lang="en-US" sz="2000" dirty="0" smtClean="0">
                <a:hlinkClick r:id="rId3"/>
              </a:rPr>
              <a:t>UC </a:t>
            </a:r>
            <a:r>
              <a:rPr lang="en-US" sz="2000" dirty="0">
                <a:hlinkClick r:id="rId3"/>
              </a:rPr>
              <a:t>Travel Center online booking </a:t>
            </a:r>
            <a:r>
              <a:rPr lang="en-US" sz="2000" dirty="0" smtClean="0">
                <a:hlinkClick r:id="rId3"/>
              </a:rPr>
              <a:t>tool</a:t>
            </a:r>
            <a:r>
              <a:rPr lang="en-US" sz="2000" dirty="0"/>
              <a:t> </a:t>
            </a:r>
            <a:endParaRPr lang="en-US" sz="2000" dirty="0" smtClean="0"/>
          </a:p>
          <a:p>
            <a:pPr marL="0" indent="0">
              <a:spcBef>
                <a:spcPts val="0"/>
              </a:spcBef>
              <a:buNone/>
            </a:pPr>
            <a:r>
              <a:rPr lang="en-US" sz="2000" dirty="0" smtClean="0"/>
              <a:t>STEP 2 – EMAIL FUND MANAGER/PURCHASER TO REQUEST PTA:</a:t>
            </a:r>
            <a:endParaRPr lang="en-US" sz="2000" dirty="0"/>
          </a:p>
          <a:p>
            <a:pPr lvl="1" indent="-342900">
              <a:spcBef>
                <a:spcPts val="0"/>
              </a:spcBef>
              <a:buFont typeface="Arial" panose="020B0604020202020204" pitchFamily="34" charset="0"/>
              <a:buChar char="•"/>
            </a:pPr>
            <a:r>
              <a:rPr lang="en-US" sz="2000" dirty="0" smtClean="0"/>
              <a:t>Forward itinerary (with traveler </a:t>
            </a:r>
            <a:r>
              <a:rPr lang="en-US" sz="2000" dirty="0"/>
              <a:t>name, dates, </a:t>
            </a:r>
            <a:r>
              <a:rPr lang="en-US" sz="2000" dirty="0" smtClean="0"/>
              <a:t>destination, and cost) and provide business justification and FAU</a:t>
            </a:r>
          </a:p>
          <a:p>
            <a:pPr lvl="1" indent="-342900">
              <a:spcBef>
                <a:spcPts val="0"/>
              </a:spcBef>
              <a:spcAft>
                <a:spcPts val="600"/>
              </a:spcAft>
              <a:buFont typeface="Arial" panose="020B0604020202020204" pitchFamily="34" charset="0"/>
              <a:buChar char="•"/>
            </a:pPr>
            <a:r>
              <a:rPr lang="en-US" sz="2000" dirty="0" smtClean="0"/>
              <a:t>Guest travelers: you will need to gather more info, visit </a:t>
            </a:r>
            <a:r>
              <a:rPr lang="en-US" sz="2000" dirty="0" smtClean="0">
                <a:hlinkClick r:id="rId4"/>
              </a:rPr>
              <a:t>website</a:t>
            </a:r>
            <a:r>
              <a:rPr lang="en-US" sz="2000" dirty="0" smtClean="0"/>
              <a:t> for details</a:t>
            </a:r>
          </a:p>
          <a:p>
            <a:pPr marL="0" lvl="1" indent="0">
              <a:spcBef>
                <a:spcPts val="0"/>
              </a:spcBef>
              <a:buNone/>
            </a:pPr>
            <a:r>
              <a:rPr lang="en-US" sz="2000" dirty="0" smtClean="0"/>
              <a:t>STEP 3 – COMMUNICATE PTA TO UC TRAVEL:</a:t>
            </a:r>
          </a:p>
          <a:p>
            <a:pPr lvl="1" indent="-342900">
              <a:spcBef>
                <a:spcPts val="0"/>
              </a:spcBef>
              <a:spcAft>
                <a:spcPts val="600"/>
              </a:spcAft>
              <a:buFont typeface="Arial" panose="020B0604020202020204" pitchFamily="34" charset="0"/>
              <a:buChar char="•"/>
            </a:pPr>
            <a:r>
              <a:rPr lang="en-US" sz="2000" dirty="0" smtClean="0"/>
              <a:t>Purchaser will provide you and the travel agent with the PTA. (</a:t>
            </a:r>
            <a:r>
              <a:rPr lang="en-US" sz="2000" dirty="0"/>
              <a:t>If you booked it </a:t>
            </a:r>
            <a:r>
              <a:rPr lang="en-US" sz="2000" dirty="0" smtClean="0"/>
              <a:t>yourself, enter </a:t>
            </a:r>
            <a:r>
              <a:rPr lang="en-US" sz="2000" dirty="0"/>
              <a:t>the PTA </a:t>
            </a:r>
            <a:r>
              <a:rPr lang="en-US" sz="2000" dirty="0" smtClean="0"/>
              <a:t>online)</a:t>
            </a:r>
          </a:p>
          <a:p>
            <a:pPr marL="0" lvl="1" indent="0">
              <a:spcBef>
                <a:spcPts val="0"/>
              </a:spcBef>
              <a:buNone/>
            </a:pPr>
            <a:r>
              <a:rPr lang="en-US" sz="2000" dirty="0" smtClean="0"/>
              <a:t>STEP 4 – FINALIZE</a:t>
            </a:r>
          </a:p>
          <a:p>
            <a:pPr marL="750888" lvl="1" indent="-342900">
              <a:spcBef>
                <a:spcPts val="0"/>
              </a:spcBef>
              <a:buFont typeface="Arial" panose="020B0604020202020204" pitchFamily="34" charset="0"/>
              <a:buChar char="•"/>
            </a:pPr>
            <a:r>
              <a:rPr lang="en-US" sz="2000" dirty="0" smtClean="0"/>
              <a:t>Once PTA is received, UC Travel will email boarding pass</a:t>
            </a:r>
            <a:endParaRPr lang="en-US" sz="2000" b="1" dirty="0" smtClean="0"/>
          </a:p>
        </p:txBody>
      </p:sp>
      <p:pic>
        <p:nvPicPr>
          <p:cNvPr id="4" name="Picture 3" descr="Airplane Flying Free Stock Photo - Public Domain Picture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7120" y="5562600"/>
            <a:ext cx="1554480" cy="1036320"/>
          </a:xfrm>
          <a:prstGeom prst="rect">
            <a:avLst/>
          </a:prstGeom>
        </p:spPr>
      </p:pic>
    </p:spTree>
    <p:extLst>
      <p:ext uri="{BB962C8B-B14F-4D97-AF65-F5344CB8AC3E}">
        <p14:creationId xmlns:p14="http://schemas.microsoft.com/office/powerpoint/2010/main" val="3107969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Purchasing Airfare Directly </a:t>
            </a:r>
            <a:br>
              <a:rPr lang="en-US" dirty="0" smtClean="0"/>
            </a:br>
            <a:r>
              <a:rPr lang="en-US" sz="3600" dirty="0" smtClean="0"/>
              <a:t>(without PTA)</a:t>
            </a:r>
            <a:endParaRPr lang="en-US" sz="3600" dirty="0"/>
          </a:p>
        </p:txBody>
      </p:sp>
      <p:sp>
        <p:nvSpPr>
          <p:cNvPr id="4" name="Rectangle 3"/>
          <p:cNvSpPr/>
          <p:nvPr/>
        </p:nvSpPr>
        <p:spPr>
          <a:xfrm>
            <a:off x="190500" y="1600200"/>
            <a:ext cx="8763000" cy="5001369"/>
          </a:xfrm>
          <a:prstGeom prst="rect">
            <a:avLst/>
          </a:prstGeom>
        </p:spPr>
        <p:txBody>
          <a:bodyPr wrap="square">
            <a:spAutoFit/>
          </a:bodyPr>
          <a:lstStyle/>
          <a:p>
            <a:pPr marL="396875" lvl="1" indent="-285750">
              <a:spcAft>
                <a:spcPts val="600"/>
              </a:spcAft>
              <a:buFont typeface="Arial" panose="020B0604020202020204" pitchFamily="34" charset="0"/>
              <a:buChar char="•"/>
            </a:pPr>
            <a:r>
              <a:rPr lang="en-US" sz="2800" dirty="0" smtClean="0">
                <a:solidFill>
                  <a:srgbClr val="FF0000"/>
                </a:solidFill>
              </a:rPr>
              <a:t>Strongly discouraged</a:t>
            </a:r>
          </a:p>
          <a:p>
            <a:pPr marL="396875" lvl="1" indent="-285750">
              <a:buFont typeface="Arial" panose="020B0604020202020204" pitchFamily="34" charset="0"/>
              <a:buChar char="•"/>
            </a:pPr>
            <a:r>
              <a:rPr lang="en-US" sz="2800" dirty="0" smtClean="0"/>
              <a:t>If you proceed, you must abide by the following:</a:t>
            </a:r>
          </a:p>
          <a:p>
            <a:pPr marL="911225" lvl="2" indent="-342900">
              <a:buFont typeface="Courier New" panose="02070309020205020404" pitchFamily="49" charset="0"/>
              <a:buChar char="o"/>
            </a:pPr>
            <a:r>
              <a:rPr lang="en-US" sz="2400" dirty="0" smtClean="0"/>
              <a:t>Be familiar with and in compliance with all travel policies </a:t>
            </a:r>
          </a:p>
          <a:p>
            <a:pPr marL="1368425" lvl="3" indent="-342900">
              <a:buFont typeface="Wingdings" panose="05000000000000000000" pitchFamily="2" charset="2"/>
              <a:buChar char="§"/>
            </a:pPr>
            <a:r>
              <a:rPr lang="en-US" dirty="0"/>
              <a:t>UC: </a:t>
            </a:r>
            <a:r>
              <a:rPr lang="en-US" dirty="0">
                <a:hlinkClick r:id="rId2"/>
              </a:rPr>
              <a:t>https://</a:t>
            </a:r>
            <a:r>
              <a:rPr lang="en-US" dirty="0" smtClean="0">
                <a:hlinkClick r:id="rId2"/>
              </a:rPr>
              <a:t>www.ucop.edu/central-travel-management/resources/index.html</a:t>
            </a:r>
            <a:r>
              <a:rPr lang="en-US" dirty="0" smtClean="0"/>
              <a:t> </a:t>
            </a:r>
            <a:endParaRPr lang="en-US" dirty="0"/>
          </a:p>
          <a:p>
            <a:pPr marL="1368425" lvl="3" indent="-342900">
              <a:buFont typeface="Wingdings" panose="05000000000000000000" pitchFamily="2" charset="2"/>
              <a:buChar char="§"/>
            </a:pPr>
            <a:r>
              <a:rPr lang="en-US" dirty="0" smtClean="0"/>
              <a:t>UCLA: </a:t>
            </a:r>
            <a:r>
              <a:rPr lang="en-US" dirty="0" smtClean="0">
                <a:hlinkClick r:id="rId3"/>
              </a:rPr>
              <a:t>https</a:t>
            </a:r>
            <a:r>
              <a:rPr lang="en-US" dirty="0">
                <a:hlinkClick r:id="rId3"/>
              </a:rPr>
              <a:t>://</a:t>
            </a:r>
            <a:r>
              <a:rPr lang="en-US" dirty="0" smtClean="0">
                <a:hlinkClick r:id="rId3"/>
              </a:rPr>
              <a:t>travel.ucla.edu/policies</a:t>
            </a:r>
            <a:r>
              <a:rPr lang="en-US" dirty="0" smtClean="0"/>
              <a:t> </a:t>
            </a:r>
          </a:p>
          <a:p>
            <a:pPr marL="1368425" lvl="3" indent="-342900">
              <a:buFont typeface="Wingdings" panose="05000000000000000000" pitchFamily="2" charset="2"/>
              <a:buChar char="§"/>
            </a:pPr>
            <a:r>
              <a:rPr lang="en-US" dirty="0" smtClean="0"/>
              <a:t>Sponsor policies</a:t>
            </a:r>
            <a:endParaRPr lang="en-US" dirty="0"/>
          </a:p>
          <a:p>
            <a:pPr marL="911225" lvl="2" indent="-342900">
              <a:buFont typeface="Courier New" panose="02070309020205020404" pitchFamily="49" charset="0"/>
              <a:buChar char="o"/>
            </a:pPr>
            <a:r>
              <a:rPr lang="en-US" sz="2400" dirty="0" smtClean="0"/>
              <a:t>Obtain and submit original receipt </a:t>
            </a:r>
            <a:r>
              <a:rPr lang="en-US" sz="2400" dirty="0"/>
              <a:t>for airfare</a:t>
            </a:r>
          </a:p>
          <a:p>
            <a:pPr marL="1371600" lvl="2" indent="-285750">
              <a:buFont typeface="Wingdings" panose="05000000000000000000" pitchFamily="2" charset="2"/>
              <a:buChar char="§"/>
            </a:pPr>
            <a:r>
              <a:rPr lang="en-US" dirty="0"/>
              <a:t>Must include form of </a:t>
            </a:r>
            <a:r>
              <a:rPr lang="en-US" dirty="0" smtClean="0"/>
              <a:t>payment</a:t>
            </a:r>
          </a:p>
          <a:p>
            <a:pPr marL="1371600" lvl="2" indent="-285750">
              <a:buFont typeface="Wingdings" panose="05000000000000000000" pitchFamily="2" charset="2"/>
              <a:buChar char="§"/>
            </a:pPr>
            <a:r>
              <a:rPr lang="en-US" dirty="0" smtClean="0"/>
              <a:t>Must be itemized</a:t>
            </a:r>
            <a:endParaRPr lang="en-US" dirty="0"/>
          </a:p>
          <a:p>
            <a:pPr marL="914400" lvl="1" indent="-342900">
              <a:buFont typeface="Courier New" panose="02070309020205020404" pitchFamily="49" charset="0"/>
              <a:buChar char="o"/>
            </a:pPr>
            <a:r>
              <a:rPr lang="en-US" sz="2400" dirty="0">
                <a:solidFill>
                  <a:srgbClr val="FF0000"/>
                </a:solidFill>
              </a:rPr>
              <a:t>Don’t use Expedia, Travelocity, </a:t>
            </a:r>
            <a:r>
              <a:rPr lang="en-US" sz="2400" dirty="0" err="1">
                <a:solidFill>
                  <a:srgbClr val="FF0000"/>
                </a:solidFill>
              </a:rPr>
              <a:t>Orbitz</a:t>
            </a:r>
            <a:r>
              <a:rPr lang="en-US" sz="2400" dirty="0">
                <a:solidFill>
                  <a:srgbClr val="FF0000"/>
                </a:solidFill>
              </a:rPr>
              <a:t>, etc. </a:t>
            </a:r>
            <a:r>
              <a:rPr lang="en-US" sz="2400" dirty="0" smtClean="0">
                <a:solidFill>
                  <a:srgbClr val="FF0000"/>
                </a:solidFill>
              </a:rPr>
              <a:t>(they </a:t>
            </a:r>
            <a:r>
              <a:rPr lang="en-US" sz="2400" dirty="0">
                <a:solidFill>
                  <a:srgbClr val="FF0000"/>
                </a:solidFill>
              </a:rPr>
              <a:t>do not provide itemized </a:t>
            </a:r>
            <a:r>
              <a:rPr lang="en-US" sz="2400" dirty="0" smtClean="0">
                <a:solidFill>
                  <a:srgbClr val="FF0000"/>
                </a:solidFill>
              </a:rPr>
              <a:t>receipts)</a:t>
            </a:r>
            <a:endParaRPr lang="en-US" sz="2400" dirty="0">
              <a:solidFill>
                <a:srgbClr val="FF0000"/>
              </a:solidFill>
            </a:endParaRPr>
          </a:p>
          <a:p>
            <a:pPr marL="914400" lvl="1" indent="-342900">
              <a:buFont typeface="Courier New" panose="02070309020205020404" pitchFamily="49" charset="0"/>
              <a:buChar char="o"/>
            </a:pPr>
            <a:r>
              <a:rPr lang="en-US" sz="2400" dirty="0"/>
              <a:t>Must be economy/coach (otherwise, need physician letter and letter from CAO</a:t>
            </a:r>
            <a:r>
              <a:rPr lang="en-US" sz="2400" dirty="0" smtClean="0"/>
              <a:t>)</a:t>
            </a:r>
          </a:p>
          <a:p>
            <a:pPr marL="914400" lvl="1" indent="-342900">
              <a:buFont typeface="Courier New" panose="02070309020205020404" pitchFamily="49" charset="0"/>
              <a:buChar char="o"/>
            </a:pPr>
            <a:r>
              <a:rPr lang="en-US" sz="2400" dirty="0" smtClean="0"/>
              <a:t>Cannot be reimbursed until travel has taken place</a:t>
            </a:r>
            <a:endParaRPr lang="en-US" sz="2400" dirty="0"/>
          </a:p>
        </p:txBody>
      </p:sp>
    </p:spTree>
    <p:extLst>
      <p:ext uri="{BB962C8B-B14F-4D97-AF65-F5344CB8AC3E}">
        <p14:creationId xmlns:p14="http://schemas.microsoft.com/office/powerpoint/2010/main" val="147414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862588"/>
            <a:ext cx="4419600" cy="1020762"/>
          </a:xfrm>
        </p:spPr>
        <p:txBody>
          <a:bodyPr>
            <a:normAutofit fontScale="90000"/>
          </a:bodyPr>
          <a:lstStyle/>
          <a:p>
            <a:r>
              <a:rPr lang="en-US" sz="3600" dirty="0" smtClean="0"/>
              <a:t>Travel/Entertainment</a:t>
            </a:r>
            <a:br>
              <a:rPr lang="en-US" sz="3600" dirty="0" smtClean="0"/>
            </a:br>
            <a:r>
              <a:rPr lang="en-US" sz="3600" dirty="0" smtClean="0"/>
              <a:t>Reimbursement </a:t>
            </a:r>
            <a:br>
              <a:rPr lang="en-US" sz="3600" dirty="0" smtClean="0"/>
            </a:br>
            <a:r>
              <a:rPr lang="en-US" sz="3600" dirty="0" smtClean="0"/>
              <a:t>Request Form</a:t>
            </a:r>
            <a:endParaRPr lang="en-US" sz="3600" dirty="0"/>
          </a:p>
        </p:txBody>
      </p:sp>
      <p:sp>
        <p:nvSpPr>
          <p:cNvPr id="5" name="TextBox 4"/>
          <p:cNvSpPr txBox="1"/>
          <p:nvPr/>
        </p:nvSpPr>
        <p:spPr>
          <a:xfrm>
            <a:off x="381000" y="4392009"/>
            <a:ext cx="3390898" cy="646331"/>
          </a:xfrm>
          <a:prstGeom prst="rect">
            <a:avLst/>
          </a:prstGeom>
          <a:noFill/>
        </p:spPr>
        <p:txBody>
          <a:bodyPr wrap="square" rtlCol="0">
            <a:spAutoFit/>
          </a:bodyPr>
          <a:lstStyle/>
          <a:p>
            <a:r>
              <a:rPr lang="en-US" dirty="0" smtClean="0"/>
              <a:t>Blue = Travel</a:t>
            </a:r>
          </a:p>
          <a:p>
            <a:r>
              <a:rPr lang="en-US" dirty="0" smtClean="0"/>
              <a:t>Green = Entertainment</a:t>
            </a:r>
            <a:endParaRPr lang="en-US" dirty="0"/>
          </a:p>
        </p:txBody>
      </p:sp>
      <p:sp>
        <p:nvSpPr>
          <p:cNvPr id="6" name="TextBox 5"/>
          <p:cNvSpPr txBox="1"/>
          <p:nvPr/>
        </p:nvSpPr>
        <p:spPr>
          <a:xfrm>
            <a:off x="342900" y="3469015"/>
            <a:ext cx="3428998" cy="646331"/>
          </a:xfrm>
          <a:prstGeom prst="rect">
            <a:avLst/>
          </a:prstGeom>
          <a:noFill/>
        </p:spPr>
        <p:txBody>
          <a:bodyPr wrap="square" rtlCol="0">
            <a:spAutoFit/>
          </a:bodyPr>
          <a:lstStyle/>
          <a:p>
            <a:r>
              <a:rPr lang="en-US" dirty="0" smtClean="0"/>
              <a:t>Only use this form for Travel and Entertainment</a:t>
            </a:r>
            <a:endParaRPr lang="en-US" dirty="0"/>
          </a:p>
        </p:txBody>
      </p:sp>
      <p:sp>
        <p:nvSpPr>
          <p:cNvPr id="7" name="Rectangle 6"/>
          <p:cNvSpPr/>
          <p:nvPr/>
        </p:nvSpPr>
        <p:spPr>
          <a:xfrm>
            <a:off x="342901" y="5353596"/>
            <a:ext cx="3428998" cy="646331"/>
          </a:xfrm>
          <a:prstGeom prst="rect">
            <a:avLst/>
          </a:prstGeom>
        </p:spPr>
        <p:txBody>
          <a:bodyPr wrap="square">
            <a:spAutoFit/>
          </a:bodyPr>
          <a:lstStyle/>
          <a:p>
            <a:pPr>
              <a:spcAft>
                <a:spcPts val="1800"/>
              </a:spcAft>
            </a:pPr>
            <a:r>
              <a:rPr lang="en-US" dirty="0"/>
              <a:t>Rarely you may need to request both on same </a:t>
            </a:r>
            <a:r>
              <a:rPr lang="en-US" dirty="0" smtClean="0"/>
              <a:t>form</a:t>
            </a:r>
            <a:endParaRPr lang="en-US" dirty="0"/>
          </a:p>
        </p:txBody>
      </p:sp>
      <p:sp>
        <p:nvSpPr>
          <p:cNvPr id="8" name="TextBox 7"/>
          <p:cNvSpPr txBox="1"/>
          <p:nvPr/>
        </p:nvSpPr>
        <p:spPr>
          <a:xfrm>
            <a:off x="304799" y="2514600"/>
            <a:ext cx="3467099" cy="646331"/>
          </a:xfrm>
          <a:prstGeom prst="rect">
            <a:avLst/>
          </a:prstGeom>
          <a:noFill/>
        </p:spPr>
        <p:txBody>
          <a:bodyPr wrap="square" rtlCol="0">
            <a:spAutoFit/>
          </a:bodyPr>
          <a:lstStyle/>
          <a:p>
            <a:r>
              <a:rPr lang="en-US" dirty="0" smtClean="0"/>
              <a:t>Download latest version of form on our </a:t>
            </a:r>
            <a:r>
              <a:rPr lang="en-US" dirty="0" smtClean="0">
                <a:hlinkClick r:id="rId2"/>
              </a:rPr>
              <a:t>website</a:t>
            </a:r>
            <a:endParaRPr lang="en-US" dirty="0"/>
          </a:p>
        </p:txBody>
      </p:sp>
      <p:pic>
        <p:nvPicPr>
          <p:cNvPr id="9" name="Picture 8"/>
          <p:cNvPicPr>
            <a:picLocks noChangeAspect="1"/>
          </p:cNvPicPr>
          <p:nvPr/>
        </p:nvPicPr>
        <p:blipFill>
          <a:blip r:embed="rId3"/>
          <a:stretch>
            <a:fillRect/>
          </a:stretch>
        </p:blipFill>
        <p:spPr>
          <a:xfrm>
            <a:off x="4066032" y="48768"/>
            <a:ext cx="4901782" cy="6781801"/>
          </a:xfrm>
          <a:prstGeom prst="rect">
            <a:avLst/>
          </a:prstGeom>
        </p:spPr>
      </p:pic>
    </p:spTree>
    <p:extLst>
      <p:ext uri="{BB962C8B-B14F-4D97-AF65-F5344CB8AC3E}">
        <p14:creationId xmlns:p14="http://schemas.microsoft.com/office/powerpoint/2010/main" val="28670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Things to consider</a:t>
            </a:r>
            <a:endParaRPr lang="en-US" b="1" dirty="0"/>
          </a:p>
        </p:txBody>
      </p:sp>
      <p:sp>
        <p:nvSpPr>
          <p:cNvPr id="3" name="TextBox 2"/>
          <p:cNvSpPr txBox="1"/>
          <p:nvPr/>
        </p:nvSpPr>
        <p:spPr>
          <a:xfrm>
            <a:off x="381000" y="1264920"/>
            <a:ext cx="8382000" cy="5047536"/>
          </a:xfrm>
          <a:prstGeom prst="rect">
            <a:avLst/>
          </a:prstGeom>
          <a:noFill/>
        </p:spPr>
        <p:txBody>
          <a:bodyPr wrap="square" rtlCol="0">
            <a:spAutoFit/>
          </a:bodyPr>
          <a:lstStyle/>
          <a:p>
            <a:r>
              <a:rPr lang="en-US" sz="2400" b="1" dirty="0" smtClean="0"/>
              <a:t>Organize your reimbursement cleanly and clearly</a:t>
            </a:r>
          </a:p>
          <a:p>
            <a:pPr marL="742950" lvl="1" indent="-285750">
              <a:buFont typeface="Arial" panose="020B0604020202020204" pitchFamily="34" charset="0"/>
              <a:buChar char="•"/>
            </a:pPr>
            <a:r>
              <a:rPr lang="en-US" sz="2400" dirty="0" smtClean="0">
                <a:solidFill>
                  <a:srgbClr val="FF0000"/>
                </a:solidFill>
              </a:rPr>
              <a:t>SAVE ALL RECEIPTS!</a:t>
            </a:r>
          </a:p>
          <a:p>
            <a:pPr marL="742950" lvl="1" indent="-285750">
              <a:buFont typeface="Arial" panose="020B0604020202020204" pitchFamily="34" charset="0"/>
              <a:buChar char="•"/>
            </a:pPr>
            <a:r>
              <a:rPr lang="en-US" sz="2400" dirty="0" smtClean="0"/>
              <a:t>Tape receipts to a regular-sized sheet of paper so that they lay flat and can be easily </a:t>
            </a:r>
            <a:r>
              <a:rPr lang="en-US" sz="2400" dirty="0" smtClean="0"/>
              <a:t>scanned</a:t>
            </a:r>
          </a:p>
          <a:p>
            <a:pPr marL="742950" lvl="1" indent="-285750">
              <a:buFont typeface="Arial" panose="020B0604020202020204" pitchFamily="34" charset="0"/>
              <a:buChar char="•"/>
            </a:pPr>
            <a:r>
              <a:rPr lang="en-US" sz="2400" dirty="0" smtClean="0"/>
              <a:t>Organize </a:t>
            </a:r>
            <a:r>
              <a:rPr lang="en-US" sz="2400" dirty="0" smtClean="0"/>
              <a:t>receipts by either type or by day</a:t>
            </a:r>
          </a:p>
          <a:p>
            <a:pPr marL="742950" lvl="1" indent="-285750">
              <a:buFont typeface="Arial" panose="020B0604020202020204" pitchFamily="34" charset="0"/>
              <a:buChar char="•"/>
            </a:pPr>
            <a:r>
              <a:rPr lang="en-US" sz="2400" dirty="0" smtClean="0"/>
              <a:t>Include notes to </a:t>
            </a:r>
            <a:r>
              <a:rPr lang="en-US" sz="2400" dirty="0" smtClean="0"/>
              <a:t>clarify </a:t>
            </a:r>
          </a:p>
          <a:p>
            <a:pPr marL="742950" lvl="1" indent="-285750">
              <a:buFont typeface="Arial" panose="020B0604020202020204" pitchFamily="34" charset="0"/>
              <a:buChar char="•"/>
            </a:pPr>
            <a:r>
              <a:rPr lang="en-US" sz="2400" dirty="0" smtClean="0"/>
              <a:t>If </a:t>
            </a:r>
            <a:r>
              <a:rPr lang="en-US" sz="2400" dirty="0" smtClean="0"/>
              <a:t>receipt is missing, include a note in the receipt </a:t>
            </a:r>
            <a:r>
              <a:rPr lang="en-US" sz="2400" dirty="0" smtClean="0"/>
              <a:t>section</a:t>
            </a:r>
          </a:p>
          <a:p>
            <a:pPr marL="742950" lvl="1" indent="-285750">
              <a:buFont typeface="Arial" panose="020B0604020202020204" pitchFamily="34" charset="0"/>
              <a:buChar char="•"/>
            </a:pPr>
            <a:endParaRPr lang="en-US" sz="1400" b="1" dirty="0" smtClean="0"/>
          </a:p>
          <a:p>
            <a:r>
              <a:rPr lang="en-US" sz="2400" b="1" dirty="0" smtClean="0"/>
              <a:t>Check for Accuracy</a:t>
            </a:r>
          </a:p>
          <a:p>
            <a:pPr marL="742950" lvl="1" indent="-285750">
              <a:buFont typeface="Arial" panose="020B0604020202020204" pitchFamily="34" charset="0"/>
              <a:buChar char="•"/>
            </a:pPr>
            <a:r>
              <a:rPr lang="en-US" sz="2400" dirty="0" smtClean="0"/>
              <a:t>Be sure the amount you are requesting matches the receipts </a:t>
            </a:r>
            <a:r>
              <a:rPr lang="en-US" sz="2400" dirty="0" smtClean="0"/>
              <a:t>provided</a:t>
            </a:r>
          </a:p>
          <a:p>
            <a:pPr lvl="1"/>
            <a:endParaRPr lang="en-US" sz="2400" dirty="0"/>
          </a:p>
          <a:p>
            <a:pPr marL="0" lvl="1"/>
            <a:r>
              <a:rPr lang="en-US" sz="2200" dirty="0"/>
              <a:t>NOTE: </a:t>
            </a:r>
            <a:r>
              <a:rPr lang="en-US" sz="2200" dirty="0" smtClean="0"/>
              <a:t>if </a:t>
            </a:r>
            <a:r>
              <a:rPr lang="en-US" sz="2200" dirty="0"/>
              <a:t>you prefer to upload receipts directly into Concur, reach out to Purchaser prior to travel to download app and receive training)</a:t>
            </a:r>
          </a:p>
        </p:txBody>
      </p:sp>
    </p:spTree>
    <p:extLst>
      <p:ext uri="{BB962C8B-B14F-4D97-AF65-F5344CB8AC3E}">
        <p14:creationId xmlns:p14="http://schemas.microsoft.com/office/powerpoint/2010/main" val="413307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133600" y="0"/>
            <a:ext cx="4883261" cy="6848475"/>
          </a:xfrm>
          <a:prstGeom prst="rect">
            <a:avLst/>
          </a:prstGeom>
        </p:spPr>
      </p:pic>
      <p:sp>
        <p:nvSpPr>
          <p:cNvPr id="4" name="Oval 3"/>
          <p:cNvSpPr/>
          <p:nvPr/>
        </p:nvSpPr>
        <p:spPr>
          <a:xfrm>
            <a:off x="1752600" y="0"/>
            <a:ext cx="5562600" cy="28194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9748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1636</Words>
  <Application>Microsoft Office PowerPoint</Application>
  <PresentationFormat>On-screen Show (4:3)</PresentationFormat>
  <Paragraphs>198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Courier New</vt:lpstr>
      <vt:lpstr>Wingdings</vt:lpstr>
      <vt:lpstr>Office Theme</vt:lpstr>
      <vt:lpstr>Travel and Entertainment Reimbursement Requests</vt:lpstr>
      <vt:lpstr>PowerPoint Presentation</vt:lpstr>
      <vt:lpstr>PowerPoint Presentation</vt:lpstr>
      <vt:lpstr>Travel Reimbursement Methods</vt:lpstr>
      <vt:lpstr>Purchasing Airfare with PTA</vt:lpstr>
      <vt:lpstr>Purchasing Airfare Directly  (without PTA)</vt:lpstr>
      <vt:lpstr>Travel/Entertainment Reimbursement  Request Form</vt:lpstr>
      <vt:lpstr>Things to consider</vt:lpstr>
      <vt:lpstr>PowerPoint Presentation</vt:lpstr>
      <vt:lpstr>PowerPoint Presentation</vt:lpstr>
      <vt:lpstr>PowerPoint Presentation</vt:lpstr>
      <vt:lpstr>PowerPoint Presentation</vt:lpstr>
      <vt:lpstr>PowerPoint Presentation</vt:lpstr>
      <vt:lpstr>PowerPoint Presentation</vt:lpstr>
      <vt:lpstr>Meal Receipts Example</vt:lpstr>
      <vt:lpstr>PowerPoint Presentation</vt:lpstr>
      <vt:lpstr> </vt:lpstr>
      <vt:lpstr>Things to consider</vt:lpstr>
      <vt:lpstr>PowerPoint Presentation</vt:lpstr>
      <vt:lpstr>PowerPoint Presentation</vt:lpstr>
      <vt:lpstr>PowerPoint Presentation</vt:lpstr>
      <vt:lpstr>PowerPoint Presentation</vt:lpstr>
      <vt:lpstr>PowerPoint Presentation</vt:lpstr>
      <vt:lpstr>The Fine Print</vt:lpstr>
      <vt:lpstr>As a Reminder…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Sheehan</dc:creator>
  <cp:lastModifiedBy>Sheehan, Laura W.</cp:lastModifiedBy>
  <cp:revision>55</cp:revision>
  <dcterms:created xsi:type="dcterms:W3CDTF">2016-03-17T23:54:01Z</dcterms:created>
  <dcterms:modified xsi:type="dcterms:W3CDTF">2023-01-10T23:56:33Z</dcterms:modified>
</cp:coreProperties>
</file>